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0" r:id="rId1"/>
    <p:sldMasterId id="2147483982" r:id="rId2"/>
  </p:sldMasterIdLst>
  <p:notesMasterIdLst>
    <p:notesMasterId r:id="rId31"/>
  </p:notesMasterIdLst>
  <p:sldIdLst>
    <p:sldId id="503" r:id="rId3"/>
    <p:sldId id="479" r:id="rId4"/>
    <p:sldId id="504" r:id="rId5"/>
    <p:sldId id="480" r:id="rId6"/>
    <p:sldId id="481" r:id="rId7"/>
    <p:sldId id="505" r:id="rId8"/>
    <p:sldId id="482" r:id="rId9"/>
    <p:sldId id="484" r:id="rId10"/>
    <p:sldId id="483" r:id="rId11"/>
    <p:sldId id="485" r:id="rId12"/>
    <p:sldId id="486" r:id="rId13"/>
    <p:sldId id="487" r:id="rId14"/>
    <p:sldId id="488" r:id="rId15"/>
    <p:sldId id="489" r:id="rId16"/>
    <p:sldId id="490" r:id="rId17"/>
    <p:sldId id="491" r:id="rId18"/>
    <p:sldId id="492" r:id="rId19"/>
    <p:sldId id="506" r:id="rId20"/>
    <p:sldId id="493" r:id="rId21"/>
    <p:sldId id="494" r:id="rId22"/>
    <p:sldId id="495" r:id="rId23"/>
    <p:sldId id="496" r:id="rId24"/>
    <p:sldId id="499" r:id="rId25"/>
    <p:sldId id="497" r:id="rId26"/>
    <p:sldId id="498" r:id="rId27"/>
    <p:sldId id="500" r:id="rId28"/>
    <p:sldId id="502" r:id="rId29"/>
    <p:sldId id="501"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5" autoAdjust="0"/>
    <p:restoredTop sz="94660"/>
  </p:normalViewPr>
  <p:slideViewPr>
    <p:cSldViewPr snapToGrid="0">
      <p:cViewPr varScale="1">
        <p:scale>
          <a:sx n="116" d="100"/>
          <a:sy n="116" d="100"/>
        </p:scale>
        <p:origin x="102"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37DFDF-1DF1-4A0F-A92E-732E4DCE7159}" type="datetimeFigureOut">
              <a:rPr lang="zh-CN" altLang="en-US" smtClean="0"/>
              <a:t>2020/5/9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8DF428-218C-4988-A90B-703AEA574183}" type="slidenum">
              <a:rPr lang="zh-CN" altLang="en-US" smtClean="0"/>
              <a:t>‹#›</a:t>
            </a:fld>
            <a:endParaRPr lang="zh-CN" altLang="en-US"/>
          </a:p>
        </p:txBody>
      </p:sp>
    </p:spTree>
    <p:extLst>
      <p:ext uri="{BB962C8B-B14F-4D97-AF65-F5344CB8AC3E}">
        <p14:creationId xmlns:p14="http://schemas.microsoft.com/office/powerpoint/2010/main" val="3629817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61019156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ltLang="zh-CN" smtClean="0"/>
              <a:t>Click to edit Master title style</a:t>
            </a:r>
            <a:endParaRPr lang="zh-CN" alt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ltLang="zh-CN" smtClean="0"/>
              <a:t>Click to edit Master subtitle style</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22451648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242251622"/>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2"/>
            <a:ext cx="10515600" cy="2852737"/>
          </a:xfrm>
        </p:spPr>
        <p:txBody>
          <a:bodyPr anchor="b"/>
          <a:lstStyle>
            <a:lvl1pPr>
              <a:defRPr sz="6000"/>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1851" y="4589467"/>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ltLang="zh-CN" smtClean="0"/>
              <a:t>Click to edit Master text styles</a:t>
            </a:r>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977374512"/>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3700969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28862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754188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4502781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571218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3597355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56783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838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6172200" y="1825625"/>
            <a:ext cx="5181600" cy="435133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64352826"/>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39371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9"/>
            <a:ext cx="10515600" cy="1325563"/>
          </a:xfrm>
        </p:spPr>
        <p:txBody>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Date Placeholder 6"/>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10"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pic>
        <p:nvPicPr>
          <p:cNvPr id="11" name="Picture 2" descr="C:\Users\BIM--\Desktop\CSWADI-LOP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74233" y="1129916"/>
            <a:ext cx="758333" cy="203599"/>
          </a:xfrm>
          <a:prstGeom prst="rect">
            <a:avLst/>
          </a:prstGeom>
          <a:noFill/>
          <a:ln>
            <a:noFill/>
          </a:ln>
          <a:effectLst>
            <a:reflection blurRad="6350" stA="52000" endA="300" endPos="35000" dir="5400000" sy="-100000" algn="bl" rotWithShape="0"/>
          </a:effectLst>
          <a:extLst>
            <a:ext uri="{909E8E84-426E-40DD-AFC4-6F175D3DCCD1}">
              <a14:hiddenFill xmlns:a14="http://schemas.microsoft.com/office/drawing/2010/main">
                <a:solidFill>
                  <a:srgbClr val="FFFFFF"/>
                </a:solidFill>
              </a14:hiddenFill>
            </a:ext>
          </a:extLst>
        </p:spPr>
      </p:pic>
      <p:grpSp>
        <p:nvGrpSpPr>
          <p:cNvPr id="12" name="组合 1"/>
          <p:cNvGrpSpPr/>
          <p:nvPr userDrawn="1"/>
        </p:nvGrpSpPr>
        <p:grpSpPr>
          <a:xfrm>
            <a:off x="7696648" y="1085190"/>
            <a:ext cx="2393803" cy="403520"/>
            <a:chOff x="2881833" y="2597337"/>
            <a:chExt cx="3951821" cy="666148"/>
          </a:xfrm>
        </p:grpSpPr>
        <p:sp>
          <p:nvSpPr>
            <p:cNvPr id="13" name="TextBox 6"/>
            <p:cNvSpPr txBox="1"/>
            <p:nvPr userDrawn="1"/>
          </p:nvSpPr>
          <p:spPr>
            <a:xfrm>
              <a:off x="4570387" y="2597337"/>
              <a:ext cx="2165358" cy="419387"/>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endParaRPr lang="zh-CN" altLang="en-US" sz="1051" b="1" cap="none" spc="51" dirty="0">
                <a:ln w="11430"/>
                <a:solidFill>
                  <a:schemeClr val="tx1">
                    <a:lumMod val="50000"/>
                    <a:lumOff val="50000"/>
                  </a:schemeClr>
                </a:solidFill>
                <a:effectLst>
                  <a:reflection blurRad="6350" stA="22000" endPos="64000" dist="12700" dir="5400000" sy="-100000" algn="bl" rotWithShape="0"/>
                </a:effectLst>
                <a:latin typeface="微软雅黑" panose="020B0503020204020204" pitchFamily="34" charset="-122"/>
                <a:ea typeface="微软雅黑" panose="020B0503020204020204" pitchFamily="34" charset="-122"/>
              </a:endParaRPr>
            </a:p>
          </p:txBody>
        </p:sp>
        <p:grpSp>
          <p:nvGrpSpPr>
            <p:cNvPr id="14" name="组合 24"/>
            <p:cNvGrpSpPr/>
            <p:nvPr userDrawn="1"/>
          </p:nvGrpSpPr>
          <p:grpSpPr>
            <a:xfrm>
              <a:off x="2881833" y="2969359"/>
              <a:ext cx="3497735" cy="225953"/>
              <a:chOff x="1659311" y="3683367"/>
              <a:chExt cx="3497735" cy="410820"/>
            </a:xfrm>
          </p:grpSpPr>
          <p:cxnSp>
            <p:nvCxnSpPr>
              <p:cNvPr id="16" name="直接连接符 18"/>
              <p:cNvCxnSpPr/>
              <p:nvPr userDrawn="1"/>
            </p:nvCxnSpPr>
            <p:spPr>
              <a:xfrm>
                <a:off x="1659311" y="4094186"/>
                <a:ext cx="168855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21"/>
              <p:cNvCxnSpPr/>
              <p:nvPr userDrawn="1"/>
            </p:nvCxnSpPr>
            <p:spPr>
              <a:xfrm>
                <a:off x="3645348" y="3689127"/>
                <a:ext cx="151169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22"/>
              <p:cNvCxnSpPr/>
              <p:nvPr userDrawn="1"/>
            </p:nvCxnSpPr>
            <p:spPr>
              <a:xfrm flipV="1">
                <a:off x="3347863" y="3683367"/>
                <a:ext cx="297484" cy="410820"/>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6"/>
            <p:cNvSpPr txBox="1"/>
            <p:nvPr userDrawn="1"/>
          </p:nvSpPr>
          <p:spPr>
            <a:xfrm>
              <a:off x="4575034" y="2984035"/>
              <a:ext cx="2258620" cy="279450"/>
            </a:xfrm>
            <a:prstGeom prst="rect">
              <a:avLst/>
            </a:prstGeom>
            <a:noFill/>
          </p:spPr>
          <p:txBody>
            <a:bodyPr wrap="square">
              <a:spAutoFit/>
              <a:scene3d>
                <a:camera prst="orthographicFront"/>
                <a:lightRig rig="soft" dir="tl">
                  <a:rot lat="0" lon="0" rev="0"/>
                </a:lightRig>
              </a:scene3d>
              <a:sp3d contourW="25400" prstMaterial="matte">
                <a:contourClr>
                  <a:schemeClr val="accent2">
                    <a:tint val="20000"/>
                  </a:schemeClr>
                </a:contourClr>
              </a:sp3d>
            </a:bodyPr>
            <a:lstStyle/>
            <a:p>
              <a:pPr algn="ctr" fontAlgn="auto">
                <a:spcBef>
                  <a:spcPts val="0"/>
                </a:spcBef>
                <a:spcAft>
                  <a:spcPts val="0"/>
                </a:spcAft>
                <a:defRPr/>
              </a:pPr>
              <a:r>
                <a:rPr lang="en-US" altLang="zh-CN" sz="500" b="0" i="0" cap="none" spc="0" dirty="0" smtClean="0">
                  <a:ln w="11430"/>
                  <a:solidFill>
                    <a:srgbClr val="C00000"/>
                  </a:solidFill>
                  <a:effectLst/>
                  <a:latin typeface="微软雅黑" panose="020B0503020204020204" pitchFamily="34" charset="-122"/>
                  <a:ea typeface="微软雅黑" panose="020B0503020204020204" pitchFamily="34" charset="-122"/>
                </a:rPr>
                <a:t>BIM Research and Application Center</a:t>
              </a:r>
              <a:endParaRPr lang="zh-CN" altLang="en-US" sz="500" b="0" i="0" cap="none" spc="0" dirty="0">
                <a:ln w="11430"/>
                <a:solidFill>
                  <a:srgbClr val="C00000"/>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631909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Date Placeholder 2"/>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D1258BE-BBB4-46A8-BAFE-58FE2AF1213E}" type="slidenum">
              <a:rPr lang="zh-CN" altLang="en-US" smtClean="0"/>
              <a:t>‹#›</a:t>
            </a:fld>
            <a:endParaRPr lang="zh-CN" altLang="en-US"/>
          </a:p>
        </p:txBody>
      </p:sp>
      <p:cxnSp>
        <p:nvCxnSpPr>
          <p:cNvPr id="6" name="直接连接符 13"/>
          <p:cNvCxnSpPr/>
          <p:nvPr userDrawn="1"/>
        </p:nvCxnSpPr>
        <p:spPr>
          <a:xfrm>
            <a:off x="838203" y="1488711"/>
            <a:ext cx="6858447" cy="0"/>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85613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309902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5183188" y="987429"/>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73242054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5183188" y="987429"/>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zh-CN" alt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ltLang="zh-CN" smtClean="0"/>
              <a:t>Click to edit Master text styles</a:t>
            </a:r>
          </a:p>
        </p:txBody>
      </p:sp>
      <p:sp>
        <p:nvSpPr>
          <p:cNvPr id="5" name="Date Placeholder 4"/>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1937140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24195366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2" y="365125"/>
            <a:ext cx="2628900" cy="5811838"/>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838202" y="365125"/>
            <a:ext cx="7734300" cy="5811838"/>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10"/>
          </p:nvPr>
        </p:nvSpPr>
        <p:spPr/>
        <p:txBody>
          <a:body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D1258BE-BBB4-46A8-BAFE-58FE2AF1213E}" type="slidenum">
              <a:rPr lang="zh-CN" altLang="en-US" smtClean="0"/>
              <a:t>‹#›</a:t>
            </a:fld>
            <a:endParaRPr lang="zh-CN" altLang="en-US"/>
          </a:p>
        </p:txBody>
      </p:sp>
    </p:spTree>
    <p:extLst>
      <p:ext uri="{BB962C8B-B14F-4D97-AF65-F5344CB8AC3E}">
        <p14:creationId xmlns:p14="http://schemas.microsoft.com/office/powerpoint/2010/main" val="46129669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dirty="0" smtClean="0"/>
              <a:t>Click to edit Master title style</a:t>
            </a:r>
            <a:endParaRPr lang="zh-CN" alt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A489D9-F0B8-4466-AE6A-CB772922400C}"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1258BE-BBB4-46A8-BAFE-58FE2AF1213E}" type="slidenum">
              <a:rPr lang="zh-CN" altLang="en-US" smtClean="0"/>
              <a:t>‹#›</a:t>
            </a:fld>
            <a:endParaRPr lang="zh-CN" altLang="en-US"/>
          </a:p>
        </p:txBody>
      </p:sp>
      <p:cxnSp>
        <p:nvCxnSpPr>
          <p:cNvPr id="7" name="直接连接符 13"/>
          <p:cNvCxnSpPr/>
          <p:nvPr userDrawn="1"/>
        </p:nvCxnSpPr>
        <p:spPr>
          <a:xfrm flipV="1">
            <a:off x="0" y="622570"/>
            <a:ext cx="12192000" cy="2974"/>
          </a:xfrm>
          <a:prstGeom prst="line">
            <a:avLst/>
          </a:prstGeom>
          <a:ln w="38100">
            <a:solidFill>
              <a:schemeClr val="tx2">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9" name="矩形 18"/>
          <p:cNvSpPr/>
          <p:nvPr userDrawn="1"/>
        </p:nvSpPr>
        <p:spPr>
          <a:xfrm>
            <a:off x="-70218" y="185738"/>
            <a:ext cx="4108818" cy="369332"/>
          </a:xfrm>
          <a:prstGeom prst="rect">
            <a:avLst/>
          </a:prstGeom>
          <a:noFill/>
        </p:spPr>
        <p:txBody>
          <a:bodyPr wrap="none" lIns="91440" tIns="45720" rIns="91440" bIns="45720">
            <a:spAutoFit/>
          </a:bodyPr>
          <a:lstStyle/>
          <a:p>
            <a:pPr algn="ct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四川省公共建筑节能设计标准</a:t>
            </a:r>
            <a:r>
              <a:rPr lang="en-US" altLang="zh-CN" sz="1800" b="0" cap="none" spc="0" dirty="0" smtClean="0">
                <a:ln w="0"/>
                <a:solidFill>
                  <a:schemeClr val="tx1"/>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rPr>
              <a:t>》</a:t>
            </a:r>
            <a:r>
              <a:rPr lang="zh-CN" altLang="en-US" sz="1800" b="0" cap="none" spc="0" dirty="0" smtClean="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rPr>
              <a:t>宣贯</a:t>
            </a:r>
            <a:endParaRPr lang="zh-CN" altLang="en-US" sz="1800" b="0" cap="none" spc="0" dirty="0">
              <a:ln w="0"/>
              <a:solidFill>
                <a:schemeClr val="tx1"/>
              </a:solidFill>
              <a:effectLst>
                <a:outerShdw blurRad="38100" dist="19050" dir="2700000" algn="tl" rotWithShape="0">
                  <a:schemeClr val="dk1">
                    <a:alpha val="40000"/>
                  </a:schemeClr>
                </a:outerShdw>
              </a:effectLst>
              <a:latin typeface="方正粗活意简体" panose="03000509000000000000" pitchFamily="65" charset="-122"/>
              <a:ea typeface="方正粗活意简体" panose="03000509000000000000" pitchFamily="65" charset="-122"/>
            </a:endParaRPr>
          </a:p>
        </p:txBody>
      </p:sp>
    </p:spTree>
    <p:extLst>
      <p:ext uri="{BB962C8B-B14F-4D97-AF65-F5344CB8AC3E}">
        <p14:creationId xmlns:p14="http://schemas.microsoft.com/office/powerpoint/2010/main" val="4008492440"/>
      </p:ext>
    </p:extLst>
  </p:cSld>
  <p:clrMap bg1="lt1" tx1="dk1" bg2="lt2" tx2="dk2" accent1="accent1" accent2="accent2" accent3="accent3" accent4="accent4" accent5="accent5" accent6="accent6" hlink="hlink" folHlink="folHlink"/>
  <p:sldLayoutIdLst>
    <p:sldLayoutId id="2147483971"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ltLang="zh-CN" smtClean="0"/>
              <a:t>Click to edit Master title style</a:t>
            </a:r>
            <a:endParaRPr lang="zh-CN" alt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8DE17B-1616-4914-9DD3-FB7AA461391B}" type="datetimeFigureOut">
              <a:rPr lang="zh-CN" altLang="en-US" smtClean="0"/>
              <a:t>2020/5/9</a:t>
            </a:fld>
            <a:endParaRPr lang="zh-CN" altLang="en-US"/>
          </a:p>
        </p:txBody>
      </p:sp>
      <p:sp>
        <p:nvSpPr>
          <p:cNvPr id="5"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F6476-1941-4029-B189-65533FFEAEA6}" type="slidenum">
              <a:rPr lang="zh-CN" altLang="en-US" smtClean="0"/>
              <a:t>‹#›</a:t>
            </a:fld>
            <a:endParaRPr lang="zh-CN" altLang="en-US"/>
          </a:p>
        </p:txBody>
      </p:sp>
    </p:spTree>
    <p:extLst>
      <p:ext uri="{BB962C8B-B14F-4D97-AF65-F5344CB8AC3E}">
        <p14:creationId xmlns:p14="http://schemas.microsoft.com/office/powerpoint/2010/main" val="2874179310"/>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Lst>
  <p:timing>
    <p:tnLst>
      <p:par>
        <p:cTn id="1" dur="indefinite" restart="never" nodeType="tmRoot"/>
      </p:par>
    </p:tnLst>
  </p:timing>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31742"/>
            <a:ext cx="12191999" cy="3482399"/>
          </a:xfrm>
          <a:gradFill flip="none" rotWithShape="1">
            <a:gsLst>
              <a:gs pos="0">
                <a:srgbClr val="0070C0"/>
              </a:gs>
              <a:gs pos="93000">
                <a:srgbClr val="00B0F0">
                  <a:tint val="44500"/>
                  <a:satMod val="160000"/>
                </a:srgbClr>
              </a:gs>
              <a:gs pos="100000">
                <a:srgbClr val="00B0F0">
                  <a:tint val="23500"/>
                  <a:satMod val="160000"/>
                </a:srgbClr>
              </a:gs>
            </a:gsLst>
            <a:lin ang="2700000" scaled="1"/>
            <a:tileRect/>
          </a:gradFill>
        </p:spPr>
        <p:txBody>
          <a:bodyPr>
            <a:noAutofit/>
          </a:bodyPr>
          <a:lstStyle/>
          <a:p>
            <a:pPr>
              <a:lnSpc>
                <a:spcPct val="150000"/>
              </a:lnSpc>
            </a:pPr>
            <a: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r>
            <a:br>
              <a:rPr lang="en-US" altLang="zh-CN" sz="5400" b="1" dirty="0">
                <a:ln w="13462">
                  <a:solidFill>
                    <a:schemeClr val="bg1"/>
                  </a:solidFill>
                  <a:prstDash val="solid"/>
                </a:ln>
                <a:solidFill>
                  <a:schemeClr val="tx1">
                    <a:lumMod val="85000"/>
                    <a:lumOff val="1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四川省公共建筑节能设计标准</a:t>
            </a: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DBJ51/143-2020</a:t>
            </a:r>
            <a:br>
              <a:rPr lang="en-US" altLang="zh-CN"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br>
            <a:r>
              <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宣</a:t>
            </a:r>
            <a:r>
              <a:rPr lang="zh-CN" altLang="en-US" sz="4800" b="1" dirty="0" smtClean="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贯（第七章）</a:t>
            </a:r>
            <a:endParaRPr lang="zh-CN" altLang="en-US" sz="4800" b="1" dirty="0">
              <a:ln w="13462">
                <a:solidFill>
                  <a:schemeClr val="bg1"/>
                </a:solidFill>
                <a:prstDash val="solid"/>
              </a:ln>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0" y="637647"/>
            <a:ext cx="12192000"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
        <p:nvSpPr>
          <p:cNvPr id="9" name="Rectangle 4"/>
          <p:cNvSpPr>
            <a:spLocks noChangeArrowheads="1"/>
          </p:cNvSpPr>
          <p:nvPr/>
        </p:nvSpPr>
        <p:spPr bwMode="auto">
          <a:xfrm>
            <a:off x="5711206" y="6393888"/>
            <a:ext cx="1894756" cy="464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727" tIns="37864" rIns="75727" bIns="37864"/>
          <a:lstStyle>
            <a:lvl1pPr>
              <a:defRPr sz="2800">
                <a:solidFill>
                  <a:schemeClr val="tx1"/>
                </a:solidFill>
                <a:latin typeface="Arial" panose="020B0604020202020204" pitchFamily="34" charset="0"/>
                <a:ea typeface="宋体" panose="02010600030101010101" pitchFamily="2" charset="-122"/>
              </a:defRPr>
            </a:lvl1pPr>
            <a:lvl2pPr marL="742950" indent="-285750">
              <a:defRPr sz="2800">
                <a:solidFill>
                  <a:schemeClr val="tx1"/>
                </a:solidFill>
                <a:latin typeface="Arial" panose="020B0604020202020204" pitchFamily="34" charset="0"/>
                <a:ea typeface="宋体" panose="02010600030101010101" pitchFamily="2" charset="-122"/>
              </a:defRPr>
            </a:lvl2pPr>
            <a:lvl3pPr marL="1143000" indent="-228600">
              <a:defRPr sz="2800">
                <a:solidFill>
                  <a:schemeClr val="tx1"/>
                </a:solidFill>
                <a:latin typeface="Arial" panose="020B0604020202020204" pitchFamily="34" charset="0"/>
                <a:ea typeface="宋体" panose="02010600030101010101" pitchFamily="2" charset="-122"/>
              </a:defRPr>
            </a:lvl3pPr>
            <a:lvl4pPr marL="1600200" indent="-228600">
              <a:defRPr sz="2800">
                <a:solidFill>
                  <a:schemeClr val="tx1"/>
                </a:solidFill>
                <a:latin typeface="Arial" panose="020B0604020202020204" pitchFamily="34" charset="0"/>
                <a:ea typeface="宋体" panose="02010600030101010101" pitchFamily="2" charset="-122"/>
              </a:defRPr>
            </a:lvl4pPr>
            <a:lvl5pPr marL="2057400" indent="-228600">
              <a:defRPr sz="28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sz="2800">
                <a:solidFill>
                  <a:schemeClr val="tx1"/>
                </a:solidFill>
                <a:latin typeface="Arial" panose="020B0604020202020204" pitchFamily="34" charset="0"/>
                <a:ea typeface="宋体" panose="02010600030101010101" pitchFamily="2" charset="-122"/>
              </a:defRPr>
            </a:lvl9pPr>
          </a:lstStyle>
          <a:p>
            <a:pPr eaLnBrk="1" hangingPunct="1">
              <a:spcBef>
                <a:spcPct val="20000"/>
              </a:spcBef>
              <a:buClr>
                <a:srgbClr val="006666"/>
              </a:buClr>
            </a:pPr>
            <a:r>
              <a:rPr lang="en-US" altLang="zh-CN" sz="2000" b="1" dirty="0">
                <a:latin typeface="Times New Roman" panose="02020603050405020304" pitchFamily="18" charset="0"/>
                <a:ea typeface="微软雅黑" panose="020B0503020204020204" pitchFamily="34" charset="-122"/>
                <a:cs typeface="Times New Roman" panose="02020603050405020304" pitchFamily="18" charset="0"/>
              </a:rPr>
              <a:t>2020.05</a:t>
            </a:r>
          </a:p>
        </p:txBody>
      </p:sp>
      <p:sp>
        <p:nvSpPr>
          <p:cNvPr id="10" name="Text Box 4"/>
          <p:cNvSpPr txBox="1">
            <a:spLocks noChangeArrowheads="1"/>
          </p:cNvSpPr>
          <p:nvPr/>
        </p:nvSpPr>
        <p:spPr bwMode="auto">
          <a:xfrm>
            <a:off x="207880" y="154238"/>
            <a:ext cx="8763669" cy="384266"/>
          </a:xfrm>
          <a:prstGeom prst="rect">
            <a:avLst/>
          </a:prstGeom>
          <a:noFill/>
          <a:ln w="9525" algn="ctr">
            <a:noFill/>
            <a:miter lim="800000"/>
            <a:headEnd/>
            <a:tailEnd/>
          </a:ln>
          <a:effectLst/>
        </p:spPr>
        <p:txBody>
          <a:bodyPr wrap="square" lIns="75749" tIns="37875" rIns="75749" bIns="37875">
            <a:spAutoFit/>
          </a:bodyPr>
          <a:lstStyle/>
          <a:p>
            <a:pPr>
              <a:spcBef>
                <a:spcPct val="20000"/>
              </a:spcBef>
              <a:defRPr/>
            </a:pPr>
            <a:r>
              <a:rPr lang="zh-CN" altLang="en-US" sz="2000" dirty="0">
                <a:effectLst>
                  <a:outerShdw blurRad="38100" dist="38100" dir="2700000" algn="tl">
                    <a:srgbClr val="C0C0C0"/>
                  </a:outerShdw>
                </a:effectLst>
                <a:latin typeface="微软雅黑" panose="020B0503020204020204" pitchFamily="34" charset="-122"/>
                <a:ea typeface="微软雅黑" panose="020B0503020204020204" pitchFamily="34" charset="-122"/>
              </a:rPr>
              <a:t>四川省工程建设地方标准</a:t>
            </a:r>
          </a:p>
        </p:txBody>
      </p:sp>
    </p:spTree>
    <p:extLst>
      <p:ext uri="{BB962C8B-B14F-4D97-AF65-F5344CB8AC3E}">
        <p14:creationId xmlns:p14="http://schemas.microsoft.com/office/powerpoint/2010/main" val="225272488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4270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7.2.6 </a:t>
            </a:r>
            <a:r>
              <a:rPr lang="zh-CN" altLang="en-US" kern="100" dirty="0" smtClean="0">
                <a:solidFill>
                  <a:srgbClr val="000000"/>
                </a:solidFill>
                <a:latin typeface="Times New Roman" panose="02020603050405020304" pitchFamily="18" charset="0"/>
              </a:rPr>
              <a:t>以</a:t>
            </a:r>
            <a:r>
              <a:rPr lang="zh-CN" altLang="en-US" kern="100" dirty="0">
                <a:solidFill>
                  <a:srgbClr val="000000"/>
                </a:solidFill>
                <a:latin typeface="Times New Roman" panose="02020603050405020304" pitchFamily="18" charset="0"/>
              </a:rPr>
              <a:t>被动式太阳能供暖为主的建筑，其辅助供暖系统的热负荷应通过动态负荷模拟计算确定，采用主动式太阳能供暖的建筑，系统热负荷宜通过动态负荷模拟计算确定。</a:t>
            </a:r>
            <a:endParaRPr lang="zh-CN" altLang="zh-CN" sz="1400" kern="100" dirty="0">
              <a:latin typeface="Times New Roman" panose="02020603050405020304" pitchFamily="18" charset="0"/>
            </a:endParaRPr>
          </a:p>
        </p:txBody>
      </p:sp>
      <p:sp>
        <p:nvSpPr>
          <p:cNvPr id="6" name="矩形 5"/>
          <p:cNvSpPr/>
          <p:nvPr/>
        </p:nvSpPr>
        <p:spPr>
          <a:xfrm>
            <a:off x="412564" y="2831230"/>
            <a:ext cx="11440769" cy="216982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被动式</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供暖为主的建筑，由于太阳辐射的作用，房间的实际瞬时热负荷远小于通过稳态方法计算所得的热负荷值。因此对于以被动太阳能供暖为主的建筑，应充分考虑太阳辐射的作用并根据房间实际使用情况进行全年动态负荷模拟分析，以确定是否需要设置辅助供暖系统，以及辅助供暖系统所负担的热负荷</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    采用</a:t>
            </a:r>
            <a:r>
              <a:rPr lang="zh-CN" altLang="en-US" dirty="0">
                <a:solidFill>
                  <a:schemeClr val="accent1">
                    <a:lumMod val="75000"/>
                  </a:schemeClr>
                </a:solidFill>
                <a:latin typeface="楷体" panose="02010609060101010101" pitchFamily="49" charset="-122"/>
                <a:ea typeface="楷体" panose="02010609060101010101" pitchFamily="49" charset="-122"/>
              </a:rPr>
              <a:t>主动式太阳能供暖的建筑，系统热负荷宜进行全年动态负荷模拟计算确定，并根据全年动态负荷计算结果，通过技术经济分析确定集热器面积、蓄热容量及集热系统的设置。</a:t>
            </a:r>
          </a:p>
        </p:txBody>
      </p:sp>
    </p:spTree>
    <p:extLst>
      <p:ext uri="{BB962C8B-B14F-4D97-AF65-F5344CB8AC3E}">
        <p14:creationId xmlns:p14="http://schemas.microsoft.com/office/powerpoint/2010/main" val="16624248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4270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7.2.7 </a:t>
            </a:r>
            <a:r>
              <a:rPr lang="zh-CN" altLang="en-US" kern="100" dirty="0" smtClean="0">
                <a:solidFill>
                  <a:srgbClr val="000000"/>
                </a:solidFill>
                <a:latin typeface="Times New Roman" panose="02020603050405020304" pitchFamily="18" charset="0"/>
              </a:rPr>
              <a:t>主动式</a:t>
            </a:r>
            <a:r>
              <a:rPr lang="zh-CN" altLang="en-US" kern="100" dirty="0">
                <a:solidFill>
                  <a:srgbClr val="000000"/>
                </a:solidFill>
                <a:latin typeface="Times New Roman" panose="02020603050405020304" pitchFamily="18" charset="0"/>
              </a:rPr>
              <a:t>太阳能供暖的辅助热源宜选用热泵设备；满足电加热供暖条件时，也可采用电加热作为辅助热源，但采用直接电热作为辅助热源的主动式太阳能供暖系统，太阳能全年贡献率不宜低于</a:t>
            </a:r>
            <a:r>
              <a:rPr lang="en-US" altLang="zh-CN" kern="100" dirty="0">
                <a:solidFill>
                  <a:srgbClr val="000000"/>
                </a:solidFill>
                <a:latin typeface="Times New Roman" panose="02020603050405020304" pitchFamily="18" charset="0"/>
              </a:rPr>
              <a:t>65%</a:t>
            </a:r>
            <a:r>
              <a:rPr lang="zh-CN" altLang="en-US"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6" name="矩形 5"/>
          <p:cNvSpPr/>
          <p:nvPr/>
        </p:nvSpPr>
        <p:spPr>
          <a:xfrm>
            <a:off x="412564" y="2831230"/>
            <a:ext cx="11440769" cy="1689373"/>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相比</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直接电加热而言，各类热泵作为热源可以节约</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以上的电耗，为此建议优先选择热泵作为主动式太阳能供暖的辅助热源。当满足</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民用建筑供暖通风与空气调节设计规范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》GB50736-2012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5.5.1</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条中对于电加热供暖的条件时，也可采用直接电热作为辅助热源，但考虑到直接电热作为辅助热源，实际消耗的一次能源依然较大，故必须限定直接电热的使用量，否则并未真正实现节能。</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3238695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4270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7.2.8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丰富和较丰富地区的公共建筑，主动式太阳能供暖宜采用短期蓄热形式，不宜采用跨季节太阳能蓄热形式。</a:t>
            </a:r>
            <a:endParaRPr lang="zh-CN" altLang="zh-CN" sz="1400" kern="100" dirty="0">
              <a:latin typeface="Times New Roman" panose="02020603050405020304" pitchFamily="18" charset="0"/>
            </a:endParaRPr>
          </a:p>
        </p:txBody>
      </p:sp>
      <p:sp>
        <p:nvSpPr>
          <p:cNvPr id="6" name="矩形 5"/>
          <p:cNvSpPr/>
          <p:nvPr/>
        </p:nvSpPr>
        <p:spPr>
          <a:xfrm>
            <a:off x="412564" y="2831230"/>
            <a:ext cx="11440769" cy="1754326"/>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近年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部分太阳能供暖项目照搬丹麦等北欧高纬度地区的太阳能跨季节蓄热太阳能供暖技术，但是北欧采用跨季节蓄热是因为该地区冬夏季太阳能差距特别大，冬季太阳能资源稀缺，所以采用跨季节蓄热非常合理，而青藏高原纬度较低，冬季太阳能资源也极其</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丰富，跨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季节蓄热太阳能供暖系统的设备容量较大，需要较大的蓄热容积，投资较高，应用于青藏高原地区的综合效益较差，为此本标准不建议采用跨季节储热的蓄热方式。</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graphicFrame>
        <p:nvGraphicFramePr>
          <p:cNvPr id="7" name="对象 6"/>
          <p:cNvGraphicFramePr>
            <a:graphicFrameLocks noChangeAspect="1"/>
          </p:cNvGraphicFramePr>
          <p:nvPr>
            <p:extLst>
              <p:ext uri="{D42A27DB-BD31-4B8C-83A1-F6EECF244321}">
                <p14:modId xmlns:p14="http://schemas.microsoft.com/office/powerpoint/2010/main" val="1407347386"/>
              </p:ext>
            </p:extLst>
          </p:nvPr>
        </p:nvGraphicFramePr>
        <p:xfrm>
          <a:off x="4185614" y="4487344"/>
          <a:ext cx="3894667" cy="2303298"/>
        </p:xfrm>
        <a:graphic>
          <a:graphicData uri="http://schemas.openxmlformats.org/presentationml/2006/ole">
            <mc:AlternateContent xmlns:mc="http://schemas.openxmlformats.org/markup-compatibility/2006">
              <mc:Choice xmlns:v="urn:schemas-microsoft-com:vml" Requires="v">
                <p:oleObj spid="_x0000_s2104" name="Graph" r:id="rId3" imgW="4116826" imgH="2180790" progId="Origin50.Graph">
                  <p:embed/>
                </p:oleObj>
              </mc:Choice>
              <mc:Fallback>
                <p:oleObj name="Graph" r:id="rId3" imgW="4116826" imgH="2180790" progId="Origin50.Graph">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l="9027" t="7129" r="11743" b="4742"/>
                      <a:stretch>
                        <a:fillRect/>
                      </a:stretch>
                    </p:blipFill>
                    <p:spPr bwMode="auto">
                      <a:xfrm>
                        <a:off x="4185614" y="4487344"/>
                        <a:ext cx="3894667" cy="2303298"/>
                      </a:xfrm>
                      <a:prstGeom prst="rect">
                        <a:avLst/>
                      </a:prstGeom>
                      <a:noFill/>
                    </p:spPr>
                  </p:pic>
                </p:oleObj>
              </mc:Fallback>
            </mc:AlternateContent>
          </a:graphicData>
        </a:graphic>
      </p:graphicFrame>
    </p:spTree>
    <p:extLst>
      <p:ext uri="{BB962C8B-B14F-4D97-AF65-F5344CB8AC3E}">
        <p14:creationId xmlns:p14="http://schemas.microsoft.com/office/powerpoint/2010/main" val="42049960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4270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45525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7.2.9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丰富和较丰富地区的公共建筑，太阳能空调制冷宜选用太阳能光伏直驱制冷机的方式。</a:t>
            </a:r>
            <a:endParaRPr lang="zh-CN" altLang="zh-CN" sz="1400" kern="100" dirty="0">
              <a:latin typeface="Times New Roman" panose="02020603050405020304" pitchFamily="18" charset="0"/>
            </a:endParaRPr>
          </a:p>
        </p:txBody>
      </p:sp>
      <p:sp>
        <p:nvSpPr>
          <p:cNvPr id="6" name="矩形 5"/>
          <p:cNvSpPr/>
          <p:nvPr/>
        </p:nvSpPr>
        <p:spPr>
          <a:xfrm>
            <a:off x="412564" y="2831230"/>
            <a:ext cx="11440769" cy="2104872"/>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太阳能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吸收式（吸附式）制冷系统对于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1kW</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太阳能最终可以提供</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0.245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0.140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kW</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的冷量，而光伏驱动压缩式制冷系统对于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1kW</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太阳能最终可以提供</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0.915kW</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的冷量，优势非常明显。若考虑蓄能系统的限制以及非空调季节余电上网等因素，光伏驱动压缩制冷优势更明显。故本标准不推荐采用太阳能光热吸收式</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吸附式制冷方式。同时，经综合计算分析太阳能吸收式</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吸附式制冷系统综合费用也高于光伏驱动压缩式制冷系统，因此不建议采用太阳能吸收式</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吸附式制冷系统。</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5560178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404736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45525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7.2.10 </a:t>
            </a:r>
            <a:r>
              <a:rPr lang="zh-CN" altLang="en-US" kern="100" dirty="0" smtClean="0">
                <a:solidFill>
                  <a:srgbClr val="000000"/>
                </a:solidFill>
                <a:latin typeface="Times New Roman" panose="02020603050405020304" pitchFamily="18" charset="0"/>
              </a:rPr>
              <a:t>太阳能</a:t>
            </a:r>
            <a:r>
              <a:rPr lang="zh-CN" altLang="en-US" kern="100" dirty="0">
                <a:solidFill>
                  <a:srgbClr val="000000"/>
                </a:solidFill>
                <a:latin typeface="Times New Roman" panose="02020603050405020304" pitchFamily="18" charset="0"/>
              </a:rPr>
              <a:t>光伏组件的效率参数不宜小于表</a:t>
            </a:r>
            <a:r>
              <a:rPr lang="en-US" altLang="zh-CN" kern="100" dirty="0">
                <a:solidFill>
                  <a:srgbClr val="000000"/>
                </a:solidFill>
                <a:latin typeface="Times New Roman" panose="02020603050405020304" pitchFamily="18" charset="0"/>
              </a:rPr>
              <a:t>7.2.10</a:t>
            </a:r>
            <a:r>
              <a:rPr lang="zh-CN" altLang="en-US" kern="100" dirty="0">
                <a:solidFill>
                  <a:srgbClr val="000000"/>
                </a:solidFill>
                <a:latin typeface="Times New Roman" panose="02020603050405020304" pitchFamily="18" charset="0"/>
              </a:rPr>
              <a:t>规定的组件效率限值。</a:t>
            </a:r>
            <a:endParaRPr lang="zh-CN" altLang="zh-CN" sz="1400" kern="100" dirty="0">
              <a:latin typeface="Times New Roman" panose="02020603050405020304" pitchFamily="18" charset="0"/>
            </a:endParaRPr>
          </a:p>
        </p:txBody>
      </p:sp>
      <p:sp>
        <p:nvSpPr>
          <p:cNvPr id="6" name="矩形 5"/>
          <p:cNvSpPr/>
          <p:nvPr/>
        </p:nvSpPr>
        <p:spPr>
          <a:xfrm>
            <a:off x="412564" y="4575366"/>
            <a:ext cx="11440769" cy="85837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近年来</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，太阳能光伏组件产品的效率呈现出了快速上升的趋势，根据对主流光伏组件厂家设备性能参数的调研，给出了上述组件要求。</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2505457629"/>
              </p:ext>
            </p:extLst>
          </p:nvPr>
        </p:nvGraphicFramePr>
        <p:xfrm>
          <a:off x="1896533" y="2722554"/>
          <a:ext cx="7838017" cy="787535"/>
        </p:xfrm>
        <a:graphic>
          <a:graphicData uri="http://schemas.openxmlformats.org/drawingml/2006/table">
            <a:tbl>
              <a:tblPr firstRow="1" firstCol="1" bandRow="1">
                <a:tableStyleId>{5C22544A-7EE6-4342-B048-85BDC9FD1C3A}</a:tableStyleId>
              </a:tblPr>
              <a:tblGrid>
                <a:gridCol w="2764736"/>
                <a:gridCol w="2765655"/>
                <a:gridCol w="2307626"/>
              </a:tblGrid>
              <a:tr h="450020">
                <a:tc>
                  <a:txBody>
                    <a:bodyPr/>
                    <a:lstStyle/>
                    <a:p>
                      <a:pPr algn="ctr">
                        <a:spcAft>
                          <a:spcPts val="0"/>
                        </a:spcAft>
                      </a:pPr>
                      <a:r>
                        <a:rPr lang="zh-CN" sz="1600" b="1" kern="0" dirty="0">
                          <a:effectLst/>
                        </a:rPr>
                        <a:t>单晶硅组件（</a:t>
                      </a:r>
                      <a:r>
                        <a:rPr lang="en-US" sz="1600" b="1" kern="0" dirty="0">
                          <a:effectLst/>
                        </a:rPr>
                        <a:t>%</a:t>
                      </a:r>
                      <a:r>
                        <a:rPr lang="zh-CN" sz="1600" b="1" kern="0" dirty="0">
                          <a:effectLst/>
                        </a:rPr>
                        <a:t>）</a:t>
                      </a:r>
                      <a:endParaRPr lang="zh-CN" sz="16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600" b="1" kern="0" dirty="0">
                          <a:effectLst/>
                        </a:rPr>
                        <a:t>多晶硅组件（</a:t>
                      </a:r>
                      <a:r>
                        <a:rPr lang="en-US" sz="1600" b="1" kern="0" dirty="0">
                          <a:effectLst/>
                        </a:rPr>
                        <a:t>%</a:t>
                      </a:r>
                      <a:r>
                        <a:rPr lang="zh-CN" sz="1600" b="1" kern="0" dirty="0">
                          <a:effectLst/>
                        </a:rPr>
                        <a:t>）</a:t>
                      </a:r>
                      <a:endParaRPr lang="zh-CN" sz="16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zh-CN" sz="1600" b="1" kern="0">
                          <a:effectLst/>
                        </a:rPr>
                        <a:t>薄膜组件（</a:t>
                      </a:r>
                      <a:r>
                        <a:rPr lang="en-US" sz="1600" b="1" kern="0">
                          <a:effectLst/>
                        </a:rPr>
                        <a:t>%</a:t>
                      </a:r>
                      <a:r>
                        <a:rPr lang="zh-CN" sz="1600" b="1" kern="0">
                          <a:effectLst/>
                        </a:rPr>
                        <a:t>）</a:t>
                      </a:r>
                      <a:endParaRPr lang="zh-CN" sz="1600" b="1" kern="100">
                        <a:effectLst/>
                        <a:latin typeface="Times New Roman" panose="02020603050405020304" pitchFamily="18" charset="0"/>
                        <a:ea typeface="宋体" panose="02010600030101010101" pitchFamily="2" charset="-122"/>
                      </a:endParaRPr>
                    </a:p>
                  </a:txBody>
                  <a:tcPr marL="68580" marR="68580" marT="0" marB="0" anchor="ctr"/>
                </a:tc>
              </a:tr>
              <a:tr h="337515">
                <a:tc>
                  <a:txBody>
                    <a:bodyPr/>
                    <a:lstStyle/>
                    <a:p>
                      <a:pPr algn="ctr">
                        <a:spcAft>
                          <a:spcPts val="0"/>
                        </a:spcAft>
                      </a:pPr>
                      <a:r>
                        <a:rPr lang="en-US" sz="1600" b="1" kern="0">
                          <a:effectLst/>
                        </a:rPr>
                        <a:t>17</a:t>
                      </a:r>
                      <a:endParaRPr lang="zh-CN" sz="1600" b="1" kern="10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kern="0" dirty="0">
                          <a:effectLst/>
                        </a:rPr>
                        <a:t>16</a:t>
                      </a:r>
                      <a:endParaRPr lang="zh-CN" sz="1600" b="1" kern="100" dirty="0">
                        <a:effectLst/>
                        <a:latin typeface="Times New Roman" panose="02020603050405020304" pitchFamily="18" charset="0"/>
                        <a:ea typeface="宋体" panose="02010600030101010101" pitchFamily="2" charset="-122"/>
                      </a:endParaRPr>
                    </a:p>
                  </a:txBody>
                  <a:tcPr marL="68580" marR="68580" marT="0" marB="0" anchor="ctr"/>
                </a:tc>
                <a:tc>
                  <a:txBody>
                    <a:bodyPr/>
                    <a:lstStyle/>
                    <a:p>
                      <a:pPr algn="ctr">
                        <a:spcAft>
                          <a:spcPts val="0"/>
                        </a:spcAft>
                      </a:pPr>
                      <a:r>
                        <a:rPr lang="en-US" sz="1600" b="1" kern="0" dirty="0">
                          <a:effectLst/>
                        </a:rPr>
                        <a:t>11</a:t>
                      </a:r>
                      <a:endParaRPr lang="zh-CN" sz="1600" b="1" kern="100" dirty="0">
                        <a:effectLst/>
                        <a:latin typeface="Times New Roman" panose="02020603050405020304" pitchFamily="18" charset="0"/>
                        <a:ea typeface="宋体" panose="02010600030101010101" pitchFamily="2" charset="-122"/>
                      </a:endParaRPr>
                    </a:p>
                  </a:txBody>
                  <a:tcPr marL="68580" marR="68580" marT="0" marB="0" anchor="ctr"/>
                </a:tc>
              </a:tr>
            </a:tbl>
          </a:graphicData>
        </a:graphic>
      </p:graphicFrame>
      <p:sp>
        <p:nvSpPr>
          <p:cNvPr id="7" name="矩形 6"/>
          <p:cNvSpPr/>
          <p:nvPr/>
        </p:nvSpPr>
        <p:spPr>
          <a:xfrm>
            <a:off x="4024748" y="2208103"/>
            <a:ext cx="4408052" cy="415498"/>
          </a:xfrm>
          <a:prstGeom prst="rect">
            <a:avLst/>
          </a:prstGeom>
        </p:spPr>
        <p:txBody>
          <a:bodyPr wrap="square">
            <a:spAutoFit/>
          </a:bodyPr>
          <a:lstStyle/>
          <a:p>
            <a:pPr>
              <a:lnSpc>
                <a:spcPct val="150000"/>
              </a:lnSpc>
            </a:pP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kern="100" dirty="0">
                <a:latin typeface="微软雅黑" panose="020B0503020204020204" pitchFamily="34" charset="-122"/>
                <a:ea typeface="微软雅黑" panose="020B0503020204020204" pitchFamily="34" charset="-122"/>
                <a:cs typeface="Times New Roman" panose="02020603050405020304" pitchFamily="18" charset="0"/>
              </a:rPr>
              <a:t>7.2.10 </a:t>
            </a: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太阳能光伏组件的效率限值（标准状态下）</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32699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4047366"/>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7.2.11 </a:t>
            </a:r>
            <a:r>
              <a:rPr lang="zh-CN" altLang="en-US" kern="100" dirty="0" smtClean="0">
                <a:solidFill>
                  <a:srgbClr val="000000"/>
                </a:solidFill>
                <a:latin typeface="Times New Roman" panose="02020603050405020304" pitchFamily="18" charset="0"/>
              </a:rPr>
              <a:t>太阳能</a:t>
            </a:r>
            <a:r>
              <a:rPr lang="zh-CN" altLang="en-US" kern="100" dirty="0">
                <a:solidFill>
                  <a:srgbClr val="000000"/>
                </a:solidFill>
                <a:latin typeface="Times New Roman" panose="02020603050405020304" pitchFamily="18" charset="0"/>
              </a:rPr>
              <a:t>热水集热器的瞬时效率截距不宜小于表</a:t>
            </a:r>
            <a:r>
              <a:rPr lang="en-US" altLang="zh-CN" kern="100" dirty="0">
                <a:solidFill>
                  <a:srgbClr val="000000"/>
                </a:solidFill>
                <a:latin typeface="Times New Roman" panose="02020603050405020304" pitchFamily="18" charset="0"/>
              </a:rPr>
              <a:t>7.2.11</a:t>
            </a:r>
            <a:r>
              <a:rPr lang="zh-CN" altLang="en-US" kern="100" dirty="0">
                <a:solidFill>
                  <a:srgbClr val="000000"/>
                </a:solidFill>
                <a:latin typeface="Times New Roman" panose="02020603050405020304" pitchFamily="18" charset="0"/>
              </a:rPr>
              <a:t>规定的数值，集热器的总热损失系数不宜大于表</a:t>
            </a:r>
            <a:r>
              <a:rPr lang="en-US" altLang="zh-CN" kern="100" dirty="0">
                <a:solidFill>
                  <a:srgbClr val="000000"/>
                </a:solidFill>
                <a:latin typeface="Times New Roman" panose="02020603050405020304" pitchFamily="18" charset="0"/>
              </a:rPr>
              <a:t>7.2.11</a:t>
            </a:r>
            <a:r>
              <a:rPr lang="zh-CN" altLang="en-US" kern="100" dirty="0">
                <a:solidFill>
                  <a:srgbClr val="000000"/>
                </a:solidFill>
                <a:latin typeface="Times New Roman" panose="02020603050405020304" pitchFamily="18" charset="0"/>
              </a:rPr>
              <a:t>规定的数值。</a:t>
            </a:r>
            <a:endParaRPr lang="zh-CN" altLang="zh-CN" sz="1400" kern="100" dirty="0">
              <a:latin typeface="Times New Roman" panose="02020603050405020304" pitchFamily="18" charset="0"/>
            </a:endParaRPr>
          </a:p>
        </p:txBody>
      </p:sp>
      <p:sp>
        <p:nvSpPr>
          <p:cNvPr id="6" name="矩形 5"/>
          <p:cNvSpPr/>
          <p:nvPr/>
        </p:nvSpPr>
        <p:spPr>
          <a:xfrm>
            <a:off x="412564" y="4575366"/>
            <a:ext cx="11440769" cy="127387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集</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热器瞬时效率截距越大，表明集热器光学损失越小，越有利于效率提升；集热器总热</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损系数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越小，表明集热器热损失率越小，尤其对于归一化温差较大的早晨时段和下午时段，该参数对集热量的影响尤其明显。故本条对集热器性能的两个重要参数进行了明确限定，设计人员应向设备厂家复核所选设备的参数指标。</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7" name="矩形 6"/>
          <p:cNvSpPr/>
          <p:nvPr/>
        </p:nvSpPr>
        <p:spPr>
          <a:xfrm>
            <a:off x="4453373" y="2303353"/>
            <a:ext cx="3271402" cy="415498"/>
          </a:xfrm>
          <a:prstGeom prst="rect">
            <a:avLst/>
          </a:prstGeom>
        </p:spPr>
        <p:txBody>
          <a:bodyPr wrap="square">
            <a:spAutoFit/>
          </a:bodyPr>
          <a:lstStyle/>
          <a:p>
            <a:pPr>
              <a:lnSpc>
                <a:spcPct val="150000"/>
              </a:lnSpc>
            </a:pP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表</a:t>
            </a:r>
            <a:r>
              <a:rPr lang="en-US" altLang="zh-CN" sz="1400" b="1" kern="100" dirty="0">
                <a:latin typeface="微软雅黑" panose="020B0503020204020204" pitchFamily="34" charset="-122"/>
                <a:ea typeface="微软雅黑" panose="020B0503020204020204" pitchFamily="34" charset="-122"/>
                <a:cs typeface="Times New Roman" panose="02020603050405020304" pitchFamily="18" charset="0"/>
              </a:rPr>
              <a:t>7.2.11 </a:t>
            </a: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太阳能光热组件的性能要求</a:t>
            </a:r>
            <a:endParaRPr lang="zh-CN" altLang="en-US" sz="1400" b="1" dirty="0">
              <a:latin typeface="微软雅黑" panose="020B0503020204020204" pitchFamily="34" charset="-122"/>
              <a:ea typeface="微软雅黑" panose="020B0503020204020204" pitchFamily="34" charset="-122"/>
            </a:endParaRPr>
          </a:p>
        </p:txBody>
      </p:sp>
      <p:graphicFrame>
        <p:nvGraphicFramePr>
          <p:cNvPr id="8" name="表格 7"/>
          <p:cNvGraphicFramePr>
            <a:graphicFrameLocks noGrp="1"/>
          </p:cNvGraphicFramePr>
          <p:nvPr>
            <p:extLst>
              <p:ext uri="{D42A27DB-BD31-4B8C-83A1-F6EECF244321}">
                <p14:modId xmlns:p14="http://schemas.microsoft.com/office/powerpoint/2010/main" val="982736047"/>
              </p:ext>
            </p:extLst>
          </p:nvPr>
        </p:nvGraphicFramePr>
        <p:xfrm>
          <a:off x="323850" y="2797269"/>
          <a:ext cx="11296650" cy="888905"/>
        </p:xfrm>
        <a:graphic>
          <a:graphicData uri="http://schemas.openxmlformats.org/drawingml/2006/table">
            <a:tbl>
              <a:tblPr firstRow="1" firstCol="1" bandRow="1">
                <a:tableStyleId>{5C22544A-7EE6-4342-B048-85BDC9FD1C3A}</a:tableStyleId>
              </a:tblPr>
              <a:tblGrid>
                <a:gridCol w="2824826"/>
                <a:gridCol w="2824826"/>
                <a:gridCol w="2824826"/>
                <a:gridCol w="2822172"/>
              </a:tblGrid>
              <a:tr h="592603">
                <a:tc>
                  <a:txBody>
                    <a:bodyPr/>
                    <a:lstStyle/>
                    <a:p>
                      <a:pPr algn="ctr" fontAlgn="b">
                        <a:spcAft>
                          <a:spcPts val="0"/>
                        </a:spcAft>
                      </a:pPr>
                      <a:r>
                        <a:rPr lang="zh-CN" sz="1600" kern="0" dirty="0">
                          <a:effectLst/>
                          <a:latin typeface="微软雅黑" panose="020B0503020204020204" pitchFamily="34" charset="-122"/>
                          <a:ea typeface="微软雅黑" panose="020B0503020204020204" pitchFamily="34" charset="-122"/>
                        </a:rPr>
                        <a:t>平板集热器瞬时效率截距</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marL="0" algn="ctr" defTabSz="914377" rtl="0" eaLnBrk="1" fontAlgn="b" latinLnBrk="0" hangingPunct="1">
                        <a:spcAft>
                          <a:spcPts val="0"/>
                        </a:spcAft>
                      </a:pPr>
                      <a:r>
                        <a:rPr lang="zh-CN" sz="1600" b="1" kern="0" dirty="0">
                          <a:solidFill>
                            <a:schemeClr val="lt1"/>
                          </a:solidFill>
                          <a:effectLst/>
                          <a:latin typeface="微软雅黑" panose="020B0503020204020204" pitchFamily="34" charset="-122"/>
                          <a:ea typeface="微软雅黑" panose="020B0503020204020204" pitchFamily="34" charset="-122"/>
                          <a:cs typeface="+mn-cs"/>
                        </a:rPr>
                        <a:t>平板集热器总热</a:t>
                      </a:r>
                      <a:r>
                        <a:rPr lang="zh-CN" sz="1600" b="1" kern="0" dirty="0" smtClean="0">
                          <a:solidFill>
                            <a:schemeClr val="lt1"/>
                          </a:solidFill>
                          <a:effectLst/>
                          <a:latin typeface="微软雅黑" panose="020B0503020204020204" pitchFamily="34" charset="-122"/>
                          <a:ea typeface="微软雅黑" panose="020B0503020204020204" pitchFamily="34" charset="-122"/>
                          <a:cs typeface="+mn-cs"/>
                        </a:rPr>
                        <a:t>损系数</a:t>
                      </a:r>
                      <a:endParaRPr lang="zh-CN" sz="1600" b="1" kern="0" dirty="0">
                        <a:solidFill>
                          <a:schemeClr val="lt1"/>
                        </a:solidFill>
                        <a:effectLst/>
                        <a:latin typeface="微软雅黑" panose="020B0503020204020204" pitchFamily="34" charset="-122"/>
                        <a:ea typeface="微软雅黑" panose="020B0503020204020204" pitchFamily="34" charset="-122"/>
                        <a:cs typeface="+mn-cs"/>
                      </a:endParaRPr>
                    </a:p>
                  </a:txBody>
                  <a:tcPr marL="68580" marR="68580" marT="0" marB="0" anchor="ctr"/>
                </a:tc>
                <a:tc>
                  <a:txBody>
                    <a:bodyPr/>
                    <a:lstStyle/>
                    <a:p>
                      <a:pPr marL="0" algn="ctr" defTabSz="914377" rtl="0" eaLnBrk="1" fontAlgn="b" latinLnBrk="0" hangingPunct="1">
                        <a:spcAft>
                          <a:spcPts val="0"/>
                        </a:spcAft>
                      </a:pPr>
                      <a:r>
                        <a:rPr lang="zh-CN" sz="1600" b="1" kern="0" dirty="0">
                          <a:solidFill>
                            <a:schemeClr val="lt1"/>
                          </a:solidFill>
                          <a:effectLst/>
                          <a:latin typeface="微软雅黑" panose="020B0503020204020204" pitchFamily="34" charset="-122"/>
                          <a:ea typeface="微软雅黑" panose="020B0503020204020204" pitchFamily="34" charset="-122"/>
                          <a:cs typeface="+mn-cs"/>
                        </a:rPr>
                        <a:t>真空管集热器瞬时效率截距</a:t>
                      </a:r>
                    </a:p>
                  </a:txBody>
                  <a:tcPr marL="68580" marR="68580" marT="0" marB="0" anchor="ctr"/>
                </a:tc>
                <a:tc>
                  <a:txBody>
                    <a:bodyPr/>
                    <a:lstStyle/>
                    <a:p>
                      <a:pPr marL="0" algn="ctr" defTabSz="914377" rtl="0" eaLnBrk="1" fontAlgn="b" latinLnBrk="0" hangingPunct="1">
                        <a:spcAft>
                          <a:spcPts val="0"/>
                        </a:spcAft>
                      </a:pPr>
                      <a:r>
                        <a:rPr lang="zh-CN" sz="1600" b="1" kern="0" dirty="0">
                          <a:solidFill>
                            <a:schemeClr val="lt1"/>
                          </a:solidFill>
                          <a:effectLst/>
                          <a:latin typeface="微软雅黑" panose="020B0503020204020204" pitchFamily="34" charset="-122"/>
                          <a:ea typeface="微软雅黑" panose="020B0503020204020204" pitchFamily="34" charset="-122"/>
                          <a:cs typeface="+mn-cs"/>
                        </a:rPr>
                        <a:t>真空管集热器总热</a:t>
                      </a:r>
                      <a:r>
                        <a:rPr lang="zh-CN" sz="1600" b="1" kern="0" dirty="0" smtClean="0">
                          <a:solidFill>
                            <a:schemeClr val="lt1"/>
                          </a:solidFill>
                          <a:effectLst/>
                          <a:latin typeface="微软雅黑" panose="020B0503020204020204" pitchFamily="34" charset="-122"/>
                          <a:ea typeface="微软雅黑" panose="020B0503020204020204" pitchFamily="34" charset="-122"/>
                          <a:cs typeface="+mn-cs"/>
                        </a:rPr>
                        <a:t>损系数</a:t>
                      </a:r>
                      <a:endParaRPr lang="zh-CN" sz="1600" b="1" kern="0" dirty="0">
                        <a:solidFill>
                          <a:schemeClr val="lt1"/>
                        </a:solidFill>
                        <a:effectLst/>
                        <a:latin typeface="微软雅黑" panose="020B0503020204020204" pitchFamily="34" charset="-122"/>
                        <a:ea typeface="微软雅黑" panose="020B0503020204020204" pitchFamily="34" charset="-122"/>
                        <a:cs typeface="+mn-cs"/>
                      </a:endParaRPr>
                    </a:p>
                  </a:txBody>
                  <a:tcPr marL="68580" marR="68580" marT="0" marB="0" anchor="ctr"/>
                </a:tc>
              </a:tr>
              <a:tr h="296302">
                <a:tc>
                  <a:txBody>
                    <a:bodyPr/>
                    <a:lstStyle/>
                    <a:p>
                      <a:pPr algn="ctr" fontAlgn="b">
                        <a:spcAft>
                          <a:spcPts val="0"/>
                        </a:spcAft>
                      </a:pPr>
                      <a:r>
                        <a:rPr lang="en-US" sz="1600" kern="0">
                          <a:effectLst/>
                          <a:latin typeface="微软雅黑" panose="020B0503020204020204" pitchFamily="34" charset="-122"/>
                          <a:ea typeface="微软雅黑" panose="020B0503020204020204" pitchFamily="34" charset="-122"/>
                        </a:rPr>
                        <a:t>≥0.72</a:t>
                      </a:r>
                      <a:endParaRPr lang="zh-CN" sz="1600" kern="10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fontAlgn="b">
                        <a:spcAft>
                          <a:spcPts val="0"/>
                        </a:spcAft>
                      </a:pPr>
                      <a:r>
                        <a:rPr lang="en-US" sz="1600" kern="0" dirty="0">
                          <a:effectLst/>
                          <a:latin typeface="微软雅黑" panose="020B0503020204020204" pitchFamily="34" charset="-122"/>
                          <a:ea typeface="微软雅黑" panose="020B0503020204020204" pitchFamily="34" charset="-122"/>
                        </a:rPr>
                        <a:t>≤6.0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tc>
                <a:tc>
                  <a:txBody>
                    <a:bodyPr/>
                    <a:lstStyle/>
                    <a:p>
                      <a:pPr algn="ctr" fontAlgn="b">
                        <a:spcAft>
                          <a:spcPts val="0"/>
                        </a:spcAft>
                      </a:pPr>
                      <a:r>
                        <a:rPr lang="en-US" sz="1600" kern="0" dirty="0">
                          <a:effectLst/>
                          <a:latin typeface="微软雅黑" panose="020B0503020204020204" pitchFamily="34" charset="-122"/>
                          <a:ea typeface="微软雅黑" panose="020B0503020204020204" pitchFamily="34" charset="-122"/>
                        </a:rPr>
                        <a:t>≥0.62</a:t>
                      </a:r>
                      <a:endParaRPr lang="zh-CN" sz="1600" kern="100" dirty="0">
                        <a:effectLst/>
                        <a:latin typeface="微软雅黑" panose="020B0503020204020204" pitchFamily="34" charset="-122"/>
                        <a:ea typeface="微软雅黑" panose="020B0503020204020204" pitchFamily="34" charset="-122"/>
                      </a:endParaRPr>
                    </a:p>
                  </a:txBody>
                  <a:tcPr marL="68580" marR="68580" marT="0" marB="0" anchor="ctr"/>
                </a:tc>
                <a:tc>
                  <a:txBody>
                    <a:bodyPr/>
                    <a:lstStyle/>
                    <a:p>
                      <a:pPr algn="ctr" fontAlgn="b">
                        <a:spcAft>
                          <a:spcPts val="0"/>
                        </a:spcAft>
                      </a:pPr>
                      <a:r>
                        <a:rPr lang="en-US" sz="1600" kern="0" dirty="0">
                          <a:effectLst/>
                          <a:latin typeface="微软雅黑" panose="020B0503020204020204" pitchFamily="34" charset="-122"/>
                          <a:ea typeface="微软雅黑" panose="020B0503020204020204" pitchFamily="34" charset="-122"/>
                        </a:rPr>
                        <a:t>≤3.0</a:t>
                      </a:r>
                      <a:endParaRPr lang="zh-CN" sz="1600" kern="100" dirty="0">
                        <a:effectLst/>
                        <a:latin typeface="微软雅黑" panose="020B0503020204020204" pitchFamily="34" charset="-122"/>
                        <a:ea typeface="微软雅黑" panose="020B0503020204020204" pitchFamily="34" charset="-122"/>
                      </a:endParaRPr>
                    </a:p>
                  </a:txBody>
                  <a:tcPr marL="68580" marR="68580" marT="0" marB="0"/>
                </a:tc>
              </a:tr>
            </a:tbl>
          </a:graphicData>
        </a:graphic>
      </p:graphicFrame>
    </p:spTree>
    <p:extLst>
      <p:ext uri="{BB962C8B-B14F-4D97-AF65-F5344CB8AC3E}">
        <p14:creationId xmlns:p14="http://schemas.microsoft.com/office/powerpoint/2010/main" val="3974328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05664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45525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7.2.12 </a:t>
            </a:r>
            <a:r>
              <a:rPr lang="zh-CN" altLang="en-US" kern="100" dirty="0" smtClean="0">
                <a:solidFill>
                  <a:srgbClr val="000000"/>
                </a:solidFill>
                <a:latin typeface="Times New Roman" panose="02020603050405020304" pitchFamily="18" charset="0"/>
              </a:rPr>
              <a:t>采用</a:t>
            </a:r>
            <a:r>
              <a:rPr lang="zh-CN" altLang="en-US" kern="100" dirty="0">
                <a:solidFill>
                  <a:srgbClr val="000000"/>
                </a:solidFill>
                <a:latin typeface="Times New Roman" panose="02020603050405020304" pitchFamily="18" charset="0"/>
              </a:rPr>
              <a:t>非聚光太阳能集热器作为供暖热源时，集热系统的集热温度不宜超过</a:t>
            </a:r>
            <a:r>
              <a:rPr lang="en-US" altLang="zh-CN" kern="100" dirty="0">
                <a:solidFill>
                  <a:srgbClr val="000000"/>
                </a:solidFill>
                <a:latin typeface="Times New Roman" panose="02020603050405020304" pitchFamily="18" charset="0"/>
              </a:rPr>
              <a:t>60℃</a:t>
            </a:r>
            <a:r>
              <a:rPr lang="zh-CN" altLang="en-US" kern="100" dirty="0">
                <a:solidFill>
                  <a:srgbClr val="000000"/>
                </a:solidFill>
                <a:latin typeface="Times New Roman" panose="02020603050405020304" pitchFamily="18" charset="0"/>
              </a:rPr>
              <a:t>，不应超过</a:t>
            </a:r>
            <a:r>
              <a:rPr lang="en-US" altLang="zh-CN" kern="100" dirty="0">
                <a:solidFill>
                  <a:srgbClr val="000000"/>
                </a:solidFill>
                <a:latin typeface="Times New Roman" panose="02020603050405020304" pitchFamily="18" charset="0"/>
              </a:rPr>
              <a:t>70℃</a:t>
            </a:r>
            <a:r>
              <a:rPr lang="zh-CN" altLang="en-US" kern="100" dirty="0">
                <a:solidFill>
                  <a:srgbClr val="000000"/>
                </a:solidFill>
                <a:latin typeface="Times New Roman" panose="02020603050405020304" pitchFamily="18" charset="0"/>
              </a:rPr>
              <a:t>。</a:t>
            </a:r>
            <a:endParaRPr lang="zh-CN" altLang="zh-CN" sz="1400" kern="100" dirty="0">
              <a:latin typeface="Times New Roman" panose="02020603050405020304" pitchFamily="18" charset="0"/>
            </a:endParaRPr>
          </a:p>
        </p:txBody>
      </p:sp>
      <p:sp>
        <p:nvSpPr>
          <p:cNvPr id="6" name="矩形 5"/>
          <p:cNvSpPr/>
          <p:nvPr/>
        </p:nvSpPr>
        <p:spPr>
          <a:xfrm>
            <a:off x="412564" y="2584641"/>
            <a:ext cx="11440769" cy="85837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随着</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集热温度的升高，集热器的集热效率下降明显，尤其对于总热损失系数较大的平板集热器更是如此，当集热温度高于</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70℃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时，集热器全天平均集热效率约为</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20%</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左右，严重影响太阳能系统的节能性。</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pic>
        <p:nvPicPr>
          <p:cNvPr id="4" name="图片 3"/>
          <p:cNvPicPr>
            <a:picLocks noChangeAspect="1"/>
          </p:cNvPicPr>
          <p:nvPr/>
        </p:nvPicPr>
        <p:blipFill rotWithShape="1">
          <a:blip r:embed="rId2"/>
          <a:srcRect l="22377" r="23098"/>
          <a:stretch/>
        </p:blipFill>
        <p:spPr>
          <a:xfrm>
            <a:off x="2124442" y="3470416"/>
            <a:ext cx="3481859" cy="2880000"/>
          </a:xfrm>
          <a:prstGeom prst="rect">
            <a:avLst/>
          </a:prstGeom>
        </p:spPr>
      </p:pic>
      <p:pic>
        <p:nvPicPr>
          <p:cNvPr id="9" name="图片 8"/>
          <p:cNvPicPr>
            <a:picLocks noChangeAspect="1"/>
          </p:cNvPicPr>
          <p:nvPr/>
        </p:nvPicPr>
        <p:blipFill rotWithShape="1">
          <a:blip r:embed="rId3"/>
          <a:srcRect l="23099" r="22738" b="9507"/>
          <a:stretch/>
        </p:blipFill>
        <p:spPr>
          <a:xfrm>
            <a:off x="6495673" y="3470416"/>
            <a:ext cx="3527988" cy="2880000"/>
          </a:xfrm>
          <a:prstGeom prst="rect">
            <a:avLst/>
          </a:prstGeom>
        </p:spPr>
      </p:pic>
      <p:sp>
        <p:nvSpPr>
          <p:cNvPr id="10" name="矩形 9"/>
          <p:cNvSpPr/>
          <p:nvPr/>
        </p:nvSpPr>
        <p:spPr>
          <a:xfrm>
            <a:off x="2352675" y="6285536"/>
            <a:ext cx="3346636" cy="377411"/>
          </a:xfrm>
          <a:prstGeom prst="rect">
            <a:avLst/>
          </a:prstGeom>
        </p:spPr>
        <p:txBody>
          <a:bodyPr wrap="square">
            <a:spAutoFit/>
          </a:bodyPr>
          <a:lstStyle/>
          <a:p>
            <a:pPr>
              <a:lnSpc>
                <a:spcPct val="150000"/>
              </a:lnSpc>
            </a:pP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平板集热器有效集热量随温度的变化</a:t>
            </a:r>
            <a:endParaRPr lang="zh-CN" altLang="en-US" sz="1400" b="1" dirty="0">
              <a:latin typeface="微软雅黑" panose="020B0503020204020204" pitchFamily="34" charset="-122"/>
              <a:ea typeface="微软雅黑" panose="020B0503020204020204" pitchFamily="34" charset="-122"/>
            </a:endParaRPr>
          </a:p>
        </p:txBody>
      </p:sp>
      <p:sp>
        <p:nvSpPr>
          <p:cNvPr id="11" name="矩形 10"/>
          <p:cNvSpPr/>
          <p:nvPr/>
        </p:nvSpPr>
        <p:spPr>
          <a:xfrm>
            <a:off x="6762750" y="6276011"/>
            <a:ext cx="3346636" cy="415498"/>
          </a:xfrm>
          <a:prstGeom prst="rect">
            <a:avLst/>
          </a:prstGeom>
        </p:spPr>
        <p:txBody>
          <a:bodyPr wrap="square">
            <a:spAutoFit/>
          </a:bodyPr>
          <a:lstStyle/>
          <a:p>
            <a:pPr>
              <a:lnSpc>
                <a:spcPct val="150000"/>
              </a:lnSpc>
            </a:pPr>
            <a:r>
              <a:rPr lang="zh-CN" altLang="en-US" sz="1400" b="1" kern="100" dirty="0" smtClean="0">
                <a:latin typeface="微软雅黑" panose="020B0503020204020204" pitchFamily="34" charset="-122"/>
                <a:ea typeface="微软雅黑" panose="020B0503020204020204" pitchFamily="34" charset="-122"/>
                <a:cs typeface="Times New Roman" panose="02020603050405020304" pitchFamily="18" charset="0"/>
              </a:rPr>
              <a:t>真空管集</a:t>
            </a: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热器有效集热量随温度的变化</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83498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381586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169406"/>
            <a:ext cx="11521017" cy="258532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7.2.13 </a:t>
            </a:r>
            <a:r>
              <a:rPr lang="zh-CN" altLang="en-US" kern="100" dirty="0" smtClean="0">
                <a:solidFill>
                  <a:srgbClr val="000000"/>
                </a:solidFill>
                <a:latin typeface="Times New Roman" panose="02020603050405020304" pitchFamily="18" charset="0"/>
              </a:rPr>
              <a:t>太阳能集热器</a:t>
            </a:r>
            <a:r>
              <a:rPr lang="zh-CN" altLang="en-US" kern="100" dirty="0">
                <a:solidFill>
                  <a:srgbClr val="000000"/>
                </a:solidFill>
                <a:latin typeface="Times New Roman" panose="02020603050405020304" pitchFamily="18" charset="0"/>
              </a:rPr>
              <a:t>的安装应符合下列规定：</a:t>
            </a:r>
          </a:p>
          <a:p>
            <a:pPr algn="just">
              <a:lnSpc>
                <a:spcPct val="150000"/>
              </a:lnSpc>
              <a:spcAft>
                <a:spcPts val="0"/>
              </a:spcAft>
            </a:pPr>
            <a:r>
              <a:rPr lang="en-US" altLang="zh-CN" kern="100" dirty="0" smtClean="0">
                <a:solidFill>
                  <a:srgbClr val="000000"/>
                </a:solidFill>
                <a:latin typeface="Times New Roman" panose="02020603050405020304" pitchFamily="18" charset="0"/>
              </a:rPr>
              <a:t>           l </a:t>
            </a:r>
            <a:r>
              <a:rPr lang="zh-CN" altLang="en-US" kern="100" dirty="0">
                <a:solidFill>
                  <a:srgbClr val="000000"/>
                </a:solidFill>
                <a:latin typeface="Times New Roman" panose="02020603050405020304" pitchFamily="18" charset="0"/>
              </a:rPr>
              <a:t>太阳能集热器安装方位角宜在</a:t>
            </a:r>
            <a:r>
              <a:rPr lang="en-US" altLang="zh-CN" kern="100" dirty="0">
                <a:solidFill>
                  <a:srgbClr val="000000"/>
                </a:solidFill>
                <a:latin typeface="Times New Roman" panose="02020603050405020304" pitchFamily="18" charset="0"/>
              </a:rPr>
              <a:t>-20</a:t>
            </a:r>
            <a:r>
              <a:rPr lang="zh-CN" altLang="en-US" kern="100" dirty="0">
                <a:solidFill>
                  <a:srgbClr val="000000"/>
                </a:solidFill>
                <a:latin typeface="Times New Roman" panose="02020603050405020304" pitchFamily="18" charset="0"/>
              </a:rPr>
              <a:t>～</a:t>
            </a:r>
            <a:r>
              <a:rPr lang="en-US" altLang="zh-CN" kern="100" dirty="0">
                <a:solidFill>
                  <a:srgbClr val="000000"/>
                </a:solidFill>
                <a:latin typeface="Times New Roman" panose="02020603050405020304" pitchFamily="18" charset="0"/>
              </a:rPr>
              <a:t>+20°</a:t>
            </a:r>
            <a:r>
              <a:rPr lang="zh-CN" altLang="en-US" kern="100" dirty="0">
                <a:solidFill>
                  <a:srgbClr val="000000"/>
                </a:solidFill>
                <a:latin typeface="Times New Roman" panose="02020603050405020304" pitchFamily="18" charset="0"/>
              </a:rPr>
              <a:t>的朝向范围内设置；安装倾角宜选择在当地纬度～当地纬度</a:t>
            </a:r>
            <a:r>
              <a:rPr lang="en-US" altLang="zh-CN" kern="100" dirty="0">
                <a:solidFill>
                  <a:srgbClr val="000000"/>
                </a:solidFill>
                <a:latin typeface="Times New Roman" panose="02020603050405020304" pitchFamily="18" charset="0"/>
              </a:rPr>
              <a:t>+25°</a:t>
            </a:r>
            <a:r>
              <a:rPr lang="zh-CN" altLang="en-US" kern="100" dirty="0">
                <a:solidFill>
                  <a:srgbClr val="000000"/>
                </a:solidFill>
                <a:latin typeface="Times New Roman" panose="02020603050405020304" pitchFamily="18" charset="0"/>
              </a:rPr>
              <a:t>的范围内；</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a:solidFill>
                  <a:srgbClr val="000000"/>
                </a:solidFill>
                <a:latin typeface="Times New Roman" panose="02020603050405020304" pitchFamily="18" charset="0"/>
              </a:rPr>
              <a:t>放置在建筑外围护结构上的太阳能集热器，在冬至日太阳辐照较强时段内，集热器采光面上的日照时数应不少于</a:t>
            </a:r>
            <a:r>
              <a:rPr lang="en-US" altLang="zh-CN" kern="100" dirty="0">
                <a:solidFill>
                  <a:srgbClr val="000000"/>
                </a:solidFill>
                <a:latin typeface="Times New Roman" panose="02020603050405020304" pitchFamily="18" charset="0"/>
              </a:rPr>
              <a:t>4 h</a:t>
            </a:r>
            <a:r>
              <a:rPr lang="zh-CN" altLang="en-US" kern="100" dirty="0">
                <a:solidFill>
                  <a:srgbClr val="000000"/>
                </a:solidFill>
                <a:latin typeface="Times New Roman" panose="02020603050405020304" pitchFamily="18" charset="0"/>
              </a:rPr>
              <a:t>；</a:t>
            </a:r>
          </a:p>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a:solidFill>
                  <a:srgbClr val="000000"/>
                </a:solidFill>
                <a:latin typeface="Times New Roman" panose="02020603050405020304" pitchFamily="18" charset="0"/>
              </a:rPr>
              <a:t>集热器采光面应避开周围障碍物对太阳光的遮挡。</a:t>
            </a:r>
          </a:p>
        </p:txBody>
      </p:sp>
      <p:sp>
        <p:nvSpPr>
          <p:cNvPr id="6" name="矩形 5"/>
          <p:cNvSpPr/>
          <p:nvPr/>
        </p:nvSpPr>
        <p:spPr>
          <a:xfrm>
            <a:off x="412564" y="4284229"/>
            <a:ext cx="11440769" cy="2585323"/>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太阳能集热器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所获得的有效集热量受到地理纬度、集热器安装方位、安装倾角及气象条件等的影响，为此，编制组根据集热器安装地点的地理位置与气象条件，进行了详尽的模拟</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计算，推荐出了安装方位和倾角范围。</a:t>
            </a:r>
            <a:endPar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dirty="0" smtClean="0">
                <a:solidFill>
                  <a:schemeClr val="accent1">
                    <a:lumMod val="75000"/>
                  </a:schemeClr>
                </a:solidFill>
                <a:latin typeface="楷体" panose="02010609060101010101" pitchFamily="49" charset="-122"/>
                <a:ea typeface="楷体" panose="02010609060101010101" pitchFamily="49" charset="-122"/>
              </a:rPr>
              <a:t>    由于</a:t>
            </a:r>
            <a:r>
              <a:rPr lang="zh-CN" altLang="en-US" dirty="0">
                <a:solidFill>
                  <a:schemeClr val="accent1">
                    <a:lumMod val="75000"/>
                  </a:schemeClr>
                </a:solidFill>
                <a:latin typeface="楷体" panose="02010609060101010101" pitchFamily="49" charset="-122"/>
                <a:ea typeface="楷体" panose="02010609060101010101" pitchFamily="49" charset="-122"/>
              </a:rPr>
              <a:t>冬至前后在早上</a:t>
            </a:r>
            <a:r>
              <a:rPr lang="en-US" altLang="zh-CN" dirty="0">
                <a:solidFill>
                  <a:schemeClr val="accent1">
                    <a:lumMod val="75000"/>
                  </a:schemeClr>
                </a:solidFill>
                <a:latin typeface="楷体" panose="02010609060101010101" pitchFamily="49" charset="-122"/>
                <a:ea typeface="楷体" panose="02010609060101010101" pitchFamily="49" charset="-122"/>
              </a:rPr>
              <a:t>10</a:t>
            </a:r>
            <a:r>
              <a:rPr lang="zh-CN" altLang="en-US" dirty="0">
                <a:solidFill>
                  <a:schemeClr val="accent1">
                    <a:lumMod val="75000"/>
                  </a:schemeClr>
                </a:solidFill>
                <a:latin typeface="楷体" panose="02010609060101010101" pitchFamily="49" charset="-122"/>
                <a:ea typeface="楷体" panose="02010609060101010101" pitchFamily="49" charset="-122"/>
              </a:rPr>
              <a:t>点（当地太阳时）之前和下午</a:t>
            </a:r>
            <a:r>
              <a:rPr lang="en-US" altLang="zh-CN" dirty="0">
                <a:solidFill>
                  <a:schemeClr val="accent1">
                    <a:lumMod val="75000"/>
                  </a:schemeClr>
                </a:solidFill>
                <a:latin typeface="楷体" panose="02010609060101010101" pitchFamily="49" charset="-122"/>
                <a:ea typeface="楷体" panose="02010609060101010101" pitchFamily="49" charset="-122"/>
              </a:rPr>
              <a:t>2 </a:t>
            </a:r>
            <a:r>
              <a:rPr lang="zh-CN" altLang="en-US" dirty="0">
                <a:solidFill>
                  <a:schemeClr val="accent1">
                    <a:lumMod val="75000"/>
                  </a:schemeClr>
                </a:solidFill>
                <a:latin typeface="楷体" panose="02010609060101010101" pitchFamily="49" charset="-122"/>
                <a:ea typeface="楷体" panose="02010609060101010101" pitchFamily="49" charset="-122"/>
              </a:rPr>
              <a:t>点（当地太阳时）之后的太阳高度角较低，对应照射到集热器采光面上的太阳辐照度也较低，即该时段系统能够接收到的太阳能热量较少，对系统全天运行的工作效果影响不大，真正产生较大影响的是早上</a:t>
            </a:r>
            <a:r>
              <a:rPr lang="en-US" altLang="zh-CN" dirty="0">
                <a:solidFill>
                  <a:schemeClr val="accent1">
                    <a:lumMod val="75000"/>
                  </a:schemeClr>
                </a:solidFill>
                <a:latin typeface="楷体" panose="02010609060101010101" pitchFamily="49" charset="-122"/>
                <a:ea typeface="楷体" panose="02010609060101010101" pitchFamily="49" charset="-122"/>
              </a:rPr>
              <a:t>10</a:t>
            </a:r>
            <a:r>
              <a:rPr lang="zh-CN" altLang="en-US" dirty="0">
                <a:solidFill>
                  <a:schemeClr val="accent1">
                    <a:lumMod val="75000"/>
                  </a:schemeClr>
                </a:solidFill>
                <a:latin typeface="楷体" panose="02010609060101010101" pitchFamily="49" charset="-122"/>
                <a:ea typeface="楷体" panose="02010609060101010101" pitchFamily="49" charset="-122"/>
              </a:rPr>
              <a:t>点（当地太阳时）之前到下午</a:t>
            </a:r>
            <a:r>
              <a:rPr lang="en-US" altLang="zh-CN" dirty="0">
                <a:solidFill>
                  <a:schemeClr val="accent1">
                    <a:lumMod val="75000"/>
                  </a:schemeClr>
                </a:solidFill>
                <a:latin typeface="楷体" panose="02010609060101010101" pitchFamily="49" charset="-122"/>
                <a:ea typeface="楷体" panose="02010609060101010101" pitchFamily="49" charset="-122"/>
              </a:rPr>
              <a:t>2 </a:t>
            </a:r>
            <a:r>
              <a:rPr lang="zh-CN" altLang="en-US" dirty="0">
                <a:solidFill>
                  <a:schemeClr val="accent1">
                    <a:lumMod val="75000"/>
                  </a:schemeClr>
                </a:solidFill>
                <a:latin typeface="楷体" panose="02010609060101010101" pitchFamily="49" charset="-122"/>
                <a:ea typeface="楷体" panose="02010609060101010101" pitchFamily="49" charset="-122"/>
              </a:rPr>
              <a:t>点（当地太阳时）的时间段，故明确了该时段不应被遮挡。</a:t>
            </a:r>
          </a:p>
        </p:txBody>
      </p:sp>
    </p:spTree>
    <p:extLst>
      <p:ext uri="{BB962C8B-B14F-4D97-AF65-F5344CB8AC3E}">
        <p14:creationId xmlns:p14="http://schemas.microsoft.com/office/powerpoint/2010/main" val="16376716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7.3 </a:t>
            </a:r>
            <a:r>
              <a:rPr lang="zh-CN" altLang="en-US" b="1" dirty="0" smtClean="0"/>
              <a:t>热泵系统</a:t>
            </a:r>
            <a:endParaRPr lang="zh-CN" altLang="zh-CN" sz="2000" b="1" dirty="0"/>
          </a:p>
        </p:txBody>
      </p:sp>
    </p:spTree>
    <p:extLst>
      <p:ext uri="{BB962C8B-B14F-4D97-AF65-F5344CB8AC3E}">
        <p14:creationId xmlns:p14="http://schemas.microsoft.com/office/powerpoint/2010/main" val="32208341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126213"/>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169406"/>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7.3.1 </a:t>
            </a:r>
            <a:r>
              <a:rPr lang="zh-CN" altLang="en-US" kern="100" dirty="0" smtClean="0">
                <a:solidFill>
                  <a:srgbClr val="000000"/>
                </a:solidFill>
                <a:latin typeface="Times New Roman" panose="02020603050405020304" pitchFamily="18" charset="0"/>
              </a:rPr>
              <a:t>具备</a:t>
            </a:r>
            <a:r>
              <a:rPr lang="zh-CN" altLang="en-US" kern="100" dirty="0">
                <a:solidFill>
                  <a:srgbClr val="000000"/>
                </a:solidFill>
                <a:latin typeface="Times New Roman" panose="02020603050405020304" pitchFamily="18" charset="0"/>
              </a:rPr>
              <a:t>相应资源条件时，基于因地制宜原则，综合考虑系统能效、可行性、可靠性及经济性，可采用空气源热泵或地源热泵系统；可根据具体情况采用与其他冷热源形式搭配的复合系统。</a:t>
            </a:r>
          </a:p>
        </p:txBody>
      </p:sp>
      <p:sp>
        <p:nvSpPr>
          <p:cNvPr id="6" name="矩形 5"/>
          <p:cNvSpPr/>
          <p:nvPr/>
        </p:nvSpPr>
        <p:spPr>
          <a:xfrm>
            <a:off x="412564" y="2594579"/>
            <a:ext cx="11440769" cy="127387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四川</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各地区气候条件差异大，自然资源也不同</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应该具体项目具体分析，根据技术可靠，经济可行，运行高效的原则，确定是否采用空气源热泵或地源热泵。在应用中可根据项目的负荷需求、资源情况，通过技术经济分析，确定是采用单一的热泵系统形式或是多种冷热源形式搭配的复合系统形式。</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116279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129749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zh-CN" altLang="zh-CN" b="1" dirty="0" smtClean="0"/>
              <a:t>第</a:t>
            </a:r>
            <a:r>
              <a:rPr lang="zh-CN" altLang="en-US" b="1" dirty="0"/>
              <a:t>七</a:t>
            </a:r>
            <a:r>
              <a:rPr lang="zh-CN" altLang="zh-CN" b="1" dirty="0" smtClean="0"/>
              <a:t>部分</a:t>
            </a:r>
            <a:r>
              <a:rPr lang="zh-CN" altLang="zh-CN" b="1" dirty="0"/>
              <a:t>　</a:t>
            </a:r>
            <a:r>
              <a:rPr lang="zh-CN" altLang="en-US" b="1" dirty="0" smtClean="0"/>
              <a:t>可再生能源</a:t>
            </a:r>
            <a:endParaRPr lang="zh-CN" altLang="zh-CN" sz="2000" b="1" dirty="0"/>
          </a:p>
        </p:txBody>
      </p:sp>
      <p:sp>
        <p:nvSpPr>
          <p:cNvPr id="18" name="矩形 17"/>
          <p:cNvSpPr/>
          <p:nvPr/>
        </p:nvSpPr>
        <p:spPr>
          <a:xfrm>
            <a:off x="4696403" y="2912523"/>
            <a:ext cx="3489325" cy="2308324"/>
          </a:xfrm>
          <a:prstGeom prst="rect">
            <a:avLst/>
          </a:prstGeom>
        </p:spPr>
        <p:txBody>
          <a:bodyPr>
            <a:spAutoFit/>
          </a:bodyPr>
          <a:lstStyle/>
          <a:p>
            <a:pPr eaLnBrk="1" hangingPunct="1">
              <a:lnSpc>
                <a:spcPct val="200000"/>
              </a:lnSpc>
              <a:buFont typeface="Arial" charset="0"/>
              <a:buNone/>
              <a:defRPr/>
            </a:pPr>
            <a:r>
              <a:rPr lang="en-US" altLang="zh-CN" sz="2400" b="1" kern="0" dirty="0" smtClean="0">
                <a:latin typeface="Times New Roman" panose="02020603050405020304" pitchFamily="18" charset="0"/>
                <a:cs typeface="Times New Roman" panose="02020603050405020304" pitchFamily="18" charset="0"/>
              </a:rPr>
              <a:t>7</a:t>
            </a:r>
            <a:r>
              <a:rPr lang="x-none" altLang="zh-CN" sz="2400" b="1" kern="0" dirty="0" smtClean="0">
                <a:latin typeface="Times New Roman" panose="02020603050405020304" pitchFamily="18" charset="0"/>
                <a:cs typeface="Times New Roman" panose="02020603050405020304" pitchFamily="18" charset="0"/>
              </a:rPr>
              <a:t>.1</a:t>
            </a:r>
            <a:r>
              <a:rPr lang="en-US" altLang="zh-CN" sz="2400" b="1" kern="0" dirty="0" smtClean="0">
                <a:latin typeface="Times New Roman" panose="02020603050405020304" pitchFamily="18" charset="0"/>
                <a:cs typeface="Times New Roman" panose="02020603050405020304" pitchFamily="18" charset="0"/>
              </a:rPr>
              <a:t>  </a:t>
            </a:r>
            <a:r>
              <a:rPr lang="zh-CN" altLang="en-US" sz="2400" b="1" kern="0" dirty="0" smtClean="0">
                <a:latin typeface="Times New Roman" panose="02020603050405020304" pitchFamily="18" charset="0"/>
                <a:cs typeface="Times New Roman" panose="02020603050405020304" pitchFamily="18" charset="0"/>
              </a:rPr>
              <a:t>一般规定</a:t>
            </a:r>
            <a:r>
              <a:rPr lang="en-US" altLang="zh-CN" sz="2400" b="1" kern="0" dirty="0">
                <a:latin typeface="Times New Roman" panose="02020603050405020304" pitchFamily="18" charset="0"/>
                <a:cs typeface="Times New Roman" panose="02020603050405020304" pitchFamily="18" charset="0"/>
              </a:rPr>
              <a:t/>
            </a:r>
            <a:br>
              <a:rPr lang="en-US" altLang="zh-CN" sz="2400" b="1" kern="0" dirty="0">
                <a:latin typeface="Times New Roman" panose="02020603050405020304" pitchFamily="18" charset="0"/>
                <a:cs typeface="Times New Roman" panose="02020603050405020304" pitchFamily="18" charset="0"/>
              </a:rPr>
            </a:br>
            <a:r>
              <a:rPr lang="en-US" altLang="zh-CN" sz="2400" b="1" kern="0" dirty="0" smtClean="0">
                <a:latin typeface="Times New Roman" panose="02020603050405020304" pitchFamily="18" charset="0"/>
                <a:cs typeface="Times New Roman" panose="02020603050405020304" pitchFamily="18" charset="0"/>
              </a:rPr>
              <a:t>7</a:t>
            </a:r>
            <a:r>
              <a:rPr lang="x-none" altLang="zh-CN" sz="2400" b="1" kern="0" dirty="0" smtClean="0">
                <a:latin typeface="Times New Roman" panose="02020603050405020304" pitchFamily="18" charset="0"/>
                <a:cs typeface="Times New Roman" panose="02020603050405020304" pitchFamily="18" charset="0"/>
              </a:rPr>
              <a:t>.2</a:t>
            </a:r>
            <a:r>
              <a:rPr lang="en-US" altLang="zh-CN" sz="2400" b="1" kern="0" dirty="0" smtClean="0">
                <a:latin typeface="Times New Roman" panose="02020603050405020304" pitchFamily="18" charset="0"/>
                <a:cs typeface="Times New Roman" panose="02020603050405020304" pitchFamily="18" charset="0"/>
              </a:rPr>
              <a:t>  </a:t>
            </a:r>
            <a:r>
              <a:rPr lang="zh-CN" altLang="en-US" sz="2400" b="1" kern="0" dirty="0" smtClean="0">
                <a:latin typeface="Times New Roman" panose="02020603050405020304" pitchFamily="18" charset="0"/>
                <a:cs typeface="Times New Roman" panose="02020603050405020304" pitchFamily="18" charset="0"/>
              </a:rPr>
              <a:t>太阳能</a:t>
            </a:r>
            <a:r>
              <a:rPr lang="zh-CN" altLang="en-US" sz="2400" b="1" kern="0" dirty="0">
                <a:latin typeface="Times New Roman" panose="02020603050405020304" pitchFamily="18" charset="0"/>
                <a:cs typeface="Times New Roman" panose="02020603050405020304" pitchFamily="18" charset="0"/>
              </a:rPr>
              <a:t>利用</a:t>
            </a:r>
            <a:endParaRPr lang="en-US" altLang="zh-CN" sz="2400" b="1" kern="0" dirty="0">
              <a:latin typeface="Times New Roman" panose="02020603050405020304" pitchFamily="18" charset="0"/>
              <a:cs typeface="Times New Roman" panose="02020603050405020304" pitchFamily="18" charset="0"/>
            </a:endParaRPr>
          </a:p>
          <a:p>
            <a:pPr eaLnBrk="1" hangingPunct="1">
              <a:lnSpc>
                <a:spcPct val="200000"/>
              </a:lnSpc>
              <a:buFont typeface="Arial" charset="0"/>
              <a:buNone/>
              <a:defRPr/>
            </a:pPr>
            <a:r>
              <a:rPr lang="en-US" altLang="zh-CN" sz="2400" b="1" kern="0" dirty="0" smtClean="0">
                <a:latin typeface="Times New Roman" panose="02020603050405020304" pitchFamily="18" charset="0"/>
                <a:cs typeface="Times New Roman" panose="02020603050405020304" pitchFamily="18" charset="0"/>
              </a:rPr>
              <a:t>7</a:t>
            </a:r>
            <a:r>
              <a:rPr lang="x-none" altLang="zh-CN" sz="2400" b="1" kern="0" dirty="0" smtClean="0">
                <a:latin typeface="Times New Roman" panose="02020603050405020304" pitchFamily="18" charset="0"/>
                <a:cs typeface="Times New Roman" panose="02020603050405020304" pitchFamily="18" charset="0"/>
              </a:rPr>
              <a:t>.3</a:t>
            </a:r>
            <a:r>
              <a:rPr lang="en-US" altLang="zh-CN" sz="2400" b="1" kern="0" dirty="0" smtClean="0">
                <a:latin typeface="Times New Roman" panose="02020603050405020304" pitchFamily="18" charset="0"/>
                <a:cs typeface="Times New Roman" panose="02020603050405020304" pitchFamily="18" charset="0"/>
              </a:rPr>
              <a:t>  </a:t>
            </a:r>
            <a:r>
              <a:rPr lang="x-none" altLang="zh-CN" sz="2400" b="1" kern="0" dirty="0" smtClean="0">
                <a:latin typeface="Times New Roman" panose="02020603050405020304" pitchFamily="18" charset="0"/>
                <a:cs typeface="Times New Roman" panose="02020603050405020304" pitchFamily="18" charset="0"/>
              </a:rPr>
              <a:t>热泵系统</a:t>
            </a:r>
            <a:endParaRPr lang="zh-CN" altLang="en-US" sz="2400" b="1" kern="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05685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419354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169406"/>
            <a:ext cx="11521017" cy="2948243"/>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7.3.2 </a:t>
            </a:r>
            <a:r>
              <a:rPr lang="zh-CN" altLang="en-US" kern="100" dirty="0" smtClean="0">
                <a:solidFill>
                  <a:srgbClr val="000000"/>
                </a:solidFill>
                <a:latin typeface="Times New Roman" panose="02020603050405020304" pitchFamily="18" charset="0"/>
              </a:rPr>
              <a:t>空气</a:t>
            </a:r>
            <a:r>
              <a:rPr lang="zh-CN" altLang="en-US" kern="100" dirty="0">
                <a:solidFill>
                  <a:srgbClr val="000000"/>
                </a:solidFill>
                <a:latin typeface="Times New Roman" panose="02020603050405020304" pitchFamily="18" charset="0"/>
              </a:rPr>
              <a:t>源热泵机组的性能应符合国家现行相关标准的规定，并应符合下列规定：</a:t>
            </a:r>
          </a:p>
          <a:p>
            <a:pPr algn="just">
              <a:lnSpc>
                <a:spcPct val="150000"/>
              </a:lnSpc>
              <a:spcAft>
                <a:spcPts val="0"/>
              </a:spcAft>
            </a:pPr>
            <a:r>
              <a:rPr lang="en-US" altLang="zh-CN" kern="100" dirty="0" smtClean="0">
                <a:solidFill>
                  <a:srgbClr val="000000"/>
                </a:solidFill>
                <a:latin typeface="Times New Roman" panose="02020603050405020304" pitchFamily="18" charset="0"/>
              </a:rPr>
              <a:t>         1 </a:t>
            </a:r>
            <a:r>
              <a:rPr lang="zh-CN" altLang="en-US" kern="100" dirty="0">
                <a:solidFill>
                  <a:srgbClr val="000000"/>
                </a:solidFill>
                <a:latin typeface="Times New Roman" panose="02020603050405020304" pitchFamily="18" charset="0"/>
              </a:rPr>
              <a:t>具有可靠、经济的融霜控制，融霜时间总和不应超过运行周期时间的</a:t>
            </a:r>
            <a:r>
              <a:rPr lang="en-US" altLang="zh-CN" kern="100" dirty="0">
                <a:solidFill>
                  <a:srgbClr val="000000"/>
                </a:solidFill>
                <a:latin typeface="Times New Roman" panose="02020603050405020304" pitchFamily="18" charset="0"/>
              </a:rPr>
              <a:t>20</a:t>
            </a:r>
            <a:r>
              <a:rPr lang="zh-CN" altLang="en-US" kern="100" dirty="0">
                <a:solidFill>
                  <a:srgbClr val="000000"/>
                </a:solidFill>
                <a:latin typeface="Times New Roman" panose="02020603050405020304" pitchFamily="18" charset="0"/>
              </a:rPr>
              <a:t>％；</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a:solidFill>
                  <a:srgbClr val="000000"/>
                </a:solidFill>
                <a:latin typeface="Times New Roman" panose="02020603050405020304" pitchFamily="18" charset="0"/>
              </a:rPr>
              <a:t>冬季设计工况下，夏热冬冷地区、温和地区的冷热风机组性能系数（</a:t>
            </a:r>
            <a:r>
              <a:rPr lang="en-US" altLang="zh-CN" kern="100" dirty="0">
                <a:solidFill>
                  <a:srgbClr val="000000"/>
                </a:solidFill>
                <a:latin typeface="Times New Roman" panose="02020603050405020304" pitchFamily="18" charset="0"/>
              </a:rPr>
              <a:t>COP</a:t>
            </a:r>
            <a:r>
              <a:rPr lang="zh-CN" altLang="en-US" kern="100" dirty="0">
                <a:solidFill>
                  <a:srgbClr val="000000"/>
                </a:solidFill>
                <a:latin typeface="Times New Roman" panose="02020603050405020304" pitchFamily="18" charset="0"/>
              </a:rPr>
              <a:t>）不应小于</a:t>
            </a:r>
            <a:r>
              <a:rPr lang="en-US" altLang="zh-CN" kern="100" dirty="0">
                <a:solidFill>
                  <a:srgbClr val="000000"/>
                </a:solidFill>
                <a:latin typeface="Times New Roman" panose="02020603050405020304" pitchFamily="18" charset="0"/>
              </a:rPr>
              <a:t>1.8</a:t>
            </a:r>
            <a:r>
              <a:rPr lang="zh-CN" altLang="en-US" kern="100" dirty="0">
                <a:solidFill>
                  <a:srgbClr val="000000"/>
                </a:solidFill>
                <a:latin typeface="Times New Roman" panose="02020603050405020304" pitchFamily="18" charset="0"/>
              </a:rPr>
              <a:t>，冷热水机组性能系数（</a:t>
            </a:r>
            <a:r>
              <a:rPr lang="en-US" altLang="zh-CN" kern="100" dirty="0">
                <a:solidFill>
                  <a:srgbClr val="000000"/>
                </a:solidFill>
                <a:latin typeface="Times New Roman" panose="02020603050405020304" pitchFamily="18" charset="0"/>
              </a:rPr>
              <a:t>COP</a:t>
            </a:r>
            <a:r>
              <a:rPr lang="zh-CN" altLang="en-US" kern="100" dirty="0">
                <a:solidFill>
                  <a:srgbClr val="000000"/>
                </a:solidFill>
                <a:latin typeface="Times New Roman" panose="02020603050405020304" pitchFamily="18" charset="0"/>
              </a:rPr>
              <a:t>）不应小于</a:t>
            </a:r>
            <a:r>
              <a:rPr lang="en-US" altLang="zh-CN" kern="100" dirty="0">
                <a:solidFill>
                  <a:srgbClr val="000000"/>
                </a:solidFill>
                <a:latin typeface="Times New Roman" panose="02020603050405020304" pitchFamily="18" charset="0"/>
              </a:rPr>
              <a:t>2.0</a:t>
            </a:r>
            <a:r>
              <a:rPr lang="zh-CN" altLang="en-US" kern="100" dirty="0">
                <a:solidFill>
                  <a:srgbClr val="000000"/>
                </a:solidFill>
                <a:latin typeface="Times New Roman" panose="02020603050405020304" pitchFamily="18" charset="0"/>
              </a:rPr>
              <a:t>；高寒地区的冷热风机组性能系数（</a:t>
            </a:r>
            <a:r>
              <a:rPr lang="en-US" altLang="zh-CN" kern="100" dirty="0">
                <a:solidFill>
                  <a:srgbClr val="000000"/>
                </a:solidFill>
                <a:latin typeface="Times New Roman" panose="02020603050405020304" pitchFamily="18" charset="0"/>
              </a:rPr>
              <a:t>COP</a:t>
            </a:r>
            <a:r>
              <a:rPr lang="zh-CN" altLang="en-US" kern="100" dirty="0">
                <a:solidFill>
                  <a:srgbClr val="000000"/>
                </a:solidFill>
                <a:latin typeface="Times New Roman" panose="02020603050405020304" pitchFamily="18" charset="0"/>
              </a:rPr>
              <a:t>）不宜小于</a:t>
            </a:r>
            <a:r>
              <a:rPr lang="en-US" altLang="zh-CN" kern="100" dirty="0">
                <a:solidFill>
                  <a:srgbClr val="000000"/>
                </a:solidFill>
                <a:latin typeface="Times New Roman" panose="02020603050405020304" pitchFamily="18" charset="0"/>
              </a:rPr>
              <a:t>1.8</a:t>
            </a:r>
            <a:r>
              <a:rPr lang="zh-CN" altLang="en-US" kern="100" dirty="0">
                <a:solidFill>
                  <a:srgbClr val="000000"/>
                </a:solidFill>
                <a:latin typeface="Times New Roman" panose="02020603050405020304" pitchFamily="18" charset="0"/>
              </a:rPr>
              <a:t>，冷热水机组性能系数（</a:t>
            </a:r>
            <a:r>
              <a:rPr lang="en-US" altLang="zh-CN" kern="100" dirty="0">
                <a:solidFill>
                  <a:srgbClr val="000000"/>
                </a:solidFill>
                <a:latin typeface="Times New Roman" panose="02020603050405020304" pitchFamily="18" charset="0"/>
              </a:rPr>
              <a:t>COP</a:t>
            </a:r>
            <a:r>
              <a:rPr lang="zh-CN" altLang="en-US" kern="100" dirty="0">
                <a:solidFill>
                  <a:srgbClr val="000000"/>
                </a:solidFill>
                <a:latin typeface="Times New Roman" panose="02020603050405020304" pitchFamily="18" charset="0"/>
              </a:rPr>
              <a:t>）不宜小于</a:t>
            </a:r>
            <a:r>
              <a:rPr lang="en-US" altLang="zh-CN" kern="100" dirty="0">
                <a:solidFill>
                  <a:srgbClr val="000000"/>
                </a:solidFill>
                <a:latin typeface="Times New Roman" panose="02020603050405020304" pitchFamily="18" charset="0"/>
              </a:rPr>
              <a:t>2.0</a:t>
            </a:r>
            <a:r>
              <a:rPr lang="zh-CN" altLang="en-US" kern="100" dirty="0">
                <a:solidFill>
                  <a:srgbClr val="000000"/>
                </a:solidFill>
                <a:latin typeface="Times New Roman" panose="02020603050405020304" pitchFamily="18" charset="0"/>
              </a:rPr>
              <a:t>；</a:t>
            </a:r>
          </a:p>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a:solidFill>
                  <a:srgbClr val="000000"/>
                </a:solidFill>
                <a:latin typeface="Times New Roman" panose="02020603050405020304" pitchFamily="18" charset="0"/>
              </a:rPr>
              <a:t>对于同时供冷、供暖的建筑，宜选用热回收式热泵机组；</a:t>
            </a:r>
          </a:p>
          <a:p>
            <a:pPr algn="just">
              <a:lnSpc>
                <a:spcPct val="150000"/>
              </a:lnSpc>
              <a:spcAft>
                <a:spcPts val="0"/>
              </a:spcAft>
            </a:pPr>
            <a:r>
              <a:rPr lang="en-US" altLang="zh-CN" kern="100" dirty="0" smtClean="0">
                <a:solidFill>
                  <a:srgbClr val="000000"/>
                </a:solidFill>
                <a:latin typeface="Times New Roman" panose="02020603050405020304" pitchFamily="18" charset="0"/>
              </a:rPr>
              <a:t>        4 </a:t>
            </a:r>
            <a:r>
              <a:rPr lang="zh-CN" altLang="en-US" kern="100" dirty="0">
                <a:solidFill>
                  <a:srgbClr val="000000"/>
                </a:solidFill>
                <a:latin typeface="Times New Roman" panose="02020603050405020304" pitchFamily="18" charset="0"/>
              </a:rPr>
              <a:t>采用空气源热泵机组作为供暖系统的热源时，宜选用单热型的空气源热泵机组。</a:t>
            </a:r>
          </a:p>
        </p:txBody>
      </p:sp>
      <p:sp>
        <p:nvSpPr>
          <p:cNvPr id="6" name="矩形 5"/>
          <p:cNvSpPr/>
          <p:nvPr/>
        </p:nvSpPr>
        <p:spPr>
          <a:xfrm>
            <a:off x="412564" y="4661915"/>
            <a:ext cx="11440769" cy="127387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常规</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的空气源热泵空调机组是双工况设计，制热工况下的</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COP</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低于单工况设计的空气源热泵机组，因此，在采用空气源热泵机组作为供暖系统的热源时，宜优先选用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COP</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较高的单热型空气源热泵机组，提高设备能效，节约能耗。</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5440575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21566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169406"/>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7.3.3 </a:t>
            </a:r>
            <a:r>
              <a:rPr lang="zh-CN" altLang="en-US" kern="100" dirty="0" smtClean="0">
                <a:solidFill>
                  <a:srgbClr val="000000"/>
                </a:solidFill>
                <a:latin typeface="Times New Roman" panose="02020603050405020304" pitchFamily="18" charset="0"/>
              </a:rPr>
              <a:t>地</a:t>
            </a:r>
            <a:r>
              <a:rPr lang="zh-CN" altLang="en-US" kern="100" dirty="0">
                <a:solidFill>
                  <a:srgbClr val="000000"/>
                </a:solidFill>
                <a:latin typeface="Times New Roman" panose="02020603050405020304" pitchFamily="18" charset="0"/>
              </a:rPr>
              <a:t>源热泵系统设计时应选用高能效水源热泵机组，并宜采取降低循环水泵输送能耗的节能措施，提高地源热泵系统能效。地源热泵系统的系统制冷能效比和制热性能系数应满足国家与地方的相关规定。</a:t>
            </a:r>
          </a:p>
        </p:txBody>
      </p:sp>
      <p:sp>
        <p:nvSpPr>
          <p:cNvPr id="6" name="矩形 5"/>
          <p:cNvSpPr/>
          <p:nvPr/>
        </p:nvSpPr>
        <p:spPr>
          <a:xfrm>
            <a:off x="412564" y="2684031"/>
            <a:ext cx="11440769" cy="2935868"/>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源热泵系统能耗包括水源热泵机组及输配水泵等能耗，本条从水源热泵机组能效比选择、水系统输配节能两个方面提出要求，以提高地源热泵系统能效比。</a:t>
            </a: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输配节能可根据工程具体情况采取以下技术措施：变流量运行、根据地源侧与服务区域的输送长度合理确定主机房位置、输配管网优化等。确定地源侧循环流量时，应以提高系统总能效作为目标，综合考虑地源侧水泵能耗和水源热泵机组能耗，不应单方面强调仅节约水源热泵机组能耗或水泵能耗。地埋管系统在部分负荷工况可对地埋管换热器分区轮换间歇运行，不仅使岩土体温度得到有效恢复，提高系统换热效率；而且地源侧变流量运行，可降低输送能耗。</a:t>
            </a:r>
          </a:p>
        </p:txBody>
      </p:sp>
    </p:spTree>
    <p:extLst>
      <p:ext uri="{BB962C8B-B14F-4D97-AF65-F5344CB8AC3E}">
        <p14:creationId xmlns:p14="http://schemas.microsoft.com/office/powerpoint/2010/main" val="1564131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04098" y="384431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50" y="1169406"/>
            <a:ext cx="11420738" cy="2169825"/>
          </a:xfrm>
          <a:prstGeom prst="rect">
            <a:avLst/>
          </a:prstGeom>
        </p:spPr>
        <p:txBody>
          <a:bodyPr wrap="square">
            <a:spAutoFit/>
          </a:bodyPr>
          <a:lstStyle/>
          <a:p>
            <a:pPr algn="just">
              <a:lnSpc>
                <a:spcPct val="150000"/>
              </a:lnSpc>
              <a:spcAft>
                <a:spcPts val="0"/>
              </a:spcAft>
            </a:pPr>
            <a:r>
              <a:rPr lang="en-US" altLang="zh-CN" kern="100" dirty="0" smtClean="0">
                <a:solidFill>
                  <a:srgbClr val="000000"/>
                </a:solidFill>
                <a:latin typeface="黑体" panose="02010609060101010101" pitchFamily="49" charset="-122"/>
                <a:ea typeface="黑体" panose="02010609060101010101" pitchFamily="49" charset="-122"/>
              </a:rPr>
              <a:t>7.3.4 </a:t>
            </a:r>
            <a:r>
              <a:rPr lang="zh-CN" altLang="en-US" kern="100" dirty="0" smtClean="0">
                <a:solidFill>
                  <a:srgbClr val="000000"/>
                </a:solidFill>
                <a:latin typeface="黑体" panose="02010609060101010101" pitchFamily="49" charset="-122"/>
                <a:ea typeface="黑体" panose="02010609060101010101" pitchFamily="49" charset="-122"/>
              </a:rPr>
              <a:t>地</a:t>
            </a:r>
            <a:r>
              <a:rPr lang="zh-CN" altLang="en-US" kern="100" dirty="0">
                <a:solidFill>
                  <a:srgbClr val="000000"/>
                </a:solidFill>
                <a:latin typeface="黑体" panose="02010609060101010101" pitchFamily="49" charset="-122"/>
                <a:ea typeface="黑体" panose="02010609060101010101" pitchFamily="49" charset="-122"/>
              </a:rPr>
              <a:t>源热泵系统的设计必须符合以下要求：</a:t>
            </a:r>
          </a:p>
          <a:p>
            <a:pPr algn="just">
              <a:lnSpc>
                <a:spcPct val="150000"/>
              </a:lnSpc>
              <a:spcAft>
                <a:spcPts val="0"/>
              </a:spcAft>
            </a:pPr>
            <a:r>
              <a:rPr lang="en-US" altLang="zh-CN" kern="100" dirty="0" smtClean="0">
                <a:solidFill>
                  <a:srgbClr val="000000"/>
                </a:solidFill>
                <a:latin typeface="黑体" panose="02010609060101010101" pitchFamily="49" charset="-122"/>
                <a:ea typeface="黑体" panose="02010609060101010101" pitchFamily="49" charset="-122"/>
              </a:rPr>
              <a:t>      1 </a:t>
            </a:r>
            <a:r>
              <a:rPr lang="zh-CN" altLang="en-US" kern="100" dirty="0" smtClean="0">
                <a:solidFill>
                  <a:srgbClr val="000000"/>
                </a:solidFill>
                <a:latin typeface="黑体" panose="02010609060101010101" pitchFamily="49" charset="-122"/>
                <a:ea typeface="黑体" panose="02010609060101010101" pitchFamily="49" charset="-122"/>
              </a:rPr>
              <a:t>应</a:t>
            </a:r>
            <a:r>
              <a:rPr lang="zh-CN" altLang="en-US" kern="100" dirty="0">
                <a:solidFill>
                  <a:srgbClr val="000000"/>
                </a:solidFill>
                <a:latin typeface="黑体" panose="02010609060101010101" pitchFamily="49" charset="-122"/>
                <a:ea typeface="黑体" panose="02010609060101010101" pitchFamily="49" charset="-122"/>
              </a:rPr>
              <a:t>通过工程场地状况调查和对浅层地能资源的勘察，对地源热泵系统应用的技术经济可行性进行分析；</a:t>
            </a:r>
          </a:p>
          <a:p>
            <a:pPr algn="just">
              <a:lnSpc>
                <a:spcPct val="150000"/>
              </a:lnSpc>
              <a:spcAft>
                <a:spcPts val="0"/>
              </a:spcAft>
            </a:pPr>
            <a:r>
              <a:rPr lang="en-US" altLang="zh-CN" kern="100" dirty="0" smtClean="0">
                <a:solidFill>
                  <a:srgbClr val="000000"/>
                </a:solidFill>
                <a:latin typeface="黑体" panose="02010609060101010101" pitchFamily="49" charset="-122"/>
                <a:ea typeface="黑体" panose="02010609060101010101" pitchFamily="49" charset="-122"/>
              </a:rPr>
              <a:t>      2 </a:t>
            </a:r>
            <a:r>
              <a:rPr lang="zh-CN" altLang="en-US" kern="100" dirty="0" smtClean="0">
                <a:solidFill>
                  <a:srgbClr val="000000"/>
                </a:solidFill>
                <a:latin typeface="黑体" panose="02010609060101010101" pitchFamily="49" charset="-122"/>
                <a:ea typeface="黑体" panose="02010609060101010101" pitchFamily="49" charset="-122"/>
              </a:rPr>
              <a:t>地下水</a:t>
            </a:r>
            <a:r>
              <a:rPr lang="zh-CN" altLang="en-US" kern="100" dirty="0">
                <a:solidFill>
                  <a:srgbClr val="000000"/>
                </a:solidFill>
                <a:latin typeface="黑体" panose="02010609060101010101" pitchFamily="49" charset="-122"/>
                <a:ea typeface="黑体" panose="02010609060101010101" pitchFamily="49" charset="-122"/>
              </a:rPr>
              <a:t>地源热泵系统应对地下水采取可靠的回灌措施，确保地下水全部回灌到同一含水层，且不得对地下水资源造成污染。</a:t>
            </a:r>
          </a:p>
          <a:p>
            <a:pPr algn="just">
              <a:lnSpc>
                <a:spcPct val="150000"/>
              </a:lnSpc>
              <a:spcAft>
                <a:spcPts val="0"/>
              </a:spcAft>
            </a:pPr>
            <a:r>
              <a:rPr lang="en-US" altLang="zh-CN" kern="100" dirty="0" smtClean="0">
                <a:solidFill>
                  <a:srgbClr val="000000"/>
                </a:solidFill>
                <a:latin typeface="黑体" panose="02010609060101010101" pitchFamily="49" charset="-122"/>
                <a:ea typeface="黑体" panose="02010609060101010101" pitchFamily="49" charset="-122"/>
              </a:rPr>
              <a:t>      3 </a:t>
            </a:r>
            <a:r>
              <a:rPr lang="zh-CN" altLang="en-US" kern="100" dirty="0" smtClean="0">
                <a:solidFill>
                  <a:srgbClr val="000000"/>
                </a:solidFill>
                <a:latin typeface="黑体" panose="02010609060101010101" pitchFamily="49" charset="-122"/>
                <a:ea typeface="黑体" panose="02010609060101010101" pitchFamily="49" charset="-122"/>
              </a:rPr>
              <a:t>地表水</a:t>
            </a:r>
            <a:r>
              <a:rPr lang="zh-CN" altLang="en-US" kern="100" dirty="0">
                <a:solidFill>
                  <a:srgbClr val="000000"/>
                </a:solidFill>
                <a:latin typeface="黑体" panose="02010609060101010101" pitchFamily="49" charset="-122"/>
                <a:ea typeface="黑体" panose="02010609060101010101" pitchFamily="49" charset="-122"/>
              </a:rPr>
              <a:t>水源热泵系统的取水量不得影响城镇供水及其他主要用途的取水要求。</a:t>
            </a:r>
          </a:p>
        </p:txBody>
      </p:sp>
      <p:sp>
        <p:nvSpPr>
          <p:cNvPr id="6" name="矩形 5"/>
          <p:cNvSpPr/>
          <p:nvPr/>
        </p:nvSpPr>
        <p:spPr>
          <a:xfrm>
            <a:off x="890359" y="4500563"/>
            <a:ext cx="11440769" cy="442878"/>
          </a:xfrm>
          <a:prstGeom prst="rect">
            <a:avLst/>
          </a:prstGeom>
        </p:spPr>
        <p:txBody>
          <a:bodyPr wrap="square">
            <a:spAutoFit/>
          </a:bodyPr>
          <a:lstStyle/>
          <a:p>
            <a:pPr>
              <a:lnSpc>
                <a:spcPct val="150000"/>
              </a:lnSpc>
            </a:pP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强制性条文，与</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地源热泵系统工程技术规范</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 50366-2005(2009</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年版</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相关强制性条文</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相同。</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1071518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323849" y="1169406"/>
            <a:ext cx="11521017" cy="1754326"/>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7.3.5 </a:t>
            </a:r>
            <a:r>
              <a:rPr lang="zh-CN" altLang="en-US" kern="100" dirty="0" smtClean="0">
                <a:solidFill>
                  <a:srgbClr val="000000"/>
                </a:solidFill>
                <a:latin typeface="Times New Roman" panose="02020603050405020304" pitchFamily="18" charset="0"/>
              </a:rPr>
              <a:t>地</a:t>
            </a:r>
            <a:r>
              <a:rPr lang="zh-CN" altLang="en-US" kern="100" dirty="0">
                <a:solidFill>
                  <a:srgbClr val="000000"/>
                </a:solidFill>
                <a:latin typeface="Times New Roman" panose="02020603050405020304" pitchFamily="18" charset="0"/>
              </a:rPr>
              <a:t>埋管地源热泵设计应符合以下规定：</a:t>
            </a:r>
          </a:p>
          <a:p>
            <a:pPr algn="just">
              <a:lnSpc>
                <a:spcPct val="150000"/>
              </a:lnSpc>
              <a:spcAft>
                <a:spcPts val="0"/>
              </a:spcAft>
            </a:pPr>
            <a:r>
              <a:rPr lang="en-US" altLang="zh-CN" kern="100" dirty="0" smtClean="0">
                <a:solidFill>
                  <a:srgbClr val="000000"/>
                </a:solidFill>
                <a:latin typeface="Times New Roman" panose="02020603050405020304" pitchFamily="18" charset="0"/>
              </a:rPr>
              <a:t>         1 </a:t>
            </a:r>
            <a:r>
              <a:rPr lang="zh-CN" altLang="en-US" kern="100" dirty="0">
                <a:solidFill>
                  <a:srgbClr val="000000"/>
                </a:solidFill>
                <a:latin typeface="Times New Roman" panose="02020603050405020304" pitchFamily="18" charset="0"/>
              </a:rPr>
              <a:t>地埋管的埋管方式应按可使用土地面积、工程勘察结果和施工成本等因素，经技术经济比较后确定</a:t>
            </a:r>
            <a:r>
              <a:rPr lang="zh-CN" altLang="en-US" kern="100" dirty="0" smtClean="0">
                <a:solidFill>
                  <a:srgbClr val="000000"/>
                </a:solidFill>
                <a:latin typeface="Times New Roman" panose="02020603050405020304" pitchFamily="18" charset="0"/>
              </a:rPr>
              <a:t>；</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smtClean="0">
                <a:solidFill>
                  <a:srgbClr val="000000"/>
                </a:solidFill>
                <a:latin typeface="Times New Roman" panose="02020603050405020304" pitchFamily="18" charset="0"/>
              </a:rPr>
              <a:t>地埋管换热器的长度确定时，应分别按供冷与供热工况，考虑岩土热物性、建筑负荷特性、管材、回填材料及回填工艺、地下水等对换热性能的影响，并采用数值模拟进行动态计算；</a:t>
            </a:r>
          </a:p>
        </p:txBody>
      </p:sp>
      <p:sp>
        <p:nvSpPr>
          <p:cNvPr id="7" name="矩形 6"/>
          <p:cNvSpPr/>
          <p:nvPr/>
        </p:nvSpPr>
        <p:spPr>
          <a:xfrm>
            <a:off x="412564" y="2852994"/>
            <a:ext cx="11440769" cy="127387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埋管长度根据所承担负荷，分别计算供热与供冷工况下地埋管的长度，取其大者确定地埋管换热器。地埋管的换热性能主要受岩土体热物性、地下水流动情况、建筑负荷特性、气候、井群布置等影响，是一个复杂的非稳态耦合传热问题，宜通过数值模拟计算分析。</a:t>
            </a:r>
          </a:p>
        </p:txBody>
      </p:sp>
      <p:sp>
        <p:nvSpPr>
          <p:cNvPr id="8" name="矩形 7"/>
          <p:cNvSpPr/>
          <p:nvPr/>
        </p:nvSpPr>
        <p:spPr>
          <a:xfrm>
            <a:off x="327164" y="4333356"/>
            <a:ext cx="11521017" cy="870751"/>
          </a:xfrm>
          <a:prstGeom prst="rect">
            <a:avLst/>
          </a:prstGeom>
        </p:spPr>
        <p:txBody>
          <a:bodyPr wrap="square">
            <a:spAutoFit/>
          </a:bodyPr>
          <a:lstStyle/>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a:solidFill>
                  <a:srgbClr val="000000"/>
                </a:solidFill>
                <a:latin typeface="Times New Roman" panose="02020603050405020304" pitchFamily="18" charset="0"/>
              </a:rPr>
              <a:t>地埋管换热系统设计应进行全年动态负荷计算，计算周期不得小于</a:t>
            </a:r>
            <a:r>
              <a:rPr lang="en-US" altLang="zh-CN" kern="100" dirty="0">
                <a:solidFill>
                  <a:srgbClr val="000000"/>
                </a:solidFill>
                <a:latin typeface="Times New Roman" panose="02020603050405020304" pitchFamily="18" charset="0"/>
              </a:rPr>
              <a:t>1</a:t>
            </a:r>
            <a:r>
              <a:rPr lang="zh-CN" altLang="en-US" kern="100" dirty="0">
                <a:solidFill>
                  <a:srgbClr val="000000"/>
                </a:solidFill>
                <a:latin typeface="Times New Roman" panose="02020603050405020304" pitchFamily="18" charset="0"/>
              </a:rPr>
              <a:t>年。计算周期内，地源热泵系统总释热量宜与总吸热量相平衡；</a:t>
            </a:r>
          </a:p>
        </p:txBody>
      </p:sp>
      <p:sp>
        <p:nvSpPr>
          <p:cNvPr id="9" name="矩形 8"/>
          <p:cNvSpPr/>
          <p:nvPr/>
        </p:nvSpPr>
        <p:spPr>
          <a:xfrm>
            <a:off x="425818" y="5211875"/>
            <a:ext cx="11440769" cy="85837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地</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埋管系统应进行建筑全年负荷分析，计算分析岩土体总释热量和总吸热量，保证两者基本平衡，以确保土壤全年热平衡。</a:t>
            </a:r>
          </a:p>
        </p:txBody>
      </p:sp>
    </p:spTree>
    <p:extLst>
      <p:ext uri="{BB962C8B-B14F-4D97-AF65-F5344CB8AC3E}">
        <p14:creationId xmlns:p14="http://schemas.microsoft.com/office/powerpoint/2010/main" val="1970788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8" name="矩形 7"/>
          <p:cNvSpPr/>
          <p:nvPr/>
        </p:nvSpPr>
        <p:spPr>
          <a:xfrm>
            <a:off x="327164" y="1242291"/>
            <a:ext cx="11521017" cy="455253"/>
          </a:xfrm>
          <a:prstGeom prst="rect">
            <a:avLst/>
          </a:prstGeom>
        </p:spPr>
        <p:txBody>
          <a:bodyPr wrap="square">
            <a:spAutoFit/>
          </a:bodyPr>
          <a:lstStyle/>
          <a:p>
            <a:pPr algn="just">
              <a:lnSpc>
                <a:spcPct val="150000"/>
              </a:lnSpc>
              <a:spcAft>
                <a:spcPts val="0"/>
              </a:spcAft>
            </a:pPr>
            <a:r>
              <a:rPr lang="en-US" altLang="zh-CN" kern="100" dirty="0" smtClean="0">
                <a:solidFill>
                  <a:srgbClr val="000000"/>
                </a:solidFill>
                <a:latin typeface="Times New Roman" panose="02020603050405020304" pitchFamily="18" charset="0"/>
              </a:rPr>
              <a:t>        4 </a:t>
            </a:r>
            <a:r>
              <a:rPr lang="zh-CN" altLang="en-US" kern="100" dirty="0">
                <a:solidFill>
                  <a:srgbClr val="000000"/>
                </a:solidFill>
                <a:latin typeface="Times New Roman" panose="02020603050405020304" pitchFamily="18" charset="0"/>
              </a:rPr>
              <a:t> </a:t>
            </a:r>
            <a:r>
              <a:rPr lang="en-US" altLang="zh-CN" kern="100" dirty="0" smtClean="0">
                <a:solidFill>
                  <a:srgbClr val="000000"/>
                </a:solidFill>
                <a:latin typeface="Times New Roman" panose="02020603050405020304" pitchFamily="18" charset="0"/>
              </a:rPr>
              <a:t> </a:t>
            </a:r>
            <a:r>
              <a:rPr lang="zh-CN" altLang="en-US" kern="100" dirty="0">
                <a:solidFill>
                  <a:srgbClr val="000000"/>
                </a:solidFill>
                <a:latin typeface="Times New Roman" panose="02020603050405020304" pitchFamily="18" charset="0"/>
              </a:rPr>
              <a:t>应经技术经济比较后确定采用单一的地埋管地源热泵系统或是复合式地源热泵</a:t>
            </a:r>
            <a:r>
              <a:rPr lang="zh-CN" altLang="en-US" kern="100" dirty="0" smtClean="0">
                <a:solidFill>
                  <a:srgbClr val="000000"/>
                </a:solidFill>
                <a:latin typeface="Times New Roman" panose="02020603050405020304" pitchFamily="18" charset="0"/>
              </a:rPr>
              <a:t>系统；</a:t>
            </a:r>
            <a:endParaRPr lang="zh-CN" altLang="en-US" kern="100" dirty="0">
              <a:solidFill>
                <a:srgbClr val="000000"/>
              </a:solidFill>
              <a:latin typeface="Times New Roman" panose="02020603050405020304" pitchFamily="18" charset="0"/>
            </a:endParaRPr>
          </a:p>
        </p:txBody>
      </p:sp>
      <p:sp>
        <p:nvSpPr>
          <p:cNvPr id="9" name="矩形 8"/>
          <p:cNvSpPr/>
          <p:nvPr/>
        </p:nvSpPr>
        <p:spPr>
          <a:xfrm>
            <a:off x="425818" y="1812700"/>
            <a:ext cx="11440769" cy="85837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当</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计算周期内系统的累计总释热量与累计总吸热量热不平衡率较大时，或采用单一的地埋管换热系统不经济、实施难度较大时，应采用复合式地源热泵系统。建设工程建筑容积率过高时，也采用复合式地源热泵系统。</a:t>
            </a:r>
          </a:p>
        </p:txBody>
      </p:sp>
      <p:sp>
        <p:nvSpPr>
          <p:cNvPr id="10" name="矩形 9"/>
          <p:cNvSpPr/>
          <p:nvPr/>
        </p:nvSpPr>
        <p:spPr>
          <a:xfrm>
            <a:off x="320540" y="2865682"/>
            <a:ext cx="11521017" cy="455253"/>
          </a:xfrm>
          <a:prstGeom prst="rect">
            <a:avLst/>
          </a:prstGeom>
        </p:spPr>
        <p:txBody>
          <a:bodyPr wrap="square">
            <a:spAutoFit/>
          </a:bodyPr>
          <a:lstStyle/>
          <a:p>
            <a:pPr algn="just">
              <a:lnSpc>
                <a:spcPct val="150000"/>
              </a:lnSpc>
              <a:spcAft>
                <a:spcPts val="0"/>
              </a:spcAft>
            </a:pPr>
            <a:r>
              <a:rPr lang="en-US" altLang="zh-CN" kern="100" dirty="0" smtClean="0">
                <a:solidFill>
                  <a:srgbClr val="000000"/>
                </a:solidFill>
                <a:latin typeface="Times New Roman" panose="02020603050405020304" pitchFamily="18" charset="0"/>
              </a:rPr>
              <a:t>        5   </a:t>
            </a:r>
            <a:r>
              <a:rPr lang="zh-CN" altLang="en-US" kern="100" dirty="0" smtClean="0">
                <a:solidFill>
                  <a:srgbClr val="000000"/>
                </a:solidFill>
                <a:latin typeface="Times New Roman" panose="02020603050405020304" pitchFamily="18" charset="0"/>
              </a:rPr>
              <a:t>冬季</a:t>
            </a:r>
            <a:r>
              <a:rPr lang="zh-CN" altLang="en-US" kern="100" dirty="0">
                <a:solidFill>
                  <a:srgbClr val="000000"/>
                </a:solidFill>
                <a:latin typeface="Times New Roman" panose="02020603050405020304" pitchFamily="18" charset="0"/>
              </a:rPr>
              <a:t>有冻结可能的地区，地埋管应有防冻</a:t>
            </a:r>
            <a:r>
              <a:rPr lang="zh-CN" altLang="en-US" kern="100" dirty="0" smtClean="0">
                <a:solidFill>
                  <a:srgbClr val="000000"/>
                </a:solidFill>
                <a:latin typeface="Times New Roman" panose="02020603050405020304" pitchFamily="18" charset="0"/>
              </a:rPr>
              <a:t>措施。</a:t>
            </a:r>
            <a:endParaRPr lang="zh-CN" altLang="en-US" kern="100" dirty="0">
              <a:solidFill>
                <a:srgbClr val="000000"/>
              </a:solidFill>
              <a:latin typeface="Times New Roman" panose="02020603050405020304" pitchFamily="18" charset="0"/>
            </a:endParaRPr>
          </a:p>
        </p:txBody>
      </p:sp>
      <p:sp>
        <p:nvSpPr>
          <p:cNvPr id="11" name="矩形 10"/>
          <p:cNvSpPr/>
          <p:nvPr/>
        </p:nvSpPr>
        <p:spPr>
          <a:xfrm>
            <a:off x="419194" y="3436091"/>
            <a:ext cx="11440769" cy="442878"/>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对于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冬季有可能发生管道冻结的场所，需要采取合理的防冻措施，例如采用乙二醇溶液等。</a:t>
            </a:r>
          </a:p>
        </p:txBody>
      </p:sp>
    </p:spTree>
    <p:extLst>
      <p:ext uri="{BB962C8B-B14F-4D97-AF65-F5344CB8AC3E}">
        <p14:creationId xmlns:p14="http://schemas.microsoft.com/office/powerpoint/2010/main" val="36441606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4004704"/>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169406"/>
            <a:ext cx="11521017" cy="2532745"/>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7.3.6 </a:t>
            </a:r>
            <a:r>
              <a:rPr lang="zh-CN" altLang="en-US" kern="100" dirty="0" smtClean="0">
                <a:solidFill>
                  <a:srgbClr val="000000"/>
                </a:solidFill>
                <a:latin typeface="Times New Roman" panose="02020603050405020304" pitchFamily="18" charset="0"/>
              </a:rPr>
              <a:t>地下水</a:t>
            </a:r>
            <a:r>
              <a:rPr lang="zh-CN" altLang="en-US" kern="100" dirty="0">
                <a:solidFill>
                  <a:srgbClr val="000000"/>
                </a:solidFill>
                <a:latin typeface="Times New Roman" panose="02020603050405020304" pitchFamily="18" charset="0"/>
              </a:rPr>
              <a:t>地源热泵系统设计时，应符合以下要求：</a:t>
            </a:r>
          </a:p>
          <a:p>
            <a:pPr algn="just">
              <a:lnSpc>
                <a:spcPct val="150000"/>
              </a:lnSpc>
              <a:spcAft>
                <a:spcPts val="0"/>
              </a:spcAft>
            </a:pPr>
            <a:r>
              <a:rPr lang="en-US" altLang="zh-CN" kern="100" dirty="0" smtClean="0">
                <a:solidFill>
                  <a:srgbClr val="000000"/>
                </a:solidFill>
                <a:latin typeface="Times New Roman" panose="02020603050405020304" pitchFamily="18" charset="0"/>
              </a:rPr>
              <a:t>       1 </a:t>
            </a:r>
            <a:r>
              <a:rPr lang="zh-CN" altLang="en-US" kern="100" dirty="0">
                <a:solidFill>
                  <a:srgbClr val="000000"/>
                </a:solidFill>
                <a:latin typeface="Times New Roman" panose="02020603050405020304" pitchFamily="18" charset="0"/>
              </a:rPr>
              <a:t>地下水的持续出水量应满足地源热泵系统最大吸热量或释热量的要求；地下水的水温应满足机组运行要求，并根据不同的水质采取相应的水处理技术措施；</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a:solidFill>
                  <a:srgbClr val="000000"/>
                </a:solidFill>
                <a:latin typeface="Times New Roman" panose="02020603050405020304" pitchFamily="18" charset="0"/>
              </a:rPr>
              <a:t>地下水系统宜采用变流量设计，并根据空调负荷变化动态调节地下水用水量；</a:t>
            </a:r>
          </a:p>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a:solidFill>
                  <a:srgbClr val="000000"/>
                </a:solidFill>
                <a:latin typeface="Times New Roman" panose="02020603050405020304" pitchFamily="18" charset="0"/>
              </a:rPr>
              <a:t>热泵机组集中设置时，应根据水源水质条件确定水源直接进入机组换热器或另设板式换热器间接换热。</a:t>
            </a:r>
          </a:p>
          <a:p>
            <a:pPr algn="just">
              <a:lnSpc>
                <a:spcPct val="150000"/>
              </a:lnSpc>
              <a:spcAft>
                <a:spcPts val="0"/>
              </a:spcAft>
            </a:pPr>
            <a:r>
              <a:rPr lang="en-US" altLang="zh-CN" kern="100" dirty="0" smtClean="0">
                <a:solidFill>
                  <a:srgbClr val="000000"/>
                </a:solidFill>
                <a:latin typeface="Times New Roman" panose="02020603050405020304" pitchFamily="18" charset="0"/>
              </a:rPr>
              <a:t>       4 </a:t>
            </a:r>
            <a:r>
              <a:rPr lang="zh-CN" altLang="en-US" kern="100" dirty="0">
                <a:solidFill>
                  <a:srgbClr val="000000"/>
                </a:solidFill>
                <a:latin typeface="Times New Roman" panose="02020603050405020304" pitchFamily="18" charset="0"/>
              </a:rPr>
              <a:t>热源井数量应满足持续出水量与完全回灌的需求。</a:t>
            </a:r>
          </a:p>
        </p:txBody>
      </p:sp>
      <p:sp>
        <p:nvSpPr>
          <p:cNvPr id="6" name="矩形 5"/>
          <p:cNvSpPr/>
          <p:nvPr/>
        </p:nvSpPr>
        <p:spPr>
          <a:xfrm>
            <a:off x="412564" y="4473070"/>
            <a:ext cx="11440769" cy="1754326"/>
          </a:xfrm>
          <a:prstGeom prst="rect">
            <a:avLst/>
          </a:prstGeom>
        </p:spPr>
        <p:txBody>
          <a:bodyPr wrap="square">
            <a:spAutoFit/>
          </a:bodyPr>
          <a:lstStyle/>
          <a:p>
            <a:pPr>
              <a:lnSpc>
                <a:spcPct val="150000"/>
              </a:lnSpc>
            </a:pP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    本</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1-3</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款引自</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民用建筑供暖通风与空气调节设计规范</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》GB50736-2012</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8.3.5</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条第</a:t>
            </a:r>
            <a:r>
              <a:rPr lang="en-US" altLang="zh-CN"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1-3</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款</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a:t>
            </a:r>
            <a:endParaRPr lang="en-US" altLang="zh-CN"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地下水</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热源井的数量结合空调用水方案，并应根据水文、地质勘察提供的单井持续供水</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回灌量、群井供水量、回灌率确定热源井的数量，以满足持续出水量与完全回灌的需求。为确保换热系统的可靠性，合理选择灌抽比、必要时宜考虑备用井。</a:t>
            </a:r>
          </a:p>
        </p:txBody>
      </p:sp>
    </p:spTree>
    <p:extLst>
      <p:ext uri="{BB962C8B-B14F-4D97-AF65-F5344CB8AC3E}">
        <p14:creationId xmlns:p14="http://schemas.microsoft.com/office/powerpoint/2010/main" val="27005943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323849" y="1169406"/>
            <a:ext cx="11521017" cy="341632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7.3.7 </a:t>
            </a:r>
            <a:r>
              <a:rPr lang="zh-CN" altLang="en-US" kern="100" dirty="0" smtClean="0">
                <a:solidFill>
                  <a:srgbClr val="000000"/>
                </a:solidFill>
                <a:latin typeface="Times New Roman" panose="02020603050405020304" pitchFamily="18" charset="0"/>
              </a:rPr>
              <a:t>江河</a:t>
            </a:r>
            <a:r>
              <a:rPr lang="zh-CN" altLang="en-US" kern="100" dirty="0">
                <a:solidFill>
                  <a:srgbClr val="000000"/>
                </a:solidFill>
                <a:latin typeface="Times New Roman" panose="02020603050405020304" pitchFamily="18" charset="0"/>
              </a:rPr>
              <a:t>湖水源地源热泵系统设计时，应符合以下</a:t>
            </a:r>
            <a:r>
              <a:rPr lang="zh-CN" altLang="en-US" kern="100" dirty="0" smtClean="0">
                <a:solidFill>
                  <a:srgbClr val="000000"/>
                </a:solidFill>
                <a:latin typeface="Times New Roman" panose="02020603050405020304" pitchFamily="18" charset="0"/>
              </a:rPr>
              <a:t>要求</a:t>
            </a:r>
            <a:r>
              <a:rPr lang="zh-CN" altLang="en-US" kern="100" dirty="0">
                <a:solidFill>
                  <a:srgbClr val="000000"/>
                </a:solidFill>
                <a:latin typeface="Times New Roman" panose="02020603050405020304" pitchFamily="18" charset="0"/>
              </a:rPr>
              <a:t>：</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r>
              <a:rPr lang="en-US" altLang="zh-CN" kern="100" dirty="0" smtClean="0">
                <a:solidFill>
                  <a:srgbClr val="000000"/>
                </a:solidFill>
                <a:latin typeface="Times New Roman" panose="02020603050405020304" pitchFamily="18" charset="0"/>
              </a:rPr>
              <a:t>         1 </a:t>
            </a:r>
            <a:r>
              <a:rPr lang="zh-CN" altLang="en-US" kern="100" dirty="0">
                <a:solidFill>
                  <a:srgbClr val="000000"/>
                </a:solidFill>
                <a:latin typeface="Times New Roman" panose="02020603050405020304" pitchFamily="18" charset="0"/>
              </a:rPr>
              <a:t>应考虑江河的丰水、枯水季节的水位差；</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a:solidFill>
                  <a:srgbClr val="000000"/>
                </a:solidFill>
                <a:latin typeface="Times New Roman" panose="02020603050405020304" pitchFamily="18" charset="0"/>
              </a:rPr>
              <a:t>热泵机组与地表水水体的换热方式应根据机组的设置、水体水温、水质、水深、换热量等条件确定；</a:t>
            </a:r>
          </a:p>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a:solidFill>
                  <a:srgbClr val="000000"/>
                </a:solidFill>
                <a:latin typeface="Times New Roman" panose="02020603050405020304" pitchFamily="18" charset="0"/>
              </a:rPr>
              <a:t>开式地表水换热系统的取水口，应设在水位适宜、水质较好的位置，并应位于排水口的上游，且远离排水口；地表水进入热泵机组前，应设置过滤、清洗、灭藻等水处理措施，并不得造成环境污染</a:t>
            </a:r>
            <a:r>
              <a:rPr lang="en-US" altLang="zh-CN" kern="100" dirty="0">
                <a:solidFill>
                  <a:srgbClr val="000000"/>
                </a:solidFill>
                <a:latin typeface="Times New Roman" panose="02020603050405020304" pitchFamily="18" charset="0"/>
              </a:rPr>
              <a:t>;</a:t>
            </a:r>
          </a:p>
          <a:p>
            <a:pPr algn="just">
              <a:lnSpc>
                <a:spcPct val="150000"/>
              </a:lnSpc>
              <a:spcAft>
                <a:spcPts val="0"/>
              </a:spcAft>
            </a:pPr>
            <a:r>
              <a:rPr lang="en-US" altLang="zh-CN" kern="100" dirty="0" smtClean="0">
                <a:solidFill>
                  <a:srgbClr val="000000"/>
                </a:solidFill>
                <a:latin typeface="Times New Roman" panose="02020603050405020304" pitchFamily="18" charset="0"/>
              </a:rPr>
              <a:t>         4 </a:t>
            </a:r>
            <a:r>
              <a:rPr lang="zh-CN" altLang="en-US" kern="100" dirty="0">
                <a:solidFill>
                  <a:srgbClr val="000000"/>
                </a:solidFill>
                <a:latin typeface="Times New Roman" panose="02020603050405020304" pitchFamily="18" charset="0"/>
              </a:rPr>
              <a:t>采用地表水盘管换热器时，盘管的形式、规格与长度，应按冷</a:t>
            </a:r>
            <a:r>
              <a:rPr lang="en-US" altLang="zh-CN" kern="100" dirty="0">
                <a:solidFill>
                  <a:srgbClr val="000000"/>
                </a:solidFill>
                <a:latin typeface="Times New Roman" panose="02020603050405020304" pitchFamily="18" charset="0"/>
              </a:rPr>
              <a:t>(</a:t>
            </a:r>
            <a:r>
              <a:rPr lang="zh-CN" altLang="en-US" kern="100" dirty="0">
                <a:solidFill>
                  <a:srgbClr val="000000"/>
                </a:solidFill>
                <a:latin typeface="Times New Roman" panose="02020603050405020304" pitchFamily="18" charset="0"/>
              </a:rPr>
              <a:t>热</a:t>
            </a:r>
            <a:r>
              <a:rPr lang="en-US" altLang="zh-CN" kern="100" dirty="0">
                <a:solidFill>
                  <a:srgbClr val="000000"/>
                </a:solidFill>
                <a:latin typeface="Times New Roman" panose="02020603050405020304" pitchFamily="18" charset="0"/>
              </a:rPr>
              <a:t>)</a:t>
            </a:r>
            <a:r>
              <a:rPr lang="zh-CN" altLang="en-US" kern="100" dirty="0">
                <a:solidFill>
                  <a:srgbClr val="000000"/>
                </a:solidFill>
                <a:latin typeface="Times New Roman" panose="02020603050405020304" pitchFamily="18" charset="0"/>
              </a:rPr>
              <a:t>负荷、水体面积、水体深度、水体温度的变化规律和机组性能等因素确定；</a:t>
            </a:r>
          </a:p>
          <a:p>
            <a:pPr algn="just">
              <a:lnSpc>
                <a:spcPct val="150000"/>
              </a:lnSpc>
              <a:spcAft>
                <a:spcPts val="0"/>
              </a:spcAft>
            </a:pPr>
            <a:r>
              <a:rPr lang="en-US" altLang="zh-CN" kern="100" dirty="0" smtClean="0">
                <a:solidFill>
                  <a:srgbClr val="000000"/>
                </a:solidFill>
                <a:latin typeface="Times New Roman" panose="02020603050405020304" pitchFamily="18" charset="0"/>
              </a:rPr>
              <a:t>        5 </a:t>
            </a:r>
            <a:r>
              <a:rPr lang="zh-CN" altLang="en-US" kern="100" dirty="0">
                <a:solidFill>
                  <a:srgbClr val="000000"/>
                </a:solidFill>
                <a:latin typeface="Times New Roman" panose="02020603050405020304" pitchFamily="18" charset="0"/>
              </a:rPr>
              <a:t>在冬季有冻结可能的地区，闭式地表水换热系统应有防冻措施。</a:t>
            </a:r>
          </a:p>
        </p:txBody>
      </p:sp>
    </p:spTree>
    <p:extLst>
      <p:ext uri="{BB962C8B-B14F-4D97-AF65-F5344CB8AC3E}">
        <p14:creationId xmlns:p14="http://schemas.microsoft.com/office/powerpoint/2010/main" val="29696936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323849" y="1169406"/>
            <a:ext cx="11521017" cy="300082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7.3.8 </a:t>
            </a:r>
            <a:r>
              <a:rPr lang="zh-CN" altLang="en-US" kern="100" dirty="0" smtClean="0">
                <a:solidFill>
                  <a:srgbClr val="000000"/>
                </a:solidFill>
                <a:latin typeface="Times New Roman" panose="02020603050405020304" pitchFamily="18" charset="0"/>
              </a:rPr>
              <a:t>江河</a:t>
            </a:r>
            <a:r>
              <a:rPr lang="zh-CN" altLang="en-US" kern="100" dirty="0">
                <a:solidFill>
                  <a:srgbClr val="000000"/>
                </a:solidFill>
                <a:latin typeface="Times New Roman" panose="02020603050405020304" pitchFamily="18" charset="0"/>
              </a:rPr>
              <a:t>湖水源地源热泵系统设计时，应符合以下</a:t>
            </a:r>
            <a:r>
              <a:rPr lang="zh-CN" altLang="en-US" kern="100" dirty="0" smtClean="0">
                <a:solidFill>
                  <a:srgbClr val="000000"/>
                </a:solidFill>
                <a:latin typeface="Times New Roman" panose="02020603050405020304" pitchFamily="18" charset="0"/>
              </a:rPr>
              <a:t>要求</a:t>
            </a:r>
            <a:r>
              <a:rPr lang="zh-CN" altLang="en-US" kern="100" dirty="0">
                <a:solidFill>
                  <a:srgbClr val="000000"/>
                </a:solidFill>
                <a:latin typeface="Times New Roman" panose="02020603050405020304" pitchFamily="18" charset="0"/>
              </a:rPr>
              <a:t>：</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r>
              <a:rPr lang="en-US" altLang="zh-CN" kern="100" dirty="0" smtClean="0">
                <a:solidFill>
                  <a:srgbClr val="000000"/>
                </a:solidFill>
                <a:latin typeface="Times New Roman" panose="02020603050405020304" pitchFamily="18" charset="0"/>
              </a:rPr>
              <a:t>        1  </a:t>
            </a:r>
            <a:r>
              <a:rPr lang="zh-CN" altLang="en-US" kern="100" dirty="0" smtClean="0">
                <a:solidFill>
                  <a:srgbClr val="000000"/>
                </a:solidFill>
                <a:latin typeface="Times New Roman" panose="02020603050405020304" pitchFamily="18" charset="0"/>
              </a:rPr>
              <a:t>应</a:t>
            </a:r>
            <a:r>
              <a:rPr lang="zh-CN" altLang="en-US" kern="100" dirty="0">
                <a:solidFill>
                  <a:srgbClr val="000000"/>
                </a:solidFill>
                <a:latin typeface="Times New Roman" panose="02020603050405020304" pitchFamily="18" charset="0"/>
              </a:rPr>
              <a:t>考虑污水水温、水质及流量的变化规律和对后续污水处理工艺的影响等因素；</a:t>
            </a:r>
          </a:p>
          <a:p>
            <a:pPr algn="just">
              <a:lnSpc>
                <a:spcPct val="150000"/>
              </a:lnSpc>
              <a:spcAft>
                <a:spcPts val="0"/>
              </a:spcAft>
            </a:pPr>
            <a:r>
              <a:rPr lang="en-US" altLang="zh-CN" kern="100" dirty="0" smtClean="0">
                <a:solidFill>
                  <a:srgbClr val="000000"/>
                </a:solidFill>
                <a:latin typeface="Times New Roman" panose="02020603050405020304" pitchFamily="18" charset="0"/>
              </a:rPr>
              <a:t>        2 </a:t>
            </a:r>
            <a:r>
              <a:rPr lang="zh-CN" altLang="en-US" kern="100" dirty="0" smtClean="0">
                <a:solidFill>
                  <a:srgbClr val="000000"/>
                </a:solidFill>
                <a:latin typeface="Times New Roman" panose="02020603050405020304" pitchFamily="18" charset="0"/>
              </a:rPr>
              <a:t>采用</a:t>
            </a:r>
            <a:r>
              <a:rPr lang="zh-CN" altLang="en-US" kern="100" dirty="0">
                <a:solidFill>
                  <a:srgbClr val="000000"/>
                </a:solidFill>
                <a:latin typeface="Times New Roman" panose="02020603050405020304" pitchFamily="18" charset="0"/>
              </a:rPr>
              <a:t>开式原生污水源地源热泵系统时，原生污水取水口处设置的过滤装置应具有连续反冲洗功能，取水口处污水量应稳定</a:t>
            </a:r>
            <a:r>
              <a:rPr lang="en-US" altLang="zh-CN" kern="100" dirty="0">
                <a:solidFill>
                  <a:srgbClr val="000000"/>
                </a:solidFill>
                <a:latin typeface="Times New Roman" panose="02020603050405020304" pitchFamily="18" charset="0"/>
              </a:rPr>
              <a:t>;</a:t>
            </a:r>
            <a:r>
              <a:rPr lang="zh-CN" altLang="en-US" kern="100" dirty="0">
                <a:solidFill>
                  <a:srgbClr val="000000"/>
                </a:solidFill>
                <a:latin typeface="Times New Roman" panose="02020603050405020304" pitchFamily="18" charset="0"/>
              </a:rPr>
              <a:t>排水口应位于取水口下游并与取水口保持一定的距离；</a:t>
            </a:r>
          </a:p>
          <a:p>
            <a:pPr algn="just">
              <a:lnSpc>
                <a:spcPct val="150000"/>
              </a:lnSpc>
              <a:spcAft>
                <a:spcPts val="0"/>
              </a:spcAft>
            </a:pPr>
            <a:r>
              <a:rPr lang="en-US" altLang="zh-CN" kern="100" dirty="0" smtClean="0">
                <a:solidFill>
                  <a:srgbClr val="000000"/>
                </a:solidFill>
                <a:latin typeface="Times New Roman" panose="02020603050405020304" pitchFamily="18" charset="0"/>
              </a:rPr>
              <a:t>        3 </a:t>
            </a:r>
            <a:r>
              <a:rPr lang="zh-CN" altLang="en-US" kern="100" dirty="0" smtClean="0">
                <a:solidFill>
                  <a:srgbClr val="000000"/>
                </a:solidFill>
                <a:latin typeface="Times New Roman" panose="02020603050405020304" pitchFamily="18" charset="0"/>
              </a:rPr>
              <a:t>采用</a:t>
            </a:r>
            <a:r>
              <a:rPr lang="zh-CN" altLang="en-US" kern="100" dirty="0">
                <a:solidFill>
                  <a:srgbClr val="000000"/>
                </a:solidFill>
                <a:latin typeface="Times New Roman" panose="02020603050405020304" pitchFamily="18" charset="0"/>
              </a:rPr>
              <a:t>开式原生污水源地源热泵系统设中间换热器时，中间换热器应具备可拆卸功能；原生污水直接进人热泵机组时，应采用冷媒侧转换的热泵机组，且与原生污水接触的换热器应特殊设计；</a:t>
            </a:r>
          </a:p>
          <a:p>
            <a:pPr algn="just">
              <a:lnSpc>
                <a:spcPct val="150000"/>
              </a:lnSpc>
              <a:spcAft>
                <a:spcPts val="0"/>
              </a:spcAft>
            </a:pPr>
            <a:r>
              <a:rPr lang="en-US" altLang="zh-CN" kern="100" dirty="0" smtClean="0">
                <a:solidFill>
                  <a:srgbClr val="000000"/>
                </a:solidFill>
                <a:latin typeface="Times New Roman" panose="02020603050405020304" pitchFamily="18" charset="0"/>
              </a:rPr>
              <a:t>        4  </a:t>
            </a:r>
            <a:r>
              <a:rPr lang="zh-CN" altLang="en-US" kern="100" dirty="0" smtClean="0">
                <a:solidFill>
                  <a:srgbClr val="000000"/>
                </a:solidFill>
                <a:latin typeface="Times New Roman" panose="02020603050405020304" pitchFamily="18" charset="0"/>
              </a:rPr>
              <a:t>采用</a:t>
            </a:r>
            <a:r>
              <a:rPr lang="zh-CN" altLang="en-US" kern="100" dirty="0">
                <a:solidFill>
                  <a:srgbClr val="000000"/>
                </a:solidFill>
                <a:latin typeface="Times New Roman" panose="02020603050405020304" pitchFamily="18" charset="0"/>
              </a:rPr>
              <a:t>再生水污水源热泵系统时，宜采用再生水直接进入热泵机组的开式系统。</a:t>
            </a:r>
          </a:p>
        </p:txBody>
      </p:sp>
    </p:spTree>
    <p:extLst>
      <p:ext uri="{BB962C8B-B14F-4D97-AF65-F5344CB8AC3E}">
        <p14:creationId xmlns:p14="http://schemas.microsoft.com/office/powerpoint/2010/main" val="6100587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7.3 </a:t>
            </a:r>
            <a:r>
              <a:rPr lang="zh-CN" altLang="en-US" sz="2000" dirty="0" smtClean="0">
                <a:ln w="0"/>
                <a:effectLst>
                  <a:outerShdw blurRad="38100" dist="19050" dir="2700000" algn="tl" rotWithShape="0">
                    <a:schemeClr val="dk1">
                      <a:alpha val="40000"/>
                    </a:schemeClr>
                  </a:outerShdw>
                </a:effectLst>
              </a:rPr>
              <a:t>热泵</a:t>
            </a:r>
            <a:r>
              <a:rPr lang="zh-CN" altLang="en-US" sz="2000" dirty="0">
                <a:ln w="0"/>
                <a:effectLst>
                  <a:outerShdw blurRad="38100" dist="19050" dir="2700000" algn="tl" rotWithShape="0">
                    <a:schemeClr val="dk1">
                      <a:alpha val="40000"/>
                    </a:schemeClr>
                  </a:outerShdw>
                </a:effectLst>
              </a:rPr>
              <a:t>系统</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323849" y="1437760"/>
            <a:ext cx="11521017"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7.3.9  </a:t>
            </a:r>
            <a:r>
              <a:rPr lang="zh-CN" altLang="en-US" kern="100" dirty="0" smtClean="0">
                <a:solidFill>
                  <a:srgbClr val="000000"/>
                </a:solidFill>
                <a:latin typeface="Times New Roman" panose="02020603050405020304" pitchFamily="18" charset="0"/>
              </a:rPr>
              <a:t>水源</a:t>
            </a:r>
            <a:r>
              <a:rPr lang="zh-CN" altLang="en-US" kern="100" dirty="0">
                <a:solidFill>
                  <a:srgbClr val="000000"/>
                </a:solidFill>
                <a:latin typeface="Times New Roman" panose="02020603050405020304" pitchFamily="18" charset="0"/>
              </a:rPr>
              <a:t>热泵机组性能应满足地热能交换系统运行参数的要求，末端供暖供冷设备选择应与水源热泵机组运行参数相匹配。</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p:txBody>
      </p:sp>
      <p:sp>
        <p:nvSpPr>
          <p:cNvPr id="8" name="矩形 7"/>
          <p:cNvSpPr/>
          <p:nvPr/>
        </p:nvSpPr>
        <p:spPr>
          <a:xfrm>
            <a:off x="363973" y="3829598"/>
            <a:ext cx="11440768" cy="1338828"/>
          </a:xfrm>
          <a:prstGeom prst="rect">
            <a:avLst/>
          </a:prstGeom>
        </p:spPr>
        <p:txBody>
          <a:bodyPr wrap="square">
            <a:spAutoFit/>
          </a:bodyPr>
          <a:lstStyle/>
          <a:p>
            <a:pPr algn="just">
              <a:lnSpc>
                <a:spcPct val="150000"/>
              </a:lnSpc>
            </a:pPr>
            <a:r>
              <a:rPr lang="en-US" altLang="zh-CN" b="1" kern="100" dirty="0" smtClean="0">
                <a:solidFill>
                  <a:srgbClr val="000000"/>
                </a:solidFill>
                <a:latin typeface="Times New Roman" panose="02020603050405020304" pitchFamily="18" charset="0"/>
              </a:rPr>
              <a:t>7.3.10  </a:t>
            </a:r>
            <a:r>
              <a:rPr lang="zh-CN" altLang="en-US" kern="100" dirty="0" smtClean="0">
                <a:solidFill>
                  <a:srgbClr val="000000"/>
                </a:solidFill>
                <a:latin typeface="Times New Roman" panose="02020603050405020304" pitchFamily="18" charset="0"/>
              </a:rPr>
              <a:t>有</a:t>
            </a:r>
            <a:r>
              <a:rPr lang="zh-CN" altLang="en-US" kern="100" dirty="0">
                <a:solidFill>
                  <a:srgbClr val="000000"/>
                </a:solidFill>
                <a:latin typeface="Times New Roman" panose="02020603050405020304" pitchFamily="18" charset="0"/>
              </a:rPr>
              <a:t>稳定热水需求的公共建筑，宜根据负荷特点，采用部分或全部热回收型水源热泵机组。全年供热水时，应选用全部热回收型水源热泵机组或水源热泵机组</a:t>
            </a:r>
            <a:r>
              <a:rPr lang="zh-CN" altLang="en-US" kern="100" dirty="0" smtClean="0">
                <a:solidFill>
                  <a:srgbClr val="000000"/>
                </a:solidFill>
                <a:latin typeface="Times New Roman" panose="02020603050405020304" pitchFamily="18" charset="0"/>
              </a:rPr>
              <a:t>。</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endPar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endParaRPr>
          </a:p>
          <a:p>
            <a:pPr algn="just">
              <a:lnSpc>
                <a:spcPct val="150000"/>
              </a:lnSpc>
              <a:spcAft>
                <a:spcPts val="0"/>
              </a:spcAft>
            </a:pPr>
            <a:endParaRPr lang="zh-CN" altLang="en-US" kern="100" dirty="0">
              <a:solidFill>
                <a:srgbClr val="000000"/>
              </a:solidFill>
              <a:latin typeface="Times New Roman" panose="02020603050405020304" pitchFamily="18" charset="0"/>
            </a:endParaRPr>
          </a:p>
        </p:txBody>
      </p:sp>
    </p:spTree>
    <p:extLst>
      <p:ext uri="{BB962C8B-B14F-4D97-AF65-F5344CB8AC3E}">
        <p14:creationId xmlns:p14="http://schemas.microsoft.com/office/powerpoint/2010/main" val="4008710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7.1 </a:t>
            </a:r>
            <a:r>
              <a:rPr lang="zh-CN" altLang="en-US" b="1" dirty="0" smtClean="0"/>
              <a:t>一般规定</a:t>
            </a:r>
            <a:endParaRPr lang="zh-CN" altLang="zh-CN" sz="2000" b="1" dirty="0"/>
          </a:p>
        </p:txBody>
      </p:sp>
    </p:spTree>
    <p:extLst>
      <p:ext uri="{BB962C8B-B14F-4D97-AF65-F5344CB8AC3E}">
        <p14:creationId xmlns:p14="http://schemas.microsoft.com/office/powerpoint/2010/main" val="1789003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5" name="矩形 4"/>
          <p:cNvSpPr/>
          <p:nvPr/>
        </p:nvSpPr>
        <p:spPr>
          <a:xfrm>
            <a:off x="404098" y="1464186"/>
            <a:ext cx="11420474" cy="923330"/>
          </a:xfrm>
          <a:prstGeom prst="rect">
            <a:avLst/>
          </a:prstGeom>
        </p:spPr>
        <p:txBody>
          <a:bodyPr wrap="square">
            <a:spAutoFit/>
          </a:bodyPr>
          <a:lstStyle/>
          <a:p>
            <a:pPr algn="just">
              <a:lnSpc>
                <a:spcPct val="150000"/>
              </a:lnSpc>
              <a:spcAft>
                <a:spcPts val="0"/>
              </a:spcAft>
            </a:pPr>
            <a:r>
              <a:rPr lang="en-US" altLang="zh-CN" b="1" kern="100" dirty="0">
                <a:solidFill>
                  <a:srgbClr val="000000"/>
                </a:solidFill>
                <a:latin typeface="Times New Roman" panose="02020603050405020304" pitchFamily="18" charset="0"/>
              </a:rPr>
              <a:t>7.1.1 </a:t>
            </a:r>
            <a:r>
              <a:rPr lang="zh-CN" altLang="zh-CN" kern="0" dirty="0">
                <a:solidFill>
                  <a:srgbClr val="000000"/>
                </a:solidFill>
                <a:latin typeface="Times New Roman" panose="02020603050405020304" pitchFamily="18" charset="0"/>
              </a:rPr>
              <a:t>建筑的用能应通过对当地环境资源条件和技术经济可行性进行分析，结合国家和地方相关政策，优先应用可再生能源</a:t>
            </a:r>
            <a:r>
              <a:rPr lang="zh-CN" altLang="zh-CN" kern="0" dirty="0" smtClean="0">
                <a:solidFill>
                  <a:srgbClr val="000000"/>
                </a:solidFill>
                <a:latin typeface="Times New Roman" panose="02020603050405020304" pitchFamily="18" charset="0"/>
              </a:rPr>
              <a:t>。</a:t>
            </a:r>
            <a:r>
              <a:rPr lang="zh-CN" altLang="en-US" kern="0" dirty="0" smtClean="0">
                <a:solidFill>
                  <a:srgbClr val="FF0000"/>
                </a:solidFill>
                <a:latin typeface="Times New Roman" panose="02020603050405020304" pitchFamily="18" charset="0"/>
              </a:rPr>
              <a:t>（</a:t>
            </a:r>
            <a:r>
              <a:rPr lang="zh-CN" altLang="en-US" kern="100" dirty="0" smtClean="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r>
              <a:rPr lang="zh-CN" altLang="en-US" kern="0" dirty="0" smtClean="0">
                <a:solidFill>
                  <a:srgbClr val="FF0000"/>
                </a:solidFill>
                <a:latin typeface="Times New Roman" panose="02020603050405020304" pitchFamily="18" charset="0"/>
              </a:rPr>
              <a:t>）</a:t>
            </a:r>
            <a:endParaRPr lang="zh-CN" altLang="zh-CN" sz="1400" kern="100" dirty="0">
              <a:solidFill>
                <a:srgbClr val="FF0000"/>
              </a:solidFill>
              <a:latin typeface="Times New Roman" panose="02020603050405020304" pitchFamily="18" charset="0"/>
            </a:endParaRPr>
          </a:p>
        </p:txBody>
      </p:sp>
      <p:sp>
        <p:nvSpPr>
          <p:cNvPr id="8" name="矩形 7"/>
          <p:cNvSpPr/>
          <p:nvPr/>
        </p:nvSpPr>
        <p:spPr>
          <a:xfrm>
            <a:off x="404098" y="2462690"/>
            <a:ext cx="11420474" cy="1100751"/>
          </a:xfrm>
          <a:prstGeom prst="rect">
            <a:avLst/>
          </a:prstGeom>
        </p:spPr>
        <p:txBody>
          <a:bodyPr wrap="square">
            <a:spAutoFit/>
          </a:bodyPr>
          <a:lstStyle/>
          <a:p>
            <a:pPr algn="just">
              <a:lnSpc>
                <a:spcPct val="200000"/>
              </a:lnSpc>
            </a:pPr>
            <a:r>
              <a:rPr lang="en-US" altLang="zh-CN" b="1" kern="100" dirty="0" smtClean="0">
                <a:solidFill>
                  <a:srgbClr val="000000"/>
                </a:solidFill>
                <a:latin typeface="Times New Roman" panose="02020603050405020304" pitchFamily="18" charset="0"/>
                <a:cs typeface="宋体" panose="02010600030101010101" pitchFamily="2" charset="-122"/>
              </a:rPr>
              <a:t>7.1.2 </a:t>
            </a:r>
            <a:r>
              <a:rPr lang="zh-CN" altLang="zh-CN" dirty="0" smtClean="0">
                <a:solidFill>
                  <a:srgbClr val="000000"/>
                </a:solidFill>
                <a:latin typeface="Times New Roman" panose="02020603050405020304" pitchFamily="18" charset="0"/>
                <a:cs typeface="Times New Roman" panose="02020603050405020304" pitchFamily="18" charset="0"/>
              </a:rPr>
              <a:t>可再生能源</a:t>
            </a:r>
            <a:r>
              <a:rPr lang="zh-CN" altLang="zh-CN" dirty="0">
                <a:solidFill>
                  <a:srgbClr val="000000"/>
                </a:solidFill>
                <a:latin typeface="Times New Roman" panose="02020603050405020304" pitchFamily="18" charset="0"/>
                <a:cs typeface="Times New Roman" panose="02020603050405020304" pitchFamily="18" charset="0"/>
              </a:rPr>
              <a:t>利用设施应与主体工程同步设计</a:t>
            </a:r>
            <a:r>
              <a:rPr lang="zh-CN" altLang="zh-CN" dirty="0" smtClean="0">
                <a:solidFill>
                  <a:srgbClr val="000000"/>
                </a:solidFill>
                <a:latin typeface="Times New Roman" panose="02020603050405020304" pitchFamily="18" charset="0"/>
                <a:cs typeface="Times New Roman" panose="02020603050405020304" pitchFamily="18" charset="0"/>
              </a:rPr>
              <a:t>。</a:t>
            </a:r>
            <a:r>
              <a:rPr lang="zh-CN" altLang="en-US" kern="0" dirty="0">
                <a:solidFill>
                  <a:srgbClr val="FF0000"/>
                </a:solidFill>
                <a:latin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r>
              <a:rPr lang="zh-CN" altLang="en-US" kern="0" dirty="0">
                <a:solidFill>
                  <a:srgbClr val="FF0000"/>
                </a:solidFill>
                <a:latin typeface="Times New Roman" panose="02020603050405020304" pitchFamily="18" charset="0"/>
              </a:rPr>
              <a:t>）</a:t>
            </a:r>
            <a:endParaRPr lang="zh-CN" altLang="zh-CN" sz="1400" kern="100" dirty="0">
              <a:solidFill>
                <a:srgbClr val="FF0000"/>
              </a:solidFill>
              <a:latin typeface="Times New Roman" panose="02020603050405020304" pitchFamily="18" charset="0"/>
            </a:endParaRPr>
          </a:p>
          <a:p>
            <a:pPr algn="just">
              <a:lnSpc>
                <a:spcPct val="200000"/>
              </a:lnSpc>
            </a:pPr>
            <a:endParaRPr lang="zh-CN" altLang="zh-CN" dirty="0">
              <a:latin typeface="宋体" panose="02010600030101010101" pitchFamily="2" charset="-122"/>
              <a:cs typeface="宋体" panose="02010600030101010101" pitchFamily="2" charset="-122"/>
            </a:endParaRPr>
          </a:p>
        </p:txBody>
      </p:sp>
      <p:sp>
        <p:nvSpPr>
          <p:cNvPr id="9" name="矩形 8"/>
          <p:cNvSpPr/>
          <p:nvPr/>
        </p:nvSpPr>
        <p:spPr>
          <a:xfrm>
            <a:off x="404098" y="3563441"/>
            <a:ext cx="11500035" cy="923330"/>
          </a:xfrm>
          <a:prstGeom prst="rect">
            <a:avLst/>
          </a:prstGeom>
        </p:spPr>
        <p:txBody>
          <a:bodyPr wrap="square">
            <a:spAutoFit/>
          </a:bodyPr>
          <a:lstStyle/>
          <a:p>
            <a:pPr marL="635">
              <a:lnSpc>
                <a:spcPct val="150000"/>
              </a:lnSpc>
              <a:spcBef>
                <a:spcPts val="300"/>
              </a:spcBef>
            </a:pPr>
            <a:r>
              <a:rPr lang="en-US" altLang="zh-CN" b="1" kern="0" dirty="0" smtClean="0">
                <a:solidFill>
                  <a:srgbClr val="000000"/>
                </a:solidFill>
                <a:latin typeface="Times New Roman" panose="02020603050405020304" pitchFamily="18" charset="0"/>
                <a:cs typeface="Arial" panose="020B0604020202020204" pitchFamily="34" charset="0"/>
              </a:rPr>
              <a:t>7.1.3 </a:t>
            </a:r>
            <a:r>
              <a:rPr lang="zh-CN" altLang="zh-CN" kern="0" dirty="0" smtClean="0">
                <a:solidFill>
                  <a:srgbClr val="000000"/>
                </a:solidFill>
                <a:latin typeface="Times New Roman" panose="02020603050405020304" pitchFamily="18" charset="0"/>
                <a:cs typeface="Arial" panose="020B0604020202020204" pitchFamily="34" charset="0"/>
              </a:rPr>
              <a:t>当环境条件允许且经济技术合理时，宜采用太阳能、风能等可再生能源发电直接并网供电。</a:t>
            </a:r>
            <a:r>
              <a:rPr lang="zh-CN" altLang="en-US" sz="1400" kern="0" dirty="0" smtClean="0">
                <a:solidFill>
                  <a:srgbClr val="FF0000"/>
                </a:solidFill>
                <a:latin typeface="Times New Roman" panose="02020603050405020304" pitchFamily="18" charset="0"/>
              </a:rPr>
              <a:t> </a:t>
            </a:r>
            <a:r>
              <a:rPr lang="zh-CN" altLang="en-US" kern="0" dirty="0">
                <a:solidFill>
                  <a:srgbClr val="FF0000"/>
                </a:solidFill>
                <a:latin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r>
              <a:rPr lang="zh-CN" altLang="en-US" kern="0" dirty="0">
                <a:solidFill>
                  <a:srgbClr val="FF0000"/>
                </a:solidFill>
                <a:latin typeface="Times New Roman" panose="02020603050405020304" pitchFamily="18" charset="0"/>
              </a:rPr>
              <a:t>）</a:t>
            </a:r>
            <a:endParaRPr lang="zh-CN" altLang="zh-CN" sz="1400" kern="100" dirty="0">
              <a:solidFill>
                <a:srgbClr val="FF0000"/>
              </a:solidFill>
              <a:latin typeface="Times New Roman" panose="02020603050405020304" pitchFamily="18" charset="0"/>
            </a:endParaRPr>
          </a:p>
          <a:p>
            <a:pPr marL="635">
              <a:lnSpc>
                <a:spcPct val="150000"/>
              </a:lnSpc>
              <a:spcBef>
                <a:spcPts val="300"/>
              </a:spcBef>
            </a:pPr>
            <a:endParaRPr lang="zh-CN" altLang="zh-CN" kern="100" dirty="0">
              <a:latin typeface="Times New Roman" panose="02020603050405020304" pitchFamily="18" charset="0"/>
            </a:endParaRPr>
          </a:p>
        </p:txBody>
      </p:sp>
      <p:sp>
        <p:nvSpPr>
          <p:cNvPr id="10" name="矩形 9"/>
          <p:cNvSpPr/>
          <p:nvPr/>
        </p:nvSpPr>
        <p:spPr>
          <a:xfrm>
            <a:off x="346433" y="4636473"/>
            <a:ext cx="10530602" cy="507831"/>
          </a:xfrm>
          <a:prstGeom prst="rect">
            <a:avLst/>
          </a:prstGeom>
        </p:spPr>
        <p:txBody>
          <a:bodyPr wrap="square">
            <a:spAutoFit/>
          </a:bodyPr>
          <a:lstStyle/>
          <a:p>
            <a:pPr marL="635">
              <a:lnSpc>
                <a:spcPct val="150000"/>
              </a:lnSpc>
              <a:spcBef>
                <a:spcPts val="300"/>
              </a:spcBef>
            </a:pPr>
            <a:r>
              <a:rPr lang="en-US" altLang="zh-CN" b="1" kern="0" dirty="0">
                <a:solidFill>
                  <a:srgbClr val="000000"/>
                </a:solidFill>
                <a:latin typeface="Times New Roman" panose="02020603050405020304" pitchFamily="18" charset="0"/>
                <a:cs typeface="Arial" panose="020B0604020202020204" pitchFamily="34" charset="0"/>
              </a:rPr>
              <a:t>7.1.4</a:t>
            </a:r>
            <a:r>
              <a:rPr lang="en-US" altLang="zh-CN" kern="0" dirty="0">
                <a:solidFill>
                  <a:srgbClr val="000000"/>
                </a:solidFill>
                <a:latin typeface="Times New Roman" panose="02020603050405020304" pitchFamily="18" charset="0"/>
                <a:cs typeface="Arial" panose="020B0604020202020204" pitchFamily="34" charset="0"/>
              </a:rPr>
              <a:t> </a:t>
            </a:r>
            <a:r>
              <a:rPr lang="zh-CN" altLang="zh-CN" kern="0" dirty="0">
                <a:solidFill>
                  <a:srgbClr val="000000"/>
                </a:solidFill>
                <a:latin typeface="Times New Roman" panose="02020603050405020304" pitchFamily="18" charset="0"/>
                <a:cs typeface="Arial" panose="020B0604020202020204" pitchFamily="34" charset="0"/>
              </a:rPr>
              <a:t>当公共电网无法提供照明电源时，宜采用太阳能、风能等发电并配置蓄电池的方式作为照明电源。</a:t>
            </a:r>
            <a:endParaRPr lang="zh-CN" altLang="zh-CN" sz="1400" kern="100" dirty="0">
              <a:latin typeface="Times New Roman" panose="02020603050405020304" pitchFamily="18" charset="0"/>
            </a:endParaRPr>
          </a:p>
        </p:txBody>
      </p:sp>
      <p:sp>
        <p:nvSpPr>
          <p:cNvPr id="12" name="矩形 11"/>
          <p:cNvSpPr/>
          <p:nvPr/>
        </p:nvSpPr>
        <p:spPr>
          <a:xfrm>
            <a:off x="404098" y="5821838"/>
            <a:ext cx="11420474" cy="1338828"/>
          </a:xfrm>
          <a:prstGeom prst="rect">
            <a:avLst/>
          </a:prstGeom>
        </p:spPr>
        <p:txBody>
          <a:bodyPr wrap="square">
            <a:spAutoFit/>
          </a:bodyPr>
          <a:lstStyle/>
          <a:p>
            <a:pPr algn="just">
              <a:lnSpc>
                <a:spcPct val="150000"/>
              </a:lnSpc>
            </a:pPr>
            <a:r>
              <a:rPr lang="en-US" altLang="zh-CN" b="1" kern="100" dirty="0" smtClean="0">
                <a:solidFill>
                  <a:srgbClr val="000000"/>
                </a:solidFill>
                <a:latin typeface="Times New Roman" panose="02020603050405020304" pitchFamily="18" charset="0"/>
              </a:rPr>
              <a:t>7.1.5</a:t>
            </a:r>
            <a:r>
              <a:rPr lang="en-US" altLang="zh-CN" kern="0" dirty="0" smtClean="0">
                <a:solidFill>
                  <a:srgbClr val="000000"/>
                </a:solidFill>
                <a:latin typeface="Times New Roman" panose="02020603050405020304" pitchFamily="18" charset="0"/>
              </a:rPr>
              <a:t> </a:t>
            </a:r>
            <a:r>
              <a:rPr lang="zh-CN" altLang="zh-CN" kern="0" dirty="0" smtClean="0">
                <a:solidFill>
                  <a:srgbClr val="000000"/>
                </a:solidFill>
                <a:latin typeface="Times New Roman" panose="02020603050405020304" pitchFamily="18" charset="0"/>
              </a:rPr>
              <a:t>可再生能源应用系统宜设置监测系统节能效益的计量装置。</a:t>
            </a:r>
            <a:r>
              <a:rPr lang="zh-CN" altLang="en-US" kern="0" dirty="0">
                <a:solidFill>
                  <a:srgbClr val="FF0000"/>
                </a:solidFill>
                <a:latin typeface="Times New Roman" panose="02020603050405020304" pitchFamily="18" charset="0"/>
              </a:rPr>
              <a:t>（</a:t>
            </a:r>
            <a:r>
              <a:rPr lang="zh-CN" altLang="en-US" kern="100" dirty="0">
                <a:solidFill>
                  <a:srgbClr val="FF0000"/>
                </a:solidFill>
                <a:latin typeface="楷体" panose="02010609060101010101" pitchFamily="49" charset="-122"/>
                <a:ea typeface="楷体" panose="02010609060101010101" pitchFamily="49" charset="-122"/>
                <a:cs typeface="Times New Roman" panose="02020603050405020304" pitchFamily="18" charset="0"/>
              </a:rPr>
              <a:t>执行国家标准</a:t>
            </a:r>
            <a:r>
              <a:rPr lang="zh-CN" altLang="en-US" kern="0" dirty="0">
                <a:solidFill>
                  <a:srgbClr val="FF0000"/>
                </a:solidFill>
                <a:latin typeface="Times New Roman" panose="02020603050405020304" pitchFamily="18" charset="0"/>
              </a:rPr>
              <a:t>）</a:t>
            </a:r>
            <a:endParaRPr lang="zh-CN" altLang="zh-CN" sz="1400" kern="100" dirty="0">
              <a:solidFill>
                <a:srgbClr val="FF0000"/>
              </a:solidFill>
              <a:latin typeface="Times New Roman" panose="02020603050405020304" pitchFamily="18" charset="0"/>
            </a:endParaRPr>
          </a:p>
          <a:p>
            <a:pPr algn="just">
              <a:lnSpc>
                <a:spcPct val="150000"/>
              </a:lnSpc>
            </a:pPr>
            <a:endParaRPr lang="zh-CN" altLang="zh-CN" kern="100" dirty="0" smtClean="0">
              <a:latin typeface="Times New Roman" panose="02020603050405020304" pitchFamily="18" charset="0"/>
            </a:endParaRPr>
          </a:p>
          <a:p>
            <a:pPr algn="just">
              <a:lnSpc>
                <a:spcPct val="150000"/>
              </a:lnSpc>
              <a:spcAft>
                <a:spcPts val="0"/>
              </a:spcAft>
            </a:pPr>
            <a:endParaRPr lang="zh-CN" altLang="zh-CN" kern="100" dirty="0">
              <a:latin typeface="Times New Roman" panose="02020603050405020304" pitchFamily="18" charset="0"/>
            </a:endParaRPr>
          </a:p>
        </p:txBody>
      </p:sp>
    </p:spTree>
    <p:extLst>
      <p:ext uri="{BB962C8B-B14F-4D97-AF65-F5344CB8AC3E}">
        <p14:creationId xmlns:p14="http://schemas.microsoft.com/office/powerpoint/2010/main" val="38051634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04098" y="776585"/>
            <a:ext cx="1592103"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7.1 </a:t>
            </a:r>
            <a:r>
              <a:rPr lang="zh-CN" altLang="en-US" sz="2000" b="0" cap="none" spc="0" dirty="0" smtClean="0">
                <a:ln w="0"/>
                <a:solidFill>
                  <a:schemeClr val="tx1"/>
                </a:solidFill>
                <a:effectLst>
                  <a:outerShdw blurRad="38100" dist="19050" dir="2700000" algn="tl" rotWithShape="0">
                    <a:schemeClr val="dk1">
                      <a:alpha val="40000"/>
                    </a:schemeClr>
                  </a:outerShdw>
                </a:effectLst>
              </a:rPr>
              <a:t>一般规定</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04098" y="2367789"/>
            <a:ext cx="1830991"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3043"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7.1.6</a:t>
            </a:r>
            <a:r>
              <a:rPr lang="zh-CN" altLang="zh-CN" kern="100" dirty="0" smtClean="0">
                <a:solidFill>
                  <a:srgbClr val="000000"/>
                </a:solidFill>
                <a:latin typeface="Times New Roman" panose="02020603050405020304" pitchFamily="18" charset="0"/>
              </a:rPr>
              <a:t>太阳能光伏与太阳能光热综合利用系统的设计方案，应根据建筑特点、用能需求、上网政策、储电成本、能源价格等综合因素，通过技术经济比较确定。</a:t>
            </a:r>
            <a:endParaRPr lang="zh-CN" altLang="zh-CN" sz="1400" kern="100" dirty="0">
              <a:latin typeface="Times New Roman" panose="02020603050405020304" pitchFamily="18" charset="0"/>
            </a:endParaRPr>
          </a:p>
        </p:txBody>
      </p:sp>
      <p:sp>
        <p:nvSpPr>
          <p:cNvPr id="6" name="矩形 5"/>
          <p:cNvSpPr/>
          <p:nvPr/>
        </p:nvSpPr>
        <p:spPr>
          <a:xfrm>
            <a:off x="404097" y="2890498"/>
            <a:ext cx="11440770" cy="1338828"/>
          </a:xfrm>
          <a:prstGeom prst="rect">
            <a:avLst/>
          </a:prstGeom>
        </p:spPr>
        <p:txBody>
          <a:bodyPr wrap="square">
            <a:spAutoFit/>
          </a:bodyPr>
          <a:lstStyle/>
          <a:p>
            <a:pPr>
              <a:lnSpc>
                <a:spcPct val="150000"/>
              </a:lnSpc>
            </a:pPr>
            <a:r>
              <a:rPr lang="en-US"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a:t>
            </a:r>
            <a:r>
              <a:rPr lang="zh-CN" altLang="zh-CN"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公共建筑</a:t>
            </a:r>
            <a:r>
              <a:rPr lang="zh-CN"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用能需求是多样的，太阳能利用的政策以及能源价格也存在很大不同，其太阳能综合利用系统的设计应根据建筑的功能、使用规律、负荷特点、上网政策、储电成本、能源价格以及气候特征综合考虑，充分发挥太阳能集热系统和光伏系统互补利用的优势，提高太阳能的年综合利用效率，增强系统的经济性。</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3626015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标题 3"/>
          <p:cNvSpPr txBox="1">
            <a:spLocks/>
          </p:cNvSpPr>
          <p:nvPr/>
        </p:nvSpPr>
        <p:spPr>
          <a:xfrm>
            <a:off x="0" y="2895638"/>
            <a:ext cx="12192000" cy="1008063"/>
          </a:xfrm>
          <a:prstGeom prst="rect">
            <a:avLst/>
          </a:prstGeom>
          <a:gradFill flip="none" rotWithShape="1">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tileRect/>
          </a:gradFill>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50000"/>
              </a:lnSpc>
            </a:pPr>
            <a:r>
              <a:rPr lang="en-US" altLang="zh-CN" b="1" dirty="0" smtClean="0"/>
              <a:t>7.2 </a:t>
            </a:r>
            <a:r>
              <a:rPr lang="zh-CN" altLang="en-US" b="1" dirty="0" smtClean="0"/>
              <a:t>太阳能利用</a:t>
            </a:r>
            <a:endParaRPr lang="zh-CN" altLang="zh-CN" sz="2000" b="1" dirty="0"/>
          </a:p>
        </p:txBody>
      </p:sp>
    </p:spTree>
    <p:extLst>
      <p:ext uri="{BB962C8B-B14F-4D97-AF65-F5344CB8AC3E}">
        <p14:creationId xmlns:p14="http://schemas.microsoft.com/office/powerpoint/2010/main" val="8818947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04098" y="19952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50783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7.2.1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丰富和较丰富地区采用太阳能技术供暖的建筑，应遵循“被动优先、主动优化”的设计原则。</a:t>
            </a:r>
            <a:endParaRPr lang="zh-CN" altLang="zh-CN" sz="1400" kern="100" dirty="0">
              <a:latin typeface="Times New Roman" panose="02020603050405020304" pitchFamily="18" charset="0"/>
            </a:endParaRPr>
          </a:p>
        </p:txBody>
      </p:sp>
      <p:sp>
        <p:nvSpPr>
          <p:cNvPr id="6" name="矩形 5"/>
          <p:cNvSpPr/>
          <p:nvPr/>
        </p:nvSpPr>
        <p:spPr>
          <a:xfrm>
            <a:off x="404097" y="2585702"/>
            <a:ext cx="11440769" cy="923330"/>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被动</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太阳能利用技术因其免维护、运行便捷、经济节能等特点，被认为是太阳能富集地区建筑最适宜的太阳能利用方式，尤其对于仅白天使用的公共建筑，故给出了太阳能供暖的基本原则：“被动优先、主动优化”。</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8" name="矩形 7"/>
          <p:cNvSpPr/>
          <p:nvPr/>
        </p:nvSpPr>
        <p:spPr>
          <a:xfrm>
            <a:off x="374645" y="3736282"/>
            <a:ext cx="11521017" cy="923330"/>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7.2.2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丰富和较丰富地区被动建筑设计应满足</a:t>
            </a:r>
            <a:r>
              <a:rPr lang="en-US" altLang="zh-CN" kern="100" dirty="0">
                <a:solidFill>
                  <a:srgbClr val="000000"/>
                </a:solidFill>
                <a:latin typeface="Times New Roman" panose="02020603050405020304" pitchFamily="18" charset="0"/>
              </a:rPr>
              <a:t>《</a:t>
            </a:r>
            <a:r>
              <a:rPr lang="zh-CN" altLang="en-US" kern="100" dirty="0">
                <a:solidFill>
                  <a:srgbClr val="000000"/>
                </a:solidFill>
                <a:latin typeface="Times New Roman" panose="02020603050405020304" pitchFamily="18" charset="0"/>
              </a:rPr>
              <a:t>四川省被动式太阳能建筑设计规范</a:t>
            </a:r>
            <a:r>
              <a:rPr lang="en-US" altLang="zh-CN" kern="100" dirty="0">
                <a:solidFill>
                  <a:srgbClr val="000000"/>
                </a:solidFill>
                <a:latin typeface="Times New Roman" panose="02020603050405020304" pitchFamily="18" charset="0"/>
              </a:rPr>
              <a:t>》DBJ51/T 019</a:t>
            </a:r>
            <a:r>
              <a:rPr lang="zh-CN" altLang="en-US" kern="100" dirty="0">
                <a:solidFill>
                  <a:srgbClr val="000000"/>
                </a:solidFill>
                <a:latin typeface="Times New Roman" panose="02020603050405020304" pitchFamily="18" charset="0"/>
              </a:rPr>
              <a:t>的相关要求。</a:t>
            </a:r>
            <a:endParaRPr lang="zh-CN" altLang="zh-CN" sz="1400" kern="100" dirty="0">
              <a:latin typeface="Times New Roman" panose="02020603050405020304" pitchFamily="18" charset="0"/>
            </a:endParaRPr>
          </a:p>
        </p:txBody>
      </p:sp>
    </p:spTree>
    <p:extLst>
      <p:ext uri="{BB962C8B-B14F-4D97-AF65-F5344CB8AC3E}">
        <p14:creationId xmlns:p14="http://schemas.microsoft.com/office/powerpoint/2010/main" val="2996252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5" y="2427055"/>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9" y="1407944"/>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7.2.3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丰富和较丰富地区南向透明围护结构宜采用热工性能可变的设计策略，并制定与当地气象条件相适应的运行控制策略。</a:t>
            </a:r>
            <a:endParaRPr lang="zh-CN" altLang="zh-CN" sz="1400" kern="100" dirty="0">
              <a:latin typeface="Times New Roman" panose="02020603050405020304" pitchFamily="18" charset="0"/>
            </a:endParaRPr>
          </a:p>
        </p:txBody>
      </p:sp>
      <p:sp>
        <p:nvSpPr>
          <p:cNvPr id="6" name="矩形 5"/>
          <p:cNvSpPr/>
          <p:nvPr/>
        </p:nvSpPr>
        <p:spPr>
          <a:xfrm>
            <a:off x="412564" y="2831230"/>
            <a:ext cx="11440769" cy="1754326"/>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工程实践表明太阳能资源</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丰富和较丰富地区南向采用热工性能可变的设计策略，在完全无主动辅助措施的被动太阳能建筑中，一定程度上满足了室内热环境需求，起到了良好的节能</a:t>
            </a: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效果：</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①在无任何主动供暖条件下</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全天室内最低温度在</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12℃</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左右，室内外温差达到</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25℃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；②建筑内侧中空玻璃窗白天开启、夜间关闭的动态控制策略，可使得全天平均温度提升</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4-5℃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pic>
        <p:nvPicPr>
          <p:cNvPr id="7" name="图片 6" descr="阶跃围护结构构造"/>
          <p:cNvPicPr/>
          <p:nvPr/>
        </p:nvPicPr>
        <p:blipFill rotWithShape="1">
          <a:blip r:embed="rId2" cstate="print">
            <a:extLst>
              <a:ext uri="{28A0092B-C50C-407E-A947-70E740481C1C}">
                <a14:useLocalDpi xmlns:a14="http://schemas.microsoft.com/office/drawing/2010/main" val="0"/>
              </a:ext>
            </a:extLst>
          </a:blip>
          <a:srcRect t="3929" r="24002" b="40433"/>
          <a:stretch/>
        </p:blipFill>
        <p:spPr>
          <a:xfrm>
            <a:off x="3615277" y="4436536"/>
            <a:ext cx="4859867" cy="1978112"/>
          </a:xfrm>
          <a:prstGeom prst="rect">
            <a:avLst/>
          </a:prstGeom>
          <a:noFill/>
          <a:ln>
            <a:noFill/>
          </a:ln>
        </p:spPr>
      </p:pic>
      <p:sp>
        <p:nvSpPr>
          <p:cNvPr id="9" name="矩形 8"/>
          <p:cNvSpPr/>
          <p:nvPr/>
        </p:nvSpPr>
        <p:spPr>
          <a:xfrm>
            <a:off x="4410452" y="6338445"/>
            <a:ext cx="3346636" cy="415498"/>
          </a:xfrm>
          <a:prstGeom prst="rect">
            <a:avLst/>
          </a:prstGeom>
        </p:spPr>
        <p:txBody>
          <a:bodyPr wrap="square">
            <a:spAutoFit/>
          </a:bodyPr>
          <a:lstStyle/>
          <a:p>
            <a:pPr>
              <a:lnSpc>
                <a:spcPct val="150000"/>
              </a:lnSpc>
            </a:pP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透明围护结构</a:t>
            </a:r>
            <a:r>
              <a:rPr lang="zh-CN" altLang="en-US" sz="1400" b="1" kern="100" dirty="0" smtClean="0">
                <a:latin typeface="微软雅黑" panose="020B0503020204020204" pitchFamily="34" charset="-122"/>
                <a:ea typeface="微软雅黑" panose="020B0503020204020204" pitchFamily="34" charset="-122"/>
                <a:cs typeface="Times New Roman" panose="02020603050405020304" pitchFamily="18" charset="0"/>
              </a:rPr>
              <a:t>热</a:t>
            </a:r>
            <a:r>
              <a:rPr lang="zh-CN" altLang="en-US" sz="1400" b="1" kern="100" dirty="0">
                <a:latin typeface="微软雅黑" panose="020B0503020204020204" pitchFamily="34" charset="-122"/>
                <a:ea typeface="微软雅黑" panose="020B0503020204020204" pitchFamily="34" charset="-122"/>
                <a:cs typeface="Times New Roman" panose="02020603050405020304" pitchFamily="18" charset="0"/>
              </a:rPr>
              <a:t>工性能可变的设计</a:t>
            </a:r>
            <a:r>
              <a:rPr lang="zh-CN" altLang="en-US" sz="1400" b="1" kern="100" dirty="0" smtClean="0">
                <a:latin typeface="微软雅黑" panose="020B0503020204020204" pitchFamily="34" charset="-122"/>
                <a:ea typeface="微软雅黑" panose="020B0503020204020204" pitchFamily="34" charset="-122"/>
                <a:cs typeface="Times New Roman" panose="02020603050405020304" pitchFamily="18" charset="0"/>
              </a:rPr>
              <a:t>策略</a:t>
            </a:r>
            <a:endParaRPr lang="zh-CN" altLang="en-US" sz="14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116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75858" y="776585"/>
            <a:ext cx="1848584" cy="400110"/>
          </a:xfrm>
          <a:prstGeom prst="rect">
            <a:avLst/>
          </a:prstGeom>
          <a:gradFill>
            <a:gsLst>
              <a:gs pos="0">
                <a:schemeClr val="accent5">
                  <a:lumMod val="5000"/>
                  <a:lumOff val="95000"/>
                </a:schemeClr>
              </a:gs>
              <a:gs pos="5000">
                <a:schemeClr val="accent5">
                  <a:lumMod val="60000"/>
                  <a:lumOff val="40000"/>
                </a:schemeClr>
              </a:gs>
              <a:gs pos="89000">
                <a:schemeClr val="accent5">
                  <a:lumMod val="45000"/>
                  <a:lumOff val="55000"/>
                </a:schemeClr>
              </a:gs>
              <a:gs pos="100000">
                <a:schemeClr val="accent5">
                  <a:lumMod val="30000"/>
                  <a:lumOff val="70000"/>
                </a:schemeClr>
              </a:gs>
            </a:gsLst>
            <a:lin ang="5400000" scaled="1"/>
          </a:gradFill>
        </p:spPr>
        <p:txBody>
          <a:bodyPr wrap="none" lIns="91440" tIns="45720" rIns="91440" bIns="45720">
            <a:spAutoFit/>
          </a:bodyPr>
          <a:lstStyle/>
          <a:p>
            <a:pPr algn="ctr"/>
            <a:r>
              <a:rPr lang="en-US" altLang="zh-CN" sz="2000" b="0" cap="none" spc="0" dirty="0" smtClean="0">
                <a:ln w="0"/>
                <a:solidFill>
                  <a:schemeClr val="tx1"/>
                </a:solidFill>
                <a:effectLst>
                  <a:outerShdw blurRad="38100" dist="19050" dir="2700000" algn="tl" rotWithShape="0">
                    <a:schemeClr val="dk1">
                      <a:alpha val="40000"/>
                    </a:schemeClr>
                  </a:outerShdw>
                </a:effectLst>
              </a:rPr>
              <a:t>7.2 </a:t>
            </a:r>
            <a:r>
              <a:rPr lang="zh-CN" altLang="en-US" sz="2000" dirty="0" smtClean="0">
                <a:ln w="0"/>
                <a:effectLst>
                  <a:outerShdw blurRad="38100" dist="19050" dir="2700000" algn="tl" rotWithShape="0">
                    <a:schemeClr val="dk1">
                      <a:alpha val="40000"/>
                    </a:schemeClr>
                  </a:outerShdw>
                </a:effectLst>
              </a:rPr>
              <a:t>太阳能</a:t>
            </a:r>
            <a:r>
              <a:rPr lang="zh-CN" altLang="en-US" sz="2000" dirty="0">
                <a:ln w="0"/>
                <a:effectLst>
                  <a:outerShdw blurRad="38100" dist="19050" dir="2700000" algn="tl" rotWithShape="0">
                    <a:schemeClr val="dk1">
                      <a:alpha val="40000"/>
                    </a:schemeClr>
                  </a:outerShdw>
                </a:effectLst>
              </a:rPr>
              <a:t>利用</a:t>
            </a:r>
            <a:endParaRPr lang="zh-CN" altLang="en-US" sz="2000" b="0" cap="none" spc="0" dirty="0">
              <a:ln w="0"/>
              <a:solidFill>
                <a:schemeClr val="tx1"/>
              </a:solidFill>
              <a:effectLst>
                <a:outerShdw blurRad="38100" dist="19050" dir="2700000" algn="tl" rotWithShape="0">
                  <a:schemeClr val="dk1">
                    <a:alpha val="40000"/>
                  </a:schemeClr>
                </a:outerShdw>
              </a:effectLst>
            </a:endParaRPr>
          </a:p>
        </p:txBody>
      </p:sp>
      <p:sp>
        <p:nvSpPr>
          <p:cNvPr id="3" name="五边形 2"/>
          <p:cNvSpPr/>
          <p:nvPr/>
        </p:nvSpPr>
        <p:spPr>
          <a:xfrm>
            <a:off x="412560" y="2246411"/>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5" name="矩形 4"/>
          <p:cNvSpPr/>
          <p:nvPr/>
        </p:nvSpPr>
        <p:spPr>
          <a:xfrm>
            <a:off x="323844" y="1294289"/>
            <a:ext cx="11521017" cy="870751"/>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7.2.4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丰富和较丰富地区的公共建筑，当具有生活热水需求，且太阳能集热器的安装场地有限时，应优先采用太阳能热水系统。</a:t>
            </a:r>
            <a:endParaRPr lang="zh-CN" altLang="zh-CN" sz="1400" kern="100" dirty="0">
              <a:latin typeface="Times New Roman" panose="02020603050405020304" pitchFamily="18" charset="0"/>
            </a:endParaRPr>
          </a:p>
        </p:txBody>
      </p:sp>
      <p:sp>
        <p:nvSpPr>
          <p:cNvPr id="6" name="矩形 5"/>
          <p:cNvSpPr/>
          <p:nvPr/>
        </p:nvSpPr>
        <p:spPr>
          <a:xfrm>
            <a:off x="412559" y="2719772"/>
            <a:ext cx="11440769" cy="858377"/>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由于</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太阳能热水为全年使用，相对于太阳能供暖的季节性使用而言，更能发挥太阳能系统的节能性与经济性，故当项目具有热水需求，且集热器安装场地受限时，应优先使用太阳能热水系统。</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
        <p:nvSpPr>
          <p:cNvPr id="12" name="五边形 11"/>
          <p:cNvSpPr/>
          <p:nvPr/>
        </p:nvSpPr>
        <p:spPr>
          <a:xfrm>
            <a:off x="412560" y="5006449"/>
            <a:ext cx="1785937" cy="428625"/>
          </a:xfrm>
          <a:prstGeom prst="homePlate">
            <a:avLst/>
          </a:prstGeom>
        </p:spPr>
        <p:style>
          <a:lnRef idx="0">
            <a:schemeClr val="accent1"/>
          </a:lnRef>
          <a:fillRef idx="3">
            <a:schemeClr val="accent1"/>
          </a:fillRef>
          <a:effectRef idx="3">
            <a:schemeClr val="accent1"/>
          </a:effectRef>
          <a:fontRef idx="minor">
            <a:schemeClr val="lt1"/>
          </a:fontRef>
        </p:style>
        <p:txBody>
          <a:bodyPr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pPr algn="ctr">
              <a:defRPr/>
            </a:pPr>
            <a:r>
              <a:rPr kumimoji="0" lang="zh-CN" altLang="en-US" sz="1800" b="1" dirty="0" smtClean="0">
                <a:solidFill>
                  <a:srgbClr val="FFFFFF"/>
                </a:solidFill>
                <a:latin typeface="Calibri" panose="020F0502020204030204" pitchFamily="34" charset="0"/>
              </a:rPr>
              <a:t>条文释义：</a:t>
            </a:r>
          </a:p>
        </p:txBody>
      </p:sp>
      <p:sp>
        <p:nvSpPr>
          <p:cNvPr id="13" name="矩形 12"/>
          <p:cNvSpPr/>
          <p:nvPr/>
        </p:nvSpPr>
        <p:spPr>
          <a:xfrm>
            <a:off x="323844" y="3622885"/>
            <a:ext cx="11521017" cy="1338828"/>
          </a:xfrm>
          <a:prstGeom prst="rect">
            <a:avLst/>
          </a:prstGeom>
        </p:spPr>
        <p:txBody>
          <a:bodyPr wrap="square">
            <a:spAutoFit/>
          </a:bodyPr>
          <a:lstStyle/>
          <a:p>
            <a:pPr algn="just">
              <a:lnSpc>
                <a:spcPct val="150000"/>
              </a:lnSpc>
              <a:spcAft>
                <a:spcPts val="0"/>
              </a:spcAft>
            </a:pPr>
            <a:r>
              <a:rPr lang="en-US" altLang="zh-CN" b="1" kern="100" dirty="0" smtClean="0">
                <a:solidFill>
                  <a:srgbClr val="000000"/>
                </a:solidFill>
                <a:latin typeface="Times New Roman" panose="02020603050405020304" pitchFamily="18" charset="0"/>
              </a:rPr>
              <a:t>7.2.5 </a:t>
            </a:r>
            <a:r>
              <a:rPr lang="zh-CN" altLang="en-US" kern="100" dirty="0" smtClean="0">
                <a:solidFill>
                  <a:srgbClr val="000000"/>
                </a:solidFill>
                <a:latin typeface="Times New Roman" panose="02020603050405020304" pitchFamily="18" charset="0"/>
              </a:rPr>
              <a:t>太阳能资源</a:t>
            </a:r>
            <a:r>
              <a:rPr lang="zh-CN" altLang="en-US" kern="100" dirty="0">
                <a:solidFill>
                  <a:srgbClr val="000000"/>
                </a:solidFill>
                <a:latin typeface="Times New Roman" panose="02020603050405020304" pitchFamily="18" charset="0"/>
              </a:rPr>
              <a:t>丰富和较丰富地区的公共建筑，应优先选择太阳能热水系统作为生活热水的热源。太阳能资源一般地区，宜经过经济技术比较，选择适宜的太阳能热水系统作为生活热水的热源；同时可考虑多种能源互补，合理配置辅助加热系统，以有效满足用户的需求。</a:t>
            </a:r>
            <a:endParaRPr lang="zh-CN" altLang="zh-CN" sz="1400" kern="100" dirty="0">
              <a:latin typeface="Times New Roman" panose="02020603050405020304" pitchFamily="18" charset="0"/>
            </a:endParaRPr>
          </a:p>
        </p:txBody>
      </p:sp>
      <p:sp>
        <p:nvSpPr>
          <p:cNvPr id="14" name="矩形 13"/>
          <p:cNvSpPr/>
          <p:nvPr/>
        </p:nvSpPr>
        <p:spPr>
          <a:xfrm>
            <a:off x="412559" y="5481307"/>
            <a:ext cx="11440769" cy="1273875"/>
          </a:xfrm>
          <a:prstGeom prst="rect">
            <a:avLst/>
          </a:prstGeom>
        </p:spPr>
        <p:txBody>
          <a:bodyPr wrap="square">
            <a:spAutoFit/>
          </a:bodyPr>
          <a:lstStyle/>
          <a:p>
            <a:pPr>
              <a:lnSpc>
                <a:spcPct val="150000"/>
              </a:lnSpc>
            </a:pPr>
            <a:r>
              <a:rPr lang="zh-CN" altLang="en-US" kern="100" dirty="0" smtClean="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    太阳能</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系统应设置辅助能源加热设备，辅助能源加热设备种类应根据建筑物使用特点、热水用量、能源供应、维护管理及卫生防菌等因素选择，宜选用空气源热泵等节能设备，并应符合现行国家标准</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建筑给水排水设计规范</a:t>
            </a:r>
            <a:r>
              <a:rPr lang="en-US" altLang="zh-CN"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》GB 50015</a:t>
            </a:r>
            <a:r>
              <a:rPr lang="zh-CN" altLang="en-US" kern="100" dirty="0">
                <a:solidFill>
                  <a:schemeClr val="accent1">
                    <a:lumMod val="75000"/>
                  </a:schemeClr>
                </a:solidFill>
                <a:latin typeface="楷体" panose="02010609060101010101" pitchFamily="49" charset="-122"/>
                <a:ea typeface="楷体" panose="02010609060101010101" pitchFamily="49" charset="-122"/>
                <a:cs typeface="Times New Roman" panose="02020603050405020304" pitchFamily="18" charset="0"/>
              </a:rPr>
              <a:t>的有关规定。</a:t>
            </a:r>
            <a:endParaRPr lang="zh-CN" altLang="en-US" dirty="0">
              <a:solidFill>
                <a:schemeClr val="accent1">
                  <a:lumMod val="75000"/>
                </a:schemeClr>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4398032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1">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10814</TotalTime>
  <Words>3738</Words>
  <Application>Microsoft Office PowerPoint</Application>
  <PresentationFormat>宽屏</PresentationFormat>
  <Paragraphs>152</Paragraphs>
  <Slides>28</Slides>
  <Notes>0</Notes>
  <HiddenSlides>0</HiddenSlides>
  <MMClips>0</MMClips>
  <ScaleCrop>false</ScaleCrop>
  <HeadingPairs>
    <vt:vector size="8" baseType="variant">
      <vt:variant>
        <vt:lpstr>已用的字体</vt:lpstr>
      </vt:variant>
      <vt:variant>
        <vt:i4>9</vt:i4>
      </vt:variant>
      <vt:variant>
        <vt:lpstr>主题</vt:lpstr>
      </vt:variant>
      <vt:variant>
        <vt:i4>2</vt:i4>
      </vt:variant>
      <vt:variant>
        <vt:lpstr>嵌入 OLE 服务器</vt:lpstr>
      </vt:variant>
      <vt:variant>
        <vt:i4>1</vt:i4>
      </vt:variant>
      <vt:variant>
        <vt:lpstr>幻灯片标题</vt:lpstr>
      </vt:variant>
      <vt:variant>
        <vt:i4>28</vt:i4>
      </vt:variant>
    </vt:vector>
  </HeadingPairs>
  <TitlesOfParts>
    <vt:vector size="40" baseType="lpstr">
      <vt:lpstr>方正粗活意简体</vt:lpstr>
      <vt:lpstr>黑体</vt:lpstr>
      <vt:lpstr>楷体</vt:lpstr>
      <vt:lpstr>宋体</vt:lpstr>
      <vt:lpstr>微软雅黑</vt:lpstr>
      <vt:lpstr>Arial</vt:lpstr>
      <vt:lpstr>Calibri</vt:lpstr>
      <vt:lpstr>Calibri Light</vt:lpstr>
      <vt:lpstr>Times New Roman</vt:lpstr>
      <vt:lpstr>Office Theme</vt:lpstr>
      <vt:lpstr>Custom Design1</vt:lpstr>
      <vt:lpstr>Graph</vt:lpstr>
      <vt:lpstr> 《四川省公共建筑节能设计标准》 DBJ51/143-2020 宣贯（第七章）</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CSWADI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aaaaa</dc:title>
  <dc:creator>刘希臣</dc:creator>
  <cp:lastModifiedBy>闵晓丹</cp:lastModifiedBy>
  <cp:revision>636</cp:revision>
  <dcterms:created xsi:type="dcterms:W3CDTF">2016-12-01T02:01:25Z</dcterms:created>
  <dcterms:modified xsi:type="dcterms:W3CDTF">2020-05-09T07:38:54Z</dcterms:modified>
</cp:coreProperties>
</file>