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0" r:id="rId1"/>
    <p:sldMasterId id="2147483982" r:id="rId2"/>
  </p:sldMasterIdLst>
  <p:notesMasterIdLst>
    <p:notesMasterId r:id="rId25"/>
  </p:notesMasterIdLst>
  <p:sldIdLst>
    <p:sldId id="390" r:id="rId3"/>
    <p:sldId id="482" r:id="rId4"/>
    <p:sldId id="512" r:id="rId5"/>
    <p:sldId id="480" r:id="rId6"/>
    <p:sldId id="510" r:id="rId7"/>
    <p:sldId id="513" r:id="rId8"/>
    <p:sldId id="484" r:id="rId9"/>
    <p:sldId id="511" r:id="rId10"/>
    <p:sldId id="492" r:id="rId11"/>
    <p:sldId id="485" r:id="rId12"/>
    <p:sldId id="486" r:id="rId13"/>
    <p:sldId id="493" r:id="rId14"/>
    <p:sldId id="514" r:id="rId15"/>
    <p:sldId id="487" r:id="rId16"/>
    <p:sldId id="505" r:id="rId17"/>
    <p:sldId id="506" r:id="rId18"/>
    <p:sldId id="489" r:id="rId19"/>
    <p:sldId id="495" r:id="rId20"/>
    <p:sldId id="507" r:id="rId21"/>
    <p:sldId id="508" r:id="rId22"/>
    <p:sldId id="504" r:id="rId23"/>
    <p:sldId id="491"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5" autoAdjust="0"/>
    <p:restoredTop sz="94712" autoAdjust="0"/>
  </p:normalViewPr>
  <p:slideViewPr>
    <p:cSldViewPr snapToGrid="0">
      <p:cViewPr varScale="1">
        <p:scale>
          <a:sx n="110" d="100"/>
          <a:sy n="110" d="100"/>
        </p:scale>
        <p:origin x="30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37DFDF-1DF1-4A0F-A92E-732E4DCE7159}" type="datetimeFigureOut">
              <a:rPr lang="zh-CN" altLang="en-US" smtClean="0"/>
              <a:pPr/>
              <a:t>2020/5/9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8DF428-218C-4988-A90B-703AEA574183}" type="slidenum">
              <a:rPr lang="zh-CN" altLang="en-US" smtClean="0"/>
              <a:pPr/>
              <a:t>‹#›</a:t>
            </a:fld>
            <a:endParaRPr lang="zh-CN" altLang="en-US"/>
          </a:p>
        </p:txBody>
      </p:sp>
    </p:spTree>
    <p:extLst>
      <p:ext uri="{BB962C8B-B14F-4D97-AF65-F5344CB8AC3E}">
        <p14:creationId xmlns:p14="http://schemas.microsoft.com/office/powerpoint/2010/main" val="362981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pPr/>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pPr/>
              <a:t>‹#›</a:t>
            </a:fld>
            <a:endParaRPr lang="zh-CN" altLang="en-US"/>
          </a:p>
        </p:txBody>
      </p:sp>
    </p:spTree>
    <p:extLst>
      <p:ext uri="{BB962C8B-B14F-4D97-AF65-F5344CB8AC3E}">
        <p14:creationId xmlns:p14="http://schemas.microsoft.com/office/powerpoint/2010/main" val="610191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pPr/>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pPr/>
              <a:t>‹#›</a:t>
            </a:fld>
            <a:endParaRPr lang="zh-CN" altLang="en-US"/>
          </a:p>
        </p:txBody>
      </p:sp>
    </p:spTree>
    <p:extLst>
      <p:ext uri="{BB962C8B-B14F-4D97-AF65-F5344CB8AC3E}">
        <p14:creationId xmlns:p14="http://schemas.microsoft.com/office/powerpoint/2010/main" val="2224516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pPr/>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pPr/>
              <a:t>‹#›</a:t>
            </a:fld>
            <a:endParaRPr lang="zh-CN" altLang="en-US"/>
          </a:p>
        </p:txBody>
      </p:sp>
    </p:spTree>
    <p:extLst>
      <p:ext uri="{BB962C8B-B14F-4D97-AF65-F5344CB8AC3E}">
        <p14:creationId xmlns:p14="http://schemas.microsoft.com/office/powerpoint/2010/main" val="32422516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ltLang="zh-CN"/>
              <a:t>Click to edit Master title style</a:t>
            </a:r>
            <a:endParaRPr lang="zh-CN" altLang="en-US"/>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ltLang="zh-CN"/>
              <a:t>Click to edit Master text styles</a:t>
            </a:r>
          </a:p>
        </p:txBody>
      </p:sp>
      <p:sp>
        <p:nvSpPr>
          <p:cNvPr id="4" name="Date Placeholder 3"/>
          <p:cNvSpPr>
            <a:spLocks noGrp="1"/>
          </p:cNvSpPr>
          <p:nvPr>
            <p:ph type="dt" sz="half" idx="10"/>
          </p:nvPr>
        </p:nvSpPr>
        <p:spPr/>
        <p:txBody>
          <a:bodyPr/>
          <a:lstStyle/>
          <a:p>
            <a:fld id="{7D8DE17B-1616-4914-9DD3-FB7AA461391B}" type="datetimeFigureOut">
              <a:rPr lang="zh-CN" altLang="en-US" smtClean="0"/>
              <a:pPr/>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pPr/>
              <a:t>‹#›</a:t>
            </a:fld>
            <a:endParaRPr lang="zh-CN" altLang="en-US"/>
          </a:p>
        </p:txBody>
      </p:sp>
    </p:spTree>
    <p:extLst>
      <p:ext uri="{BB962C8B-B14F-4D97-AF65-F5344CB8AC3E}">
        <p14:creationId xmlns:p14="http://schemas.microsoft.com/office/powerpoint/2010/main" val="977374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p:cNvSpPr>
            <a:spLocks noGrp="1"/>
          </p:cNvSpPr>
          <p:nvPr>
            <p:ph type="dt" sz="half" idx="10"/>
          </p:nvPr>
        </p:nvSpPr>
        <p:spPr/>
        <p:txBody>
          <a:bodyPr/>
          <a:lstStyle/>
          <a:p>
            <a:fld id="{7D8DE17B-1616-4914-9DD3-FB7AA461391B}" type="datetimeFigureOut">
              <a:rPr lang="zh-CN" altLang="en-US" smtClean="0"/>
              <a:pPr/>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pPr/>
              <a:t>‹#›</a:t>
            </a:fld>
            <a:endParaRPr lang="zh-CN" altLang="en-US"/>
          </a:p>
        </p:txBody>
      </p:sp>
    </p:spTree>
    <p:extLst>
      <p:ext uri="{BB962C8B-B14F-4D97-AF65-F5344CB8AC3E}">
        <p14:creationId xmlns:p14="http://schemas.microsoft.com/office/powerpoint/2010/main" val="3737009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p:cNvSpPr>
            <a:spLocks noGrp="1"/>
          </p:cNvSpPr>
          <p:nvPr>
            <p:ph type="dt" sz="half" idx="10"/>
          </p:nvPr>
        </p:nvSpPr>
        <p:spPr/>
        <p:txBody>
          <a:bodyPr/>
          <a:lstStyle/>
          <a:p>
            <a:fld id="{7D8DE17B-1616-4914-9DD3-FB7AA461391B}" type="datetimeFigureOut">
              <a:rPr lang="zh-CN" altLang="en-US" smtClean="0"/>
              <a:pPr/>
              <a:t>2020/5/9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7CF6476-1941-4029-B189-65533FFEAEA6}" type="slidenum">
              <a:rPr lang="zh-CN" altLang="en-US" smtClean="0"/>
              <a:pPr/>
              <a:t>‹#›</a:t>
            </a:fld>
            <a:endParaRPr lang="zh-CN" altLang="en-US"/>
          </a:p>
        </p:txBody>
      </p:sp>
    </p:spTree>
    <p:extLst>
      <p:ext uri="{BB962C8B-B14F-4D97-AF65-F5344CB8AC3E}">
        <p14:creationId xmlns:p14="http://schemas.microsoft.com/office/powerpoint/2010/main" val="3754288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Date Placeholder 2"/>
          <p:cNvSpPr>
            <a:spLocks noGrp="1"/>
          </p:cNvSpPr>
          <p:nvPr>
            <p:ph type="dt" sz="half" idx="10"/>
          </p:nvPr>
        </p:nvSpPr>
        <p:spPr/>
        <p:txBody>
          <a:bodyPr/>
          <a:lstStyle/>
          <a:p>
            <a:fld id="{7D8DE17B-1616-4914-9DD3-FB7AA461391B}" type="datetimeFigureOut">
              <a:rPr lang="zh-CN" altLang="en-US" smtClean="0"/>
              <a:pPr/>
              <a:t>2020/5/9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7CF6476-1941-4029-B189-65533FFEAEA6}" type="slidenum">
              <a:rPr lang="zh-CN" altLang="en-US" smtClean="0"/>
              <a:pPr/>
              <a:t>‹#›</a:t>
            </a:fld>
            <a:endParaRPr lang="zh-CN" altLang="en-US"/>
          </a:p>
        </p:txBody>
      </p:sp>
    </p:spTree>
    <p:extLst>
      <p:ext uri="{BB962C8B-B14F-4D97-AF65-F5344CB8AC3E}">
        <p14:creationId xmlns:p14="http://schemas.microsoft.com/office/powerpoint/2010/main" val="3754188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8DE17B-1616-4914-9DD3-FB7AA461391B}" type="datetimeFigureOut">
              <a:rPr lang="zh-CN" altLang="en-US" smtClean="0"/>
              <a:pPr/>
              <a:t>2020/5/9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7CF6476-1941-4029-B189-65533FFEAEA6}" type="slidenum">
              <a:rPr lang="zh-CN" altLang="en-US" smtClean="0"/>
              <a:pPr/>
              <a:t>‹#›</a:t>
            </a:fld>
            <a:endParaRPr lang="zh-CN" altLang="en-US"/>
          </a:p>
        </p:txBody>
      </p:sp>
    </p:spTree>
    <p:extLst>
      <p:ext uri="{BB962C8B-B14F-4D97-AF65-F5344CB8AC3E}">
        <p14:creationId xmlns:p14="http://schemas.microsoft.com/office/powerpoint/2010/main" val="3450278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7D8DE17B-1616-4914-9DD3-FB7AA461391B}" type="datetimeFigureOut">
              <a:rPr lang="zh-CN" altLang="en-US" smtClean="0"/>
              <a:pPr/>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pPr/>
              <a:t>‹#›</a:t>
            </a:fld>
            <a:endParaRPr lang="zh-CN" altLang="en-US"/>
          </a:p>
        </p:txBody>
      </p:sp>
    </p:spTree>
    <p:extLst>
      <p:ext uri="{BB962C8B-B14F-4D97-AF65-F5344CB8AC3E}">
        <p14:creationId xmlns:p14="http://schemas.microsoft.com/office/powerpoint/2010/main" val="25712186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7D8DE17B-1616-4914-9DD3-FB7AA461391B}" type="datetimeFigureOut">
              <a:rPr lang="zh-CN" altLang="en-US" smtClean="0"/>
              <a:pPr/>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pPr/>
              <a:t>‹#›</a:t>
            </a:fld>
            <a:endParaRPr lang="zh-CN" altLang="en-US"/>
          </a:p>
        </p:txBody>
      </p:sp>
    </p:spTree>
    <p:extLst>
      <p:ext uri="{BB962C8B-B14F-4D97-AF65-F5344CB8AC3E}">
        <p14:creationId xmlns:p14="http://schemas.microsoft.com/office/powerpoint/2010/main" val="33597355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pPr/>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pPr/>
              <a:t>‹#›</a:t>
            </a:fld>
            <a:endParaRPr lang="zh-CN" altLang="en-US"/>
          </a:p>
        </p:txBody>
      </p:sp>
    </p:spTree>
    <p:extLst>
      <p:ext uri="{BB962C8B-B14F-4D97-AF65-F5344CB8AC3E}">
        <p14:creationId xmlns:p14="http://schemas.microsoft.com/office/powerpoint/2010/main" val="56783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p:cNvSpPr>
            <a:spLocks noGrp="1"/>
          </p:cNvSpPr>
          <p:nvPr>
            <p:ph type="dt" sz="half" idx="10"/>
          </p:nvPr>
        </p:nvSpPr>
        <p:spPr/>
        <p:txBody>
          <a:bodyPr/>
          <a:lstStyle/>
          <a:p>
            <a:fld id="{99A489D9-F0B8-4466-AE6A-CB772922400C}" type="datetimeFigureOut">
              <a:rPr lang="zh-CN" altLang="en-US" smtClean="0"/>
              <a:pPr/>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pPr/>
              <a:t>‹#›</a:t>
            </a:fld>
            <a:endParaRPr lang="zh-CN" altLang="en-US"/>
          </a:p>
        </p:txBody>
      </p:sp>
    </p:spTree>
    <p:extLst>
      <p:ext uri="{BB962C8B-B14F-4D97-AF65-F5344CB8AC3E}">
        <p14:creationId xmlns:p14="http://schemas.microsoft.com/office/powerpoint/2010/main" val="42643528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pPr/>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pPr/>
              <a:t>‹#›</a:t>
            </a:fld>
            <a:endParaRPr lang="zh-CN" altLang="en-US"/>
          </a:p>
        </p:txBody>
      </p:sp>
    </p:spTree>
    <p:extLst>
      <p:ext uri="{BB962C8B-B14F-4D97-AF65-F5344CB8AC3E}">
        <p14:creationId xmlns:p14="http://schemas.microsoft.com/office/powerpoint/2010/main" val="3937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p:cNvSpPr>
            <a:spLocks noGrp="1"/>
          </p:cNvSpPr>
          <p:nvPr>
            <p:ph type="dt" sz="half" idx="10"/>
          </p:nvPr>
        </p:nvSpPr>
        <p:spPr/>
        <p:txBody>
          <a:bodyPr/>
          <a:lstStyle/>
          <a:p>
            <a:fld id="{99A489D9-F0B8-4466-AE6A-CB772922400C}" type="datetimeFigureOut">
              <a:rPr lang="zh-CN" altLang="en-US" smtClean="0"/>
              <a:pPr/>
              <a:t>2020/5/9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D1258BE-BBB4-46A8-BAFE-58FE2AF1213E}" type="slidenum">
              <a:rPr lang="zh-CN" altLang="en-US" smtClean="0"/>
              <a:pPr/>
              <a:t>‹#›</a:t>
            </a:fld>
            <a:endParaRPr lang="zh-CN" altLang="en-US"/>
          </a:p>
        </p:txBody>
      </p:sp>
      <p:cxnSp>
        <p:nvCxnSpPr>
          <p:cNvPr id="10" name="直接连接符 13"/>
          <p:cNvCxnSpPr/>
          <p:nvPr userDrawn="1"/>
        </p:nvCxnSpPr>
        <p:spPr>
          <a:xfrm>
            <a:off x="838203" y="1488711"/>
            <a:ext cx="6858447" cy="0"/>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1" name="Picture 2" descr="C:\Users\BIM--\Desktop\CSWADI-LOP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74233" y="1129916"/>
            <a:ext cx="758333" cy="203599"/>
          </a:xfrm>
          <a:prstGeom prst="rect">
            <a:avLst/>
          </a:prstGeom>
          <a:noFill/>
          <a:ln>
            <a:noFill/>
          </a:ln>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grpSp>
        <p:nvGrpSpPr>
          <p:cNvPr id="12" name="组合 1"/>
          <p:cNvGrpSpPr/>
          <p:nvPr userDrawn="1"/>
        </p:nvGrpSpPr>
        <p:grpSpPr>
          <a:xfrm>
            <a:off x="7696648" y="1085190"/>
            <a:ext cx="2393803" cy="403520"/>
            <a:chOff x="2881833" y="2597337"/>
            <a:chExt cx="3951821" cy="666148"/>
          </a:xfrm>
        </p:grpSpPr>
        <p:sp>
          <p:nvSpPr>
            <p:cNvPr id="13" name="TextBox 6"/>
            <p:cNvSpPr txBox="1"/>
            <p:nvPr userDrawn="1"/>
          </p:nvSpPr>
          <p:spPr>
            <a:xfrm>
              <a:off x="4570387" y="2597337"/>
              <a:ext cx="2165358" cy="419387"/>
            </a:xfrm>
            <a:prstGeom prst="rect">
              <a:avLst/>
            </a:prstGeom>
            <a:noFill/>
          </p:spPr>
          <p:txBody>
            <a:bodyPr wrap="square">
              <a:spAutoFit/>
              <a:scene3d>
                <a:camera prst="orthographicFront"/>
                <a:lightRig rig="soft" dir="tl">
                  <a:rot lat="0" lon="0" rev="0"/>
                </a:lightRig>
              </a:scene3d>
              <a:sp3d contourW="25400" prstMaterial="matte">
                <a:contourClr>
                  <a:schemeClr val="accent2">
                    <a:tint val="20000"/>
                  </a:schemeClr>
                </a:contourClr>
              </a:sp3d>
            </a:bodyPr>
            <a:lstStyle/>
            <a:p>
              <a:pPr algn="ctr" fontAlgn="auto">
                <a:spcBef>
                  <a:spcPts val="0"/>
                </a:spcBef>
                <a:spcAft>
                  <a:spcPts val="0"/>
                </a:spcAft>
                <a:defRPr/>
              </a:pPr>
              <a:endParaRPr lang="zh-CN" altLang="en-US" sz="1051" b="1" cap="none" spc="51" dirty="0">
                <a:ln w="11430"/>
                <a:solidFill>
                  <a:schemeClr val="tx1">
                    <a:lumMod val="50000"/>
                    <a:lumOff val="50000"/>
                  </a:schemeClr>
                </a:solidFill>
                <a:effectLst>
                  <a:reflection blurRad="6350" stA="22000" endPos="64000" dist="12700" dir="5400000" sy="-100000" algn="bl" rotWithShape="0"/>
                </a:effectLst>
                <a:latin typeface="微软雅黑" panose="020B0503020204020204" pitchFamily="34" charset="-122"/>
                <a:ea typeface="微软雅黑" panose="020B0503020204020204" pitchFamily="34" charset="-122"/>
              </a:endParaRPr>
            </a:p>
          </p:txBody>
        </p:sp>
        <p:grpSp>
          <p:nvGrpSpPr>
            <p:cNvPr id="14" name="组合 24"/>
            <p:cNvGrpSpPr/>
            <p:nvPr userDrawn="1"/>
          </p:nvGrpSpPr>
          <p:grpSpPr>
            <a:xfrm>
              <a:off x="2881833" y="2969359"/>
              <a:ext cx="3497735" cy="225953"/>
              <a:chOff x="1659311" y="3683367"/>
              <a:chExt cx="3497735" cy="410820"/>
            </a:xfrm>
          </p:grpSpPr>
          <p:cxnSp>
            <p:nvCxnSpPr>
              <p:cNvPr id="16" name="直接连接符 18"/>
              <p:cNvCxnSpPr/>
              <p:nvPr userDrawn="1"/>
            </p:nvCxnSpPr>
            <p:spPr>
              <a:xfrm>
                <a:off x="1659311" y="4094186"/>
                <a:ext cx="168855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21"/>
              <p:cNvCxnSpPr/>
              <p:nvPr userDrawn="1"/>
            </p:nvCxnSpPr>
            <p:spPr>
              <a:xfrm>
                <a:off x="3645348" y="3689127"/>
                <a:ext cx="15116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22"/>
              <p:cNvCxnSpPr/>
              <p:nvPr userDrawn="1"/>
            </p:nvCxnSpPr>
            <p:spPr>
              <a:xfrm flipV="1">
                <a:off x="3347863" y="3683367"/>
                <a:ext cx="297484" cy="41082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5" name="TextBox 6"/>
            <p:cNvSpPr txBox="1"/>
            <p:nvPr userDrawn="1"/>
          </p:nvSpPr>
          <p:spPr>
            <a:xfrm>
              <a:off x="4575034" y="2984035"/>
              <a:ext cx="2258620" cy="279450"/>
            </a:xfrm>
            <a:prstGeom prst="rect">
              <a:avLst/>
            </a:prstGeom>
            <a:noFill/>
          </p:spPr>
          <p:txBody>
            <a:bodyPr wrap="square">
              <a:spAutoFit/>
              <a:scene3d>
                <a:camera prst="orthographicFront"/>
                <a:lightRig rig="soft" dir="tl">
                  <a:rot lat="0" lon="0" rev="0"/>
                </a:lightRig>
              </a:scene3d>
              <a:sp3d contourW="25400" prstMaterial="matte">
                <a:contourClr>
                  <a:schemeClr val="accent2">
                    <a:tint val="20000"/>
                  </a:schemeClr>
                </a:contourClr>
              </a:sp3d>
            </a:bodyPr>
            <a:lstStyle/>
            <a:p>
              <a:pPr algn="ctr" fontAlgn="auto">
                <a:spcBef>
                  <a:spcPts val="0"/>
                </a:spcBef>
                <a:spcAft>
                  <a:spcPts val="0"/>
                </a:spcAft>
                <a:defRPr/>
              </a:pPr>
              <a:r>
                <a:rPr lang="en-US" altLang="zh-CN" sz="500" b="0" i="0" cap="none" spc="0" dirty="0">
                  <a:ln w="11430"/>
                  <a:solidFill>
                    <a:srgbClr val="C00000"/>
                  </a:solidFill>
                  <a:effectLst/>
                  <a:latin typeface="微软雅黑" panose="020B0503020204020204" pitchFamily="34" charset="-122"/>
                  <a:ea typeface="微软雅黑" panose="020B0503020204020204" pitchFamily="34" charset="-122"/>
                </a:rPr>
                <a:t>BIM Research and Application Center</a:t>
              </a:r>
              <a:endParaRPr lang="zh-CN" altLang="en-US" sz="500" b="0" i="0" cap="none" spc="0" dirty="0">
                <a:ln w="11430"/>
                <a:solidFill>
                  <a:srgbClr val="C00000"/>
                </a:solidFill>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63190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Date Placeholder 2"/>
          <p:cNvSpPr>
            <a:spLocks noGrp="1"/>
          </p:cNvSpPr>
          <p:nvPr>
            <p:ph type="dt" sz="half" idx="10"/>
          </p:nvPr>
        </p:nvSpPr>
        <p:spPr/>
        <p:txBody>
          <a:bodyPr/>
          <a:lstStyle/>
          <a:p>
            <a:fld id="{99A489D9-F0B8-4466-AE6A-CB772922400C}" type="datetimeFigureOut">
              <a:rPr lang="zh-CN" altLang="en-US" smtClean="0"/>
              <a:pPr/>
              <a:t>2020/5/9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D1258BE-BBB4-46A8-BAFE-58FE2AF1213E}" type="slidenum">
              <a:rPr lang="zh-CN" altLang="en-US" smtClean="0"/>
              <a:pPr/>
              <a:t>‹#›</a:t>
            </a:fld>
            <a:endParaRPr lang="zh-CN" altLang="en-US"/>
          </a:p>
        </p:txBody>
      </p:sp>
      <p:cxnSp>
        <p:nvCxnSpPr>
          <p:cNvPr id="6" name="直接连接符 13"/>
          <p:cNvCxnSpPr/>
          <p:nvPr userDrawn="1"/>
        </p:nvCxnSpPr>
        <p:spPr>
          <a:xfrm>
            <a:off x="838203" y="1488711"/>
            <a:ext cx="6858447" cy="0"/>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8561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A489D9-F0B8-4466-AE6A-CB772922400C}" type="datetimeFigureOut">
              <a:rPr lang="zh-CN" altLang="en-US" smtClean="0"/>
              <a:pPr/>
              <a:t>2020/5/9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D1258BE-BBB4-46A8-BAFE-58FE2AF1213E}" type="slidenum">
              <a:rPr lang="zh-CN" altLang="en-US" smtClean="0"/>
              <a:pPr/>
              <a:t>‹#›</a:t>
            </a:fld>
            <a:endParaRPr lang="zh-CN" altLang="en-US"/>
          </a:p>
        </p:txBody>
      </p:sp>
    </p:spTree>
    <p:extLst>
      <p:ext uri="{BB962C8B-B14F-4D97-AF65-F5344CB8AC3E}">
        <p14:creationId xmlns:p14="http://schemas.microsoft.com/office/powerpoint/2010/main" val="430990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99A489D9-F0B8-4466-AE6A-CB772922400C}" type="datetimeFigureOut">
              <a:rPr lang="zh-CN" altLang="en-US" smtClean="0"/>
              <a:pPr/>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pPr/>
              <a:t>‹#›</a:t>
            </a:fld>
            <a:endParaRPr lang="zh-CN" altLang="en-US"/>
          </a:p>
        </p:txBody>
      </p:sp>
    </p:spTree>
    <p:extLst>
      <p:ext uri="{BB962C8B-B14F-4D97-AF65-F5344CB8AC3E}">
        <p14:creationId xmlns:p14="http://schemas.microsoft.com/office/powerpoint/2010/main" val="173242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99A489D9-F0B8-4466-AE6A-CB772922400C}" type="datetimeFigureOut">
              <a:rPr lang="zh-CN" altLang="en-US" smtClean="0"/>
              <a:pPr/>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pPr/>
              <a:t>‹#›</a:t>
            </a:fld>
            <a:endParaRPr lang="zh-CN" altLang="en-US"/>
          </a:p>
        </p:txBody>
      </p:sp>
    </p:spTree>
    <p:extLst>
      <p:ext uri="{BB962C8B-B14F-4D97-AF65-F5344CB8AC3E}">
        <p14:creationId xmlns:p14="http://schemas.microsoft.com/office/powerpoint/2010/main" val="1937140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pPr/>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pPr/>
              <a:t>‹#›</a:t>
            </a:fld>
            <a:endParaRPr lang="zh-CN" altLang="en-US"/>
          </a:p>
        </p:txBody>
      </p:sp>
    </p:spTree>
    <p:extLst>
      <p:ext uri="{BB962C8B-B14F-4D97-AF65-F5344CB8AC3E}">
        <p14:creationId xmlns:p14="http://schemas.microsoft.com/office/powerpoint/2010/main" val="4241953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pPr/>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pPr/>
              <a:t>‹#›</a:t>
            </a:fld>
            <a:endParaRPr lang="zh-CN" altLang="en-US"/>
          </a:p>
        </p:txBody>
      </p:sp>
    </p:spTree>
    <p:extLst>
      <p:ext uri="{BB962C8B-B14F-4D97-AF65-F5344CB8AC3E}">
        <p14:creationId xmlns:p14="http://schemas.microsoft.com/office/powerpoint/2010/main" val="461296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ltLang="zh-CN" dirty="0"/>
              <a:t>Click to edit Master title style</a:t>
            </a:r>
            <a:endParaRPr lang="zh-CN" alt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A489D9-F0B8-4466-AE6A-CB772922400C}" type="datetimeFigureOut">
              <a:rPr lang="zh-CN" altLang="en-US" smtClean="0"/>
              <a:pPr/>
              <a:t>2020/5/9</a:t>
            </a:fld>
            <a:endParaRPr lang="zh-CN" alt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1258BE-BBB4-46A8-BAFE-58FE2AF1213E}" type="slidenum">
              <a:rPr lang="zh-CN" altLang="en-US" smtClean="0"/>
              <a:pPr/>
              <a:t>‹#›</a:t>
            </a:fld>
            <a:endParaRPr lang="zh-CN" altLang="en-US"/>
          </a:p>
        </p:txBody>
      </p:sp>
      <p:cxnSp>
        <p:nvCxnSpPr>
          <p:cNvPr id="7" name="直接连接符 13"/>
          <p:cNvCxnSpPr/>
          <p:nvPr userDrawn="1"/>
        </p:nvCxnSpPr>
        <p:spPr>
          <a:xfrm flipV="1">
            <a:off x="0" y="622570"/>
            <a:ext cx="12192000" cy="2974"/>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userDrawn="1"/>
        </p:nvSpPr>
        <p:spPr>
          <a:xfrm>
            <a:off x="-70218" y="180463"/>
            <a:ext cx="4108818" cy="369332"/>
          </a:xfrm>
          <a:prstGeom prst="rect">
            <a:avLst/>
          </a:prstGeom>
          <a:noFill/>
        </p:spPr>
        <p:txBody>
          <a:bodyPr wrap="none" lIns="91440" tIns="45720" rIns="91440" bIns="45720">
            <a:spAutoFit/>
          </a:bodyPr>
          <a:lstStyle/>
          <a:p>
            <a:pPr algn="ctr"/>
            <a:r>
              <a:rPr lang="en-US" altLang="zh-CN"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r>
              <a:rPr lang="zh-CN" altLang="en-US"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四川省公共建筑节能设计标准</a:t>
            </a:r>
            <a:r>
              <a:rPr lang="en-US" altLang="zh-CN"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r>
              <a:rPr lang="zh-CN" altLang="en-US" sz="1800" b="0" cap="none" spc="0" dirty="0">
                <a:ln w="0"/>
                <a:solidFill>
                  <a:schemeClr val="tx1"/>
                </a:solidFill>
                <a:effectLst>
                  <a:outerShdw blurRad="38100" dist="19050" dir="2700000" algn="tl" rotWithShape="0">
                    <a:schemeClr val="dk1">
                      <a:alpha val="40000"/>
                    </a:schemeClr>
                  </a:outerShdw>
                </a:effectLst>
                <a:latin typeface="方正粗活意简体" panose="03000509000000000000" pitchFamily="65" charset="-122"/>
                <a:ea typeface="方正粗活意简体" panose="03000509000000000000" pitchFamily="65" charset="-122"/>
              </a:rPr>
              <a:t>宣贯</a:t>
            </a:r>
          </a:p>
        </p:txBody>
      </p:sp>
    </p:spTree>
    <p:extLst>
      <p:ext uri="{BB962C8B-B14F-4D97-AF65-F5344CB8AC3E}">
        <p14:creationId xmlns:p14="http://schemas.microsoft.com/office/powerpoint/2010/main" val="4008492440"/>
      </p:ext>
    </p:extLst>
  </p:cSld>
  <p:clrMap bg1="lt1" tx1="dk1" bg2="lt2" tx2="dk2" accent1="accent1" accent2="accent2" accent3="accent3" accent4="accent4" accent5="accent5" accent6="accent6" hlink="hlink" folHlink="folHlink"/>
  <p:sldLayoutIdLst>
    <p:sldLayoutId id="2147483971"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ltLang="zh-CN"/>
              <a:t>Click to edit Master title style</a:t>
            </a:r>
            <a:endParaRPr lang="zh-CN"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8DE17B-1616-4914-9DD3-FB7AA461391B}" type="datetimeFigureOut">
              <a:rPr lang="zh-CN" altLang="en-US" smtClean="0"/>
              <a:pPr/>
              <a:t>2020/5/9</a:t>
            </a:fld>
            <a:endParaRPr lang="zh-CN" alt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F6476-1941-4029-B189-65533FFEAEA6}" type="slidenum">
              <a:rPr lang="zh-CN" altLang="en-US" smtClean="0"/>
              <a:pPr/>
              <a:t>‹#›</a:t>
            </a:fld>
            <a:endParaRPr lang="zh-CN" altLang="en-US"/>
          </a:p>
        </p:txBody>
      </p:sp>
    </p:spTree>
    <p:extLst>
      <p:ext uri="{BB962C8B-B14F-4D97-AF65-F5344CB8AC3E}">
        <p14:creationId xmlns:p14="http://schemas.microsoft.com/office/powerpoint/2010/main" val="2874179310"/>
      </p:ext>
    </p:extLst>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0" y="637647"/>
            <a:ext cx="12192000"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Rectangle 4"/>
          <p:cNvSpPr>
            <a:spLocks noChangeArrowheads="1"/>
          </p:cNvSpPr>
          <p:nvPr/>
        </p:nvSpPr>
        <p:spPr bwMode="auto">
          <a:xfrm>
            <a:off x="5711206" y="6393888"/>
            <a:ext cx="1894756" cy="46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27" tIns="37864" rIns="75727" bIns="37864"/>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pPr eaLnBrk="1" hangingPunct="1">
              <a:spcBef>
                <a:spcPct val="20000"/>
              </a:spcBef>
              <a:buClr>
                <a:srgbClr val="006666"/>
              </a:buClr>
            </a:pP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2020.05</a:t>
            </a:r>
          </a:p>
        </p:txBody>
      </p:sp>
      <p:sp>
        <p:nvSpPr>
          <p:cNvPr id="10" name="Text Box 4"/>
          <p:cNvSpPr txBox="1">
            <a:spLocks noChangeArrowheads="1"/>
          </p:cNvSpPr>
          <p:nvPr/>
        </p:nvSpPr>
        <p:spPr bwMode="auto">
          <a:xfrm>
            <a:off x="207880" y="154238"/>
            <a:ext cx="8763669" cy="384266"/>
          </a:xfrm>
          <a:prstGeom prst="rect">
            <a:avLst/>
          </a:prstGeom>
          <a:noFill/>
          <a:ln w="9525" algn="ctr">
            <a:noFill/>
            <a:miter lim="800000"/>
            <a:headEnd/>
            <a:tailEnd/>
          </a:ln>
          <a:effectLst/>
        </p:spPr>
        <p:txBody>
          <a:bodyPr wrap="square" lIns="75749" tIns="37875" rIns="75749" bIns="37875">
            <a:spAutoFit/>
          </a:bodyPr>
          <a:lstStyle/>
          <a:p>
            <a:pPr>
              <a:spcBef>
                <a:spcPct val="20000"/>
              </a:spcBef>
              <a:defRPr/>
            </a:pPr>
            <a:r>
              <a:rPr lang="zh-CN" altLang="en-US" sz="2000" dirty="0">
                <a:effectLst>
                  <a:outerShdw blurRad="38100" dist="38100" dir="2700000" algn="tl">
                    <a:srgbClr val="C0C0C0"/>
                  </a:outerShdw>
                </a:effectLst>
                <a:latin typeface="微软雅黑" panose="020B0503020204020204" pitchFamily="34" charset="-122"/>
                <a:ea typeface="微软雅黑" panose="020B0503020204020204" pitchFamily="34" charset="-122"/>
              </a:rPr>
              <a:t>四川省工程建设地方标准</a:t>
            </a:r>
          </a:p>
        </p:txBody>
      </p:sp>
      <p:sp>
        <p:nvSpPr>
          <p:cNvPr id="11" name="Title 1"/>
          <p:cNvSpPr>
            <a:spLocks noGrp="1"/>
          </p:cNvSpPr>
          <p:nvPr>
            <p:ph type="ctrTitle"/>
          </p:nvPr>
        </p:nvSpPr>
        <p:spPr>
          <a:xfrm>
            <a:off x="0" y="1631742"/>
            <a:ext cx="12191999" cy="3615761"/>
          </a:xfrm>
          <a:gradFill flip="none" rotWithShape="1">
            <a:gsLst>
              <a:gs pos="0">
                <a:srgbClr val="0070C0"/>
              </a:gs>
              <a:gs pos="93000">
                <a:srgbClr val="00B0F0">
                  <a:tint val="44500"/>
                  <a:satMod val="160000"/>
                </a:srgbClr>
              </a:gs>
              <a:gs pos="100000">
                <a:srgbClr val="00B0F0">
                  <a:tint val="23500"/>
                  <a:satMod val="160000"/>
                </a:srgbClr>
              </a:gs>
            </a:gsLst>
            <a:lin ang="2700000" scaled="1"/>
            <a:tileRect/>
          </a:gradFill>
        </p:spPr>
        <p:txBody>
          <a:bodyPr>
            <a:noAutofit/>
          </a:bodyPr>
          <a:lstStyle/>
          <a:p>
            <a:pPr>
              <a:lnSpc>
                <a:spcPct val="150000"/>
              </a:lnSpc>
            </a:pPr>
            <a:r>
              <a:rPr lang="en-US" altLang="zh-CN" sz="5400" b="1" dirty="0">
                <a:ln w="13462">
                  <a:solidFill>
                    <a:schemeClr val="bg1"/>
                  </a:solidFill>
                  <a:prstDash val="solid"/>
                </a:ln>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r>
            <a:br>
              <a:rPr lang="en-US" altLang="zh-CN" sz="5400" b="1" dirty="0">
                <a:ln w="13462">
                  <a:solidFill>
                    <a:schemeClr val="bg1"/>
                  </a:solidFill>
                  <a:prstDash val="solid"/>
                </a:ln>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四川省公共建筑节能设计标准</a:t>
            </a: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b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DBJ51/143-2020</a:t>
            </a:r>
            <a:b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宣</a:t>
            </a:r>
            <a:r>
              <a:rPr lang="zh-CN" altLang="en-US" sz="4800" b="1" dirty="0" smtClean="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贯（第五章）</a:t>
            </a:r>
            <a:endPar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251322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1123" y="809278"/>
            <a:ext cx="2901756"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5.2 </a:t>
            </a:r>
            <a:r>
              <a:rPr lang="zh-CN" altLang="en-US" sz="2000" dirty="0">
                <a:ln w="0"/>
                <a:effectLst>
                  <a:outerShdw blurRad="38100" dist="19050" dir="2700000" algn="tl" rotWithShape="0">
                    <a:schemeClr val="dk1">
                      <a:alpha val="40000"/>
                    </a:schemeClr>
                  </a:outerShdw>
                </a:effectLst>
              </a:rPr>
              <a:t>给水与排水系统设计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5" name="矩形 4"/>
          <p:cNvSpPr/>
          <p:nvPr/>
        </p:nvSpPr>
        <p:spPr>
          <a:xfrm>
            <a:off x="404098" y="1364750"/>
            <a:ext cx="11420474" cy="875881"/>
          </a:xfrm>
          <a:prstGeom prst="rect">
            <a:avLst/>
          </a:prstGeom>
        </p:spPr>
        <p:txBody>
          <a:bodyPr wrap="square">
            <a:spAutoFit/>
          </a:bodyPr>
          <a:lstStyle/>
          <a:p>
            <a:pPr>
              <a:lnSpc>
                <a:spcPct val="150000"/>
              </a:lnSpc>
            </a:pPr>
            <a:r>
              <a:rPr lang="en-US" altLang="zh-CN" b="1" dirty="0"/>
              <a:t>5.2.7 </a:t>
            </a:r>
            <a:r>
              <a:rPr lang="en-US" altLang="zh-CN" dirty="0"/>
              <a:t> </a:t>
            </a:r>
            <a:r>
              <a:rPr lang="zh-CN" altLang="zh-CN" dirty="0"/>
              <a:t>生活供水二次加压系统当有条件采用高位水箱的供水方式时，宜优先采用高位水箱供水系统；在获得城镇供水管理部门许可的情况下，可采用城镇供水管</a:t>
            </a:r>
            <a:r>
              <a:rPr lang="en-US" altLang="zh-CN" dirty="0"/>
              <a:t>-</a:t>
            </a:r>
            <a:r>
              <a:rPr lang="zh-CN" altLang="zh-CN" dirty="0"/>
              <a:t>叠压供水设备</a:t>
            </a:r>
            <a:r>
              <a:rPr lang="en-US" altLang="zh-CN" dirty="0"/>
              <a:t>-</a:t>
            </a:r>
            <a:r>
              <a:rPr lang="zh-CN" altLang="zh-CN" dirty="0"/>
              <a:t>高位水箱</a:t>
            </a:r>
            <a:r>
              <a:rPr lang="en-US" altLang="zh-CN" dirty="0"/>
              <a:t>-</a:t>
            </a:r>
            <a:r>
              <a:rPr lang="zh-CN" altLang="zh-CN" dirty="0"/>
              <a:t>用户的供水系统。</a:t>
            </a:r>
          </a:p>
        </p:txBody>
      </p:sp>
      <p:sp>
        <p:nvSpPr>
          <p:cNvPr id="4" name="五边形 2">
            <a:extLst>
              <a:ext uri="{FF2B5EF4-FFF2-40B4-BE49-F238E27FC236}">
                <a16:creationId xmlns="" xmlns:a16="http://schemas.microsoft.com/office/drawing/2014/main" id="{9EB90306-1011-42AA-9385-FA8EF41B5704}"/>
              </a:ext>
            </a:extLst>
          </p:cNvPr>
          <p:cNvSpPr/>
          <p:nvPr/>
        </p:nvSpPr>
        <p:spPr>
          <a:xfrm>
            <a:off x="404098" y="2991147"/>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3" name="矩形 2">
            <a:extLst>
              <a:ext uri="{FF2B5EF4-FFF2-40B4-BE49-F238E27FC236}">
                <a16:creationId xmlns="" xmlns:a16="http://schemas.microsoft.com/office/drawing/2014/main" id="{26BB17F5-6901-4A52-9596-F831E8A17DD4}"/>
              </a:ext>
            </a:extLst>
          </p:cNvPr>
          <p:cNvSpPr/>
          <p:nvPr/>
        </p:nvSpPr>
        <p:spPr>
          <a:xfrm>
            <a:off x="421123" y="3866853"/>
            <a:ext cx="11151752" cy="1477328"/>
          </a:xfrm>
          <a:prstGeom prst="rect">
            <a:avLst/>
          </a:prstGeom>
        </p:spPr>
        <p:txBody>
          <a:bodyPr wrap="square">
            <a:spAutoFit/>
          </a:bodyPr>
          <a:lstStyle/>
          <a:p>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本条对生活二次供水系统有条件采用高位水箱的供水方式时，可优先考虑采用叠压供水设备。在水泵</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高位水箱</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用户的供水系统中，水泵均为工频运行、间歇式运行、水泵流量一般采用</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1.0~2.0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倍最大时流量；对比叠压式变频供水泵组的连续运行、设计秒流量供水、城镇供水管网压力不足时须停泵等，水泵</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高位水箱</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用户的供水系统采用叠压供水方式的供水安全性和保证率、对城镇供水管网的影响、节能效果等方面都有较大优势。</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277455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1123" y="809278"/>
            <a:ext cx="2901756"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5.2 </a:t>
            </a:r>
            <a:r>
              <a:rPr lang="zh-CN" altLang="en-US" sz="2000" dirty="0">
                <a:ln w="0"/>
                <a:effectLst>
                  <a:outerShdw blurRad="38100" dist="19050" dir="2700000" algn="tl" rotWithShape="0">
                    <a:schemeClr val="dk1">
                      <a:alpha val="40000"/>
                    </a:schemeClr>
                  </a:outerShdw>
                </a:effectLst>
              </a:rPr>
              <a:t>给水与排水系统设计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8" name="矩形 7"/>
          <p:cNvSpPr/>
          <p:nvPr/>
        </p:nvSpPr>
        <p:spPr>
          <a:xfrm>
            <a:off x="385763" y="1351844"/>
            <a:ext cx="11420474" cy="1291379"/>
          </a:xfrm>
          <a:prstGeom prst="rect">
            <a:avLst/>
          </a:prstGeom>
        </p:spPr>
        <p:txBody>
          <a:bodyPr wrap="square">
            <a:spAutoFit/>
          </a:bodyPr>
          <a:lstStyle/>
          <a:p>
            <a:pPr>
              <a:lnSpc>
                <a:spcPct val="150000"/>
              </a:lnSpc>
            </a:pPr>
            <a:r>
              <a:rPr lang="en-US" altLang="zh-CN" b="1" dirty="0"/>
              <a:t>5.2.8 </a:t>
            </a:r>
            <a:r>
              <a:rPr lang="en-US" altLang="zh-CN" dirty="0"/>
              <a:t> </a:t>
            </a:r>
            <a:r>
              <a:rPr lang="zh-CN" altLang="zh-CN" dirty="0"/>
              <a:t>生活供水二次加压系统采用变频泵组直接供水时，变频调速泵组应根据供水系统的用水量、用水均匀性等因素合理选择和配置水泵，尽量提高水泵在高效区运行的时段占比。变频泵组应采用全变频配置模式，泵组控制宜采用等量同步、效率均衡、全变频运行模式。</a:t>
            </a:r>
          </a:p>
        </p:txBody>
      </p:sp>
      <p:sp>
        <p:nvSpPr>
          <p:cNvPr id="6" name="五边形 2">
            <a:extLst>
              <a:ext uri="{FF2B5EF4-FFF2-40B4-BE49-F238E27FC236}">
                <a16:creationId xmlns="" xmlns:a16="http://schemas.microsoft.com/office/drawing/2014/main" id="{C935A0CF-E1DF-45EC-9064-CF46236674D0}"/>
              </a:ext>
            </a:extLst>
          </p:cNvPr>
          <p:cNvSpPr/>
          <p:nvPr/>
        </p:nvSpPr>
        <p:spPr>
          <a:xfrm>
            <a:off x="421123" y="342900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3" name="矩形 2">
            <a:extLst>
              <a:ext uri="{FF2B5EF4-FFF2-40B4-BE49-F238E27FC236}">
                <a16:creationId xmlns="" xmlns:a16="http://schemas.microsoft.com/office/drawing/2014/main" id="{DA9CBBA5-9896-448E-9296-8F72D699A5D8}"/>
              </a:ext>
            </a:extLst>
          </p:cNvPr>
          <p:cNvSpPr/>
          <p:nvPr/>
        </p:nvSpPr>
        <p:spPr>
          <a:xfrm>
            <a:off x="385762" y="4214776"/>
            <a:ext cx="11215687" cy="858377"/>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本条对变频泵组的合理配置和运行模式提出了原则性的要求，其目的是使变频泵组各泵的效率均衡、提高各台水泵在高效段的运行时长、减少非高效段的运行时长，达到节能的目的。</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5616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1123" y="809278"/>
            <a:ext cx="2901756"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5.2 </a:t>
            </a:r>
            <a:r>
              <a:rPr lang="zh-CN" altLang="en-US" sz="2000" dirty="0">
                <a:ln w="0"/>
                <a:effectLst>
                  <a:outerShdw blurRad="38100" dist="19050" dir="2700000" algn="tl" rotWithShape="0">
                    <a:schemeClr val="dk1">
                      <a:alpha val="40000"/>
                    </a:schemeClr>
                  </a:outerShdw>
                </a:effectLst>
              </a:rPr>
              <a:t>给水与排水系统设计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5" name="矩形 4"/>
          <p:cNvSpPr/>
          <p:nvPr/>
        </p:nvSpPr>
        <p:spPr>
          <a:xfrm>
            <a:off x="421123" y="5123206"/>
            <a:ext cx="11420474" cy="880369"/>
          </a:xfrm>
          <a:prstGeom prst="rect">
            <a:avLst/>
          </a:prstGeom>
        </p:spPr>
        <p:txBody>
          <a:bodyPr wrap="square">
            <a:spAutoFit/>
          </a:bodyPr>
          <a:lstStyle/>
          <a:p>
            <a:pPr>
              <a:lnSpc>
                <a:spcPct val="150000"/>
              </a:lnSpc>
            </a:pPr>
            <a:r>
              <a:rPr lang="en-US" altLang="zh-CN" b="1" dirty="0"/>
              <a:t>5.2.10 </a:t>
            </a:r>
            <a:r>
              <a:rPr lang="en-US" altLang="zh-CN" dirty="0"/>
              <a:t> </a:t>
            </a:r>
            <a:r>
              <a:rPr lang="zh-CN" altLang="zh-CN" dirty="0"/>
              <a:t>管道直饮水系统净化设备应采用节水设备，并应根据条件考虑弃用水的回收利用。</a:t>
            </a:r>
            <a:endParaRPr lang="en-US" altLang="zh-CN" dirty="0"/>
          </a:p>
          <a:p>
            <a:pPr>
              <a:lnSpc>
                <a:spcPct val="150000"/>
              </a:lnSpc>
            </a:pPr>
            <a:r>
              <a:rPr lang="zh-CN" altLang="en-US" dirty="0">
                <a:solidFill>
                  <a:srgbClr val="FF0000"/>
                </a:solidFill>
              </a:rPr>
              <a:t>                                                                                                                                                （执行国家标准）</a:t>
            </a:r>
            <a:endParaRPr lang="zh-CN" altLang="zh-CN" dirty="0"/>
          </a:p>
        </p:txBody>
      </p:sp>
      <p:sp>
        <p:nvSpPr>
          <p:cNvPr id="9" name="矩形 8"/>
          <p:cNvSpPr/>
          <p:nvPr/>
        </p:nvSpPr>
        <p:spPr>
          <a:xfrm>
            <a:off x="338138" y="1783456"/>
            <a:ext cx="11049000" cy="2957861"/>
          </a:xfrm>
          <a:prstGeom prst="rect">
            <a:avLst/>
          </a:prstGeom>
        </p:spPr>
        <p:txBody>
          <a:bodyPr wrap="square">
            <a:spAutoFit/>
          </a:bodyPr>
          <a:lstStyle/>
          <a:p>
            <a:pPr>
              <a:lnSpc>
                <a:spcPct val="150000"/>
              </a:lnSpc>
            </a:pPr>
            <a:r>
              <a:rPr lang="en-US" altLang="zh-CN" b="1" dirty="0"/>
              <a:t>5.2.9  </a:t>
            </a:r>
            <a:r>
              <a:rPr lang="zh-CN" altLang="zh-CN" dirty="0"/>
              <a:t>绿化灌溉应根据绿地面积大小、管理形式、植物类型和水压等因素，选择不同类型的高效节水灌溉方式，并符合下列要求：</a:t>
            </a:r>
          </a:p>
          <a:p>
            <a:pPr>
              <a:lnSpc>
                <a:spcPct val="150000"/>
              </a:lnSpc>
            </a:pPr>
            <a:r>
              <a:rPr lang="en-US" altLang="zh-CN" b="1" dirty="0"/>
              <a:t>1</a:t>
            </a:r>
            <a:r>
              <a:rPr lang="en-US" altLang="zh-CN" dirty="0"/>
              <a:t> </a:t>
            </a:r>
            <a:r>
              <a:rPr lang="zh-CN" altLang="zh-CN" dirty="0"/>
              <a:t>绿化灌溉宜采用雨水、再生水等非传统水源；</a:t>
            </a:r>
          </a:p>
          <a:p>
            <a:pPr>
              <a:lnSpc>
                <a:spcPct val="150000"/>
              </a:lnSpc>
            </a:pPr>
            <a:r>
              <a:rPr lang="en-US" altLang="zh-CN" b="1" dirty="0"/>
              <a:t>2</a:t>
            </a:r>
            <a:r>
              <a:rPr lang="en-US" altLang="zh-CN" dirty="0"/>
              <a:t> </a:t>
            </a:r>
            <a:r>
              <a:rPr lang="zh-CN" altLang="zh-CN" dirty="0"/>
              <a:t>应采用滴灌、渗灌、微喷灌、喷灌等节水灌溉方式；</a:t>
            </a:r>
          </a:p>
          <a:p>
            <a:pPr>
              <a:lnSpc>
                <a:spcPct val="150000"/>
              </a:lnSpc>
            </a:pPr>
            <a:r>
              <a:rPr lang="en-US" altLang="zh-CN" b="1" dirty="0"/>
              <a:t>3</a:t>
            </a:r>
            <a:r>
              <a:rPr lang="en-US" altLang="zh-CN" dirty="0"/>
              <a:t> </a:t>
            </a:r>
            <a:r>
              <a:rPr lang="zh-CN" altLang="zh-CN" dirty="0"/>
              <a:t>宜采用湿度传感器或根据气候变化调节的控制器；</a:t>
            </a:r>
          </a:p>
          <a:p>
            <a:pPr>
              <a:lnSpc>
                <a:spcPct val="150000"/>
              </a:lnSpc>
            </a:pPr>
            <a:r>
              <a:rPr lang="en-US" altLang="zh-CN" b="1" dirty="0"/>
              <a:t>4</a:t>
            </a:r>
            <a:r>
              <a:rPr lang="en-US" altLang="zh-CN" dirty="0"/>
              <a:t> </a:t>
            </a:r>
            <a:r>
              <a:rPr lang="zh-CN" altLang="zh-CN" dirty="0"/>
              <a:t>当灌溉用水采用再生水时，禁止采用喷灌。</a:t>
            </a:r>
            <a:endParaRPr lang="en-US" altLang="zh-CN" dirty="0"/>
          </a:p>
          <a:p>
            <a:pPr>
              <a:lnSpc>
                <a:spcPct val="150000"/>
              </a:lnSpc>
            </a:pPr>
            <a:r>
              <a:rPr lang="zh-CN" altLang="en-US" dirty="0">
                <a:solidFill>
                  <a:srgbClr val="FF0000"/>
                </a:solidFill>
              </a:rPr>
              <a:t>                                                                                                                                                 （执行国家标准）</a:t>
            </a:r>
            <a:endParaRPr lang="zh-CN" altLang="zh-CN" dirty="0"/>
          </a:p>
        </p:txBody>
      </p:sp>
    </p:spTree>
    <p:extLst>
      <p:ext uri="{BB962C8B-B14F-4D97-AF65-F5344CB8AC3E}">
        <p14:creationId xmlns:p14="http://schemas.microsoft.com/office/powerpoint/2010/main" val="926386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dirty="0">
                <a:ln w="0"/>
                <a:effectLst>
                  <a:outerShdw blurRad="38100" dist="19050" dir="2700000" algn="tl" rotWithShape="0">
                    <a:schemeClr val="dk1">
                      <a:alpha val="40000"/>
                    </a:schemeClr>
                  </a:outerShdw>
                </a:effectLst>
              </a:rPr>
              <a:t>5.3 </a:t>
            </a:r>
            <a:r>
              <a:rPr lang="zh-CN" altLang="en-US" dirty="0">
                <a:ln w="0"/>
                <a:effectLst>
                  <a:outerShdw blurRad="38100" dist="19050" dir="2700000" algn="tl" rotWithShape="0">
                    <a:schemeClr val="dk1">
                      <a:alpha val="40000"/>
                    </a:schemeClr>
                  </a:outerShdw>
                </a:effectLst>
              </a:rPr>
              <a:t>生活热水</a:t>
            </a:r>
          </a:p>
        </p:txBody>
      </p:sp>
    </p:spTree>
    <p:extLst>
      <p:ext uri="{BB962C8B-B14F-4D97-AF65-F5344CB8AC3E}">
        <p14:creationId xmlns:p14="http://schemas.microsoft.com/office/powerpoint/2010/main" val="3252587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4451" y="810118"/>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5.3 </a:t>
            </a:r>
            <a:r>
              <a:rPr lang="zh-CN" altLang="en-US" sz="2000" dirty="0">
                <a:ln w="0"/>
                <a:effectLst>
                  <a:outerShdw blurRad="38100" dist="19050" dir="2700000" algn="tl" rotWithShape="0">
                    <a:schemeClr val="dk1">
                      <a:alpha val="40000"/>
                    </a:schemeClr>
                  </a:outerShdw>
                </a:effectLst>
              </a:rPr>
              <a:t>生活热水</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8" name="矩形 7"/>
          <p:cNvSpPr/>
          <p:nvPr/>
        </p:nvSpPr>
        <p:spPr>
          <a:xfrm>
            <a:off x="504451" y="1638299"/>
            <a:ext cx="11420474" cy="369332"/>
          </a:xfrm>
          <a:prstGeom prst="rect">
            <a:avLst/>
          </a:prstGeom>
        </p:spPr>
        <p:txBody>
          <a:bodyPr wrap="square">
            <a:spAutoFit/>
          </a:bodyPr>
          <a:lstStyle/>
          <a:p>
            <a:r>
              <a:rPr lang="en-US" altLang="zh-CN" b="1" dirty="0"/>
              <a:t>5.3.1 </a:t>
            </a:r>
            <a:r>
              <a:rPr lang="en-US" altLang="zh-CN" dirty="0"/>
              <a:t> </a:t>
            </a:r>
            <a:r>
              <a:rPr lang="zh-CN" altLang="zh-CN" dirty="0"/>
              <a:t>设有集中热水供应系统的公共建筑，宜综合考虑余热、废热、太阳能、空气源热泵等作为热水供应的热源。</a:t>
            </a:r>
          </a:p>
        </p:txBody>
      </p:sp>
      <p:sp>
        <p:nvSpPr>
          <p:cNvPr id="6" name="五边形 2">
            <a:extLst>
              <a:ext uri="{FF2B5EF4-FFF2-40B4-BE49-F238E27FC236}">
                <a16:creationId xmlns="" xmlns:a16="http://schemas.microsoft.com/office/drawing/2014/main" id="{DE828F13-0D68-430A-884B-443774838E75}"/>
              </a:ext>
            </a:extLst>
          </p:cNvPr>
          <p:cNvSpPr/>
          <p:nvPr/>
        </p:nvSpPr>
        <p:spPr>
          <a:xfrm>
            <a:off x="580651" y="2130326"/>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3" name="矩形 2">
            <a:extLst>
              <a:ext uri="{FF2B5EF4-FFF2-40B4-BE49-F238E27FC236}">
                <a16:creationId xmlns="" xmlns:a16="http://schemas.microsoft.com/office/drawing/2014/main" id="{48993DE0-06D3-48C8-AEF9-7A0A972D5867}"/>
              </a:ext>
            </a:extLst>
          </p:cNvPr>
          <p:cNvSpPr/>
          <p:nvPr/>
        </p:nvSpPr>
        <p:spPr>
          <a:xfrm>
            <a:off x="771525" y="2695575"/>
            <a:ext cx="10906125" cy="3000821"/>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本条公共建筑热源应进行技术经济比较</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综合考虑余热、废热、太阳能、热泵、燃气、燃油、电加热等各种能源方式，可采用单一能源，也可采用多种能源的组合。</a:t>
            </a:r>
          </a:p>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余热包括工业余热、集中空调系统制冷机组排放的冷凝热、蒸汽凝结水热等。</a:t>
            </a:r>
          </a:p>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可再生能源，是指风能、太阳能、水能、生物质能、地热能、海洋能等非化石能源。四川省日照分布的基本特征是高原多、盆地少。川西高原地区等太阳能资源丰富地区，应优先使用太阳能热水系统；四川省西部等太阳能资源一般地区，宜选择和使用太阳热水系统，或太阳能预加热热水系统；四川省成都平原等太阳能资源贫乏地区，宜通过技术经济比较，确定太阳能利用方式。</a:t>
            </a:r>
          </a:p>
        </p:txBody>
      </p:sp>
    </p:spTree>
    <p:extLst>
      <p:ext uri="{BB962C8B-B14F-4D97-AF65-F5344CB8AC3E}">
        <p14:creationId xmlns:p14="http://schemas.microsoft.com/office/powerpoint/2010/main" val="37933548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4451" y="810118"/>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5.3 </a:t>
            </a:r>
            <a:r>
              <a:rPr lang="zh-CN" altLang="en-US" sz="2000" dirty="0">
                <a:ln w="0"/>
                <a:effectLst>
                  <a:outerShdw blurRad="38100" dist="19050" dir="2700000" algn="tl" rotWithShape="0">
                    <a:schemeClr val="dk1">
                      <a:alpha val="40000"/>
                    </a:schemeClr>
                  </a:outerShdw>
                </a:effectLst>
              </a:rPr>
              <a:t>生活热水</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5" name="矩形 4"/>
          <p:cNvSpPr/>
          <p:nvPr/>
        </p:nvSpPr>
        <p:spPr>
          <a:xfrm>
            <a:off x="504451" y="4048124"/>
            <a:ext cx="11420474" cy="875881"/>
          </a:xfrm>
          <a:prstGeom prst="rect">
            <a:avLst/>
          </a:prstGeom>
        </p:spPr>
        <p:txBody>
          <a:bodyPr wrap="square">
            <a:spAutoFit/>
          </a:bodyPr>
          <a:lstStyle/>
          <a:p>
            <a:pPr>
              <a:lnSpc>
                <a:spcPct val="150000"/>
              </a:lnSpc>
            </a:pPr>
            <a:r>
              <a:rPr lang="en-US" altLang="zh-CN" b="1" dirty="0"/>
              <a:t>5.3.3 </a:t>
            </a:r>
            <a:r>
              <a:rPr lang="en-US" altLang="zh-CN" dirty="0"/>
              <a:t> </a:t>
            </a:r>
            <a:r>
              <a:rPr lang="zh-CN" altLang="zh-CN" dirty="0"/>
              <a:t>以燃气或燃油作为热源时，宜采用燃气或燃油机组直接制备热水。</a:t>
            </a:r>
            <a:endParaRPr lang="en-US" altLang="zh-CN" dirty="0"/>
          </a:p>
          <a:p>
            <a:pPr>
              <a:lnSpc>
                <a:spcPct val="150000"/>
              </a:lnSpc>
            </a:pPr>
            <a:r>
              <a:rPr lang="zh-CN" altLang="en-US" dirty="0">
                <a:solidFill>
                  <a:srgbClr val="FF0000"/>
                </a:solidFill>
              </a:rPr>
              <a:t>                                                                                                                                                    （执行国家标准）</a:t>
            </a:r>
            <a:endParaRPr lang="zh-CN" altLang="zh-CN" dirty="0"/>
          </a:p>
        </p:txBody>
      </p:sp>
      <p:sp>
        <p:nvSpPr>
          <p:cNvPr id="9" name="矩形 8"/>
          <p:cNvSpPr/>
          <p:nvPr/>
        </p:nvSpPr>
        <p:spPr>
          <a:xfrm>
            <a:off x="504451" y="1619249"/>
            <a:ext cx="11049000" cy="369332"/>
          </a:xfrm>
          <a:prstGeom prst="rect">
            <a:avLst/>
          </a:prstGeom>
        </p:spPr>
        <p:txBody>
          <a:bodyPr wrap="square">
            <a:spAutoFit/>
          </a:bodyPr>
          <a:lstStyle/>
          <a:p>
            <a:r>
              <a:rPr lang="en-US" altLang="zh-CN" b="1" dirty="0"/>
              <a:t>5.3.2</a:t>
            </a:r>
            <a:r>
              <a:rPr lang="en-US" altLang="zh-CN" dirty="0"/>
              <a:t>  </a:t>
            </a:r>
            <a:r>
              <a:rPr lang="zh-CN" altLang="zh-CN" dirty="0"/>
              <a:t>设有锅炉房等加热设备时，宜对锅炉等加热设备排出的高热废水进行热回收利用。</a:t>
            </a:r>
          </a:p>
        </p:txBody>
      </p:sp>
      <p:sp>
        <p:nvSpPr>
          <p:cNvPr id="8" name="矩形 7"/>
          <p:cNvSpPr/>
          <p:nvPr/>
        </p:nvSpPr>
        <p:spPr>
          <a:xfrm>
            <a:off x="5422578" y="3927230"/>
            <a:ext cx="1346843" cy="369332"/>
          </a:xfrm>
          <a:prstGeom prst="rect">
            <a:avLst/>
          </a:prstGeom>
        </p:spPr>
        <p:txBody>
          <a:bodyPr wrap="square">
            <a:spAutoFit/>
          </a:bodyPr>
          <a:lstStyle/>
          <a:p>
            <a:pPr algn="ctr">
              <a:defRPr/>
            </a:pPr>
            <a:r>
              <a:rPr lang="zh-CN" altLang="en-US" b="1" dirty="0">
                <a:solidFill>
                  <a:srgbClr val="FFFFFF"/>
                </a:solidFill>
                <a:latin typeface="Calibri" panose="020F0502020204030204" pitchFamily="34" charset="0"/>
              </a:rPr>
              <a:t>条文释义：</a:t>
            </a:r>
          </a:p>
        </p:txBody>
      </p:sp>
      <p:sp>
        <p:nvSpPr>
          <p:cNvPr id="11" name="五边形 2">
            <a:extLst>
              <a:ext uri="{FF2B5EF4-FFF2-40B4-BE49-F238E27FC236}">
                <a16:creationId xmlns="" xmlns:a16="http://schemas.microsoft.com/office/drawing/2014/main" id="{C935A0CF-E1DF-45EC-9064-CF46236674D0}"/>
              </a:ext>
            </a:extLst>
          </p:cNvPr>
          <p:cNvSpPr/>
          <p:nvPr/>
        </p:nvSpPr>
        <p:spPr>
          <a:xfrm>
            <a:off x="643861" y="2095500"/>
            <a:ext cx="1785937" cy="313592"/>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0" name="矩形 9"/>
          <p:cNvSpPr/>
          <p:nvPr/>
        </p:nvSpPr>
        <p:spPr>
          <a:xfrm>
            <a:off x="781051" y="2428875"/>
            <a:ext cx="10448924" cy="923330"/>
          </a:xfrm>
          <a:prstGeom prst="rect">
            <a:avLst/>
          </a:prstGeom>
        </p:spPr>
        <p:txBody>
          <a:bodyPr wrap="square">
            <a:spAutoFit/>
          </a:bodyPr>
          <a:lstStyle/>
          <a:p>
            <a:pPr>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本条规定，对于大中型锅炉房的蒸汽锅炉排水和安全阀排水等 ，水量较大、余热丰富，应考虑热量回收利用。对于一般的热交换机房内，热交换设备排水较少，且排水不定期，则不建议回收利用。</a:t>
            </a:r>
          </a:p>
        </p:txBody>
      </p:sp>
    </p:spTree>
    <p:extLst>
      <p:ext uri="{BB962C8B-B14F-4D97-AF65-F5344CB8AC3E}">
        <p14:creationId xmlns:p14="http://schemas.microsoft.com/office/powerpoint/2010/main" val="14952264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a:extLst>
              <a:ext uri="{FF2B5EF4-FFF2-40B4-BE49-F238E27FC236}">
                <a16:creationId xmlns="" xmlns:a16="http://schemas.microsoft.com/office/drawing/2014/main" id="{58AA894D-BB4E-44F1-B20B-D73BF9FFBF01}"/>
              </a:ext>
            </a:extLst>
          </p:cNvPr>
          <p:cNvGraphicFramePr>
            <a:graphicFrameLocks noGrp="1"/>
          </p:cNvGraphicFramePr>
          <p:nvPr>
            <p:extLst>
              <p:ext uri="{D42A27DB-BD31-4B8C-83A1-F6EECF244321}">
                <p14:modId xmlns:p14="http://schemas.microsoft.com/office/powerpoint/2010/main" val="2681228840"/>
              </p:ext>
            </p:extLst>
          </p:nvPr>
        </p:nvGraphicFramePr>
        <p:xfrm>
          <a:off x="1781176" y="3028950"/>
          <a:ext cx="8677274" cy="1895474"/>
        </p:xfrm>
        <a:graphic>
          <a:graphicData uri="http://schemas.openxmlformats.org/drawingml/2006/table">
            <a:tbl>
              <a:tblPr firstRow="1" firstCol="1" bandRow="1">
                <a:tableStyleId>{5C22544A-7EE6-4342-B048-85BDC9FD1C3A}</a:tableStyleId>
              </a:tblPr>
              <a:tblGrid>
                <a:gridCol w="1693174">
                  <a:extLst>
                    <a:ext uri="{9D8B030D-6E8A-4147-A177-3AD203B41FA5}">
                      <a16:colId xmlns="" xmlns:a16="http://schemas.microsoft.com/office/drawing/2014/main" val="3229969952"/>
                    </a:ext>
                  </a:extLst>
                </a:gridCol>
                <a:gridCol w="1693174">
                  <a:extLst>
                    <a:ext uri="{9D8B030D-6E8A-4147-A177-3AD203B41FA5}">
                      <a16:colId xmlns="" xmlns:a16="http://schemas.microsoft.com/office/drawing/2014/main" val="3256317530"/>
                    </a:ext>
                  </a:extLst>
                </a:gridCol>
                <a:gridCol w="1394431">
                  <a:extLst>
                    <a:ext uri="{9D8B030D-6E8A-4147-A177-3AD203B41FA5}">
                      <a16:colId xmlns="" xmlns:a16="http://schemas.microsoft.com/office/drawing/2014/main" val="3222054720"/>
                    </a:ext>
                  </a:extLst>
                </a:gridCol>
                <a:gridCol w="1394431">
                  <a:extLst>
                    <a:ext uri="{9D8B030D-6E8A-4147-A177-3AD203B41FA5}">
                      <a16:colId xmlns="" xmlns:a16="http://schemas.microsoft.com/office/drawing/2014/main" val="530551751"/>
                    </a:ext>
                  </a:extLst>
                </a:gridCol>
                <a:gridCol w="2502064">
                  <a:extLst>
                    <a:ext uri="{9D8B030D-6E8A-4147-A177-3AD203B41FA5}">
                      <a16:colId xmlns="" xmlns:a16="http://schemas.microsoft.com/office/drawing/2014/main" val="2935302489"/>
                    </a:ext>
                  </a:extLst>
                </a:gridCol>
              </a:tblGrid>
              <a:tr h="290828">
                <a:tc>
                  <a:txBody>
                    <a:bodyPr/>
                    <a:lstStyle/>
                    <a:p>
                      <a:pPr algn="ctr">
                        <a:lnSpc>
                          <a:spcPts val="2000"/>
                        </a:lnSpc>
                        <a:spcAft>
                          <a:spcPts val="0"/>
                        </a:spcAft>
                      </a:pPr>
                      <a:r>
                        <a:rPr lang="zh-CN" sz="1800" kern="100" dirty="0">
                          <a:effectLst/>
                        </a:rPr>
                        <a:t>制热量</a:t>
                      </a:r>
                      <a:r>
                        <a:rPr lang="en-US" sz="1800" kern="100" dirty="0">
                          <a:effectLst/>
                        </a:rPr>
                        <a:t> H</a:t>
                      </a:r>
                      <a:r>
                        <a:rPr lang="zh-CN" sz="1800" kern="100" dirty="0">
                          <a:effectLst/>
                        </a:rPr>
                        <a:t>（</a:t>
                      </a:r>
                      <a:r>
                        <a:rPr lang="en-US" sz="1800" kern="100" dirty="0">
                          <a:effectLst/>
                        </a:rPr>
                        <a:t>kW</a:t>
                      </a:r>
                      <a:r>
                        <a:rPr lang="zh-CN" sz="1800" kern="100" dirty="0">
                          <a:effectLst/>
                        </a:rPr>
                        <a:t>）</a:t>
                      </a:r>
                      <a:endParaRPr lang="zh-CN" sz="18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gridSpan="2">
                  <a:txBody>
                    <a:bodyPr/>
                    <a:lstStyle/>
                    <a:p>
                      <a:pPr algn="ctr">
                        <a:lnSpc>
                          <a:spcPts val="2000"/>
                        </a:lnSpc>
                        <a:spcAft>
                          <a:spcPts val="0"/>
                        </a:spcAft>
                      </a:pPr>
                      <a:r>
                        <a:rPr lang="zh-CN" sz="1800" kern="100" dirty="0">
                          <a:effectLst/>
                        </a:rPr>
                        <a:t>热水机型式</a:t>
                      </a:r>
                      <a:endParaRPr lang="zh-CN" sz="18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tc>
                  <a:txBody>
                    <a:bodyPr/>
                    <a:lstStyle/>
                    <a:p>
                      <a:pPr algn="ctr">
                        <a:lnSpc>
                          <a:spcPts val="2000"/>
                        </a:lnSpc>
                        <a:spcAft>
                          <a:spcPts val="0"/>
                        </a:spcAft>
                      </a:pPr>
                      <a:r>
                        <a:rPr lang="zh-CN" sz="1800" kern="100">
                          <a:effectLst/>
                        </a:rPr>
                        <a:t>普通型</a:t>
                      </a:r>
                      <a:endParaRPr lang="zh-CN" sz="18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zh-CN" sz="1800" kern="100">
                          <a:effectLst/>
                        </a:rPr>
                        <a:t>低温型</a:t>
                      </a:r>
                      <a:endParaRPr lang="zh-CN" sz="18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 xmlns:a16="http://schemas.microsoft.com/office/drawing/2014/main" val="3181924"/>
                  </a:ext>
                </a:extLst>
              </a:tr>
              <a:tr h="534882">
                <a:tc rowSpan="3">
                  <a:txBody>
                    <a:bodyPr/>
                    <a:lstStyle/>
                    <a:p>
                      <a:pPr algn="ctr">
                        <a:lnSpc>
                          <a:spcPts val="2000"/>
                        </a:lnSpc>
                        <a:spcAft>
                          <a:spcPts val="0"/>
                        </a:spcAft>
                      </a:pPr>
                      <a:r>
                        <a:rPr lang="en-US" sz="1800" kern="100">
                          <a:effectLst/>
                        </a:rPr>
                        <a:t>H</a:t>
                      </a:r>
                      <a:r>
                        <a:rPr lang="zh-CN" sz="1800" kern="100">
                          <a:effectLst/>
                        </a:rPr>
                        <a:t>≥</a:t>
                      </a:r>
                      <a:r>
                        <a:rPr lang="en-US" sz="1800" kern="100">
                          <a:effectLst/>
                        </a:rPr>
                        <a:t>10</a:t>
                      </a:r>
                      <a:endParaRPr lang="zh-CN" sz="18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gridSpan="2">
                  <a:txBody>
                    <a:bodyPr/>
                    <a:lstStyle/>
                    <a:p>
                      <a:pPr algn="ctr">
                        <a:lnSpc>
                          <a:spcPts val="2000"/>
                        </a:lnSpc>
                        <a:spcAft>
                          <a:spcPts val="0"/>
                        </a:spcAft>
                      </a:pPr>
                      <a:r>
                        <a:rPr lang="zh-CN" sz="1800" kern="100">
                          <a:effectLst/>
                        </a:rPr>
                        <a:t>一次加热式</a:t>
                      </a:r>
                      <a:endParaRPr lang="zh-CN" sz="18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hMerge="1">
                  <a:txBody>
                    <a:bodyPr/>
                    <a:lstStyle/>
                    <a:p>
                      <a:endParaRPr lang="zh-CN" altLang="en-US"/>
                    </a:p>
                  </a:txBody>
                  <a:tcPr/>
                </a:tc>
                <a:tc>
                  <a:txBody>
                    <a:bodyPr/>
                    <a:lstStyle/>
                    <a:p>
                      <a:pPr algn="ctr">
                        <a:lnSpc>
                          <a:spcPts val="2000"/>
                        </a:lnSpc>
                        <a:spcAft>
                          <a:spcPts val="0"/>
                        </a:spcAft>
                      </a:pPr>
                      <a:r>
                        <a:rPr lang="en-US" sz="1800" kern="100">
                          <a:effectLst/>
                        </a:rPr>
                        <a:t>4.40</a:t>
                      </a:r>
                      <a:endParaRPr lang="zh-CN" sz="18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en-US" sz="1800" kern="100" dirty="0">
                          <a:effectLst/>
                        </a:rPr>
                        <a:t>3.70</a:t>
                      </a:r>
                      <a:endParaRPr lang="zh-CN" sz="18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 xmlns:a16="http://schemas.microsoft.com/office/drawing/2014/main" val="2458541611"/>
                  </a:ext>
                </a:extLst>
              </a:tr>
              <a:tr h="534882">
                <a:tc vMerge="1">
                  <a:txBody>
                    <a:bodyPr/>
                    <a:lstStyle/>
                    <a:p>
                      <a:endParaRPr lang="zh-CN" altLang="en-US"/>
                    </a:p>
                  </a:txBody>
                  <a:tcPr/>
                </a:tc>
                <a:tc rowSpan="2">
                  <a:txBody>
                    <a:bodyPr/>
                    <a:lstStyle/>
                    <a:p>
                      <a:pPr algn="ctr">
                        <a:lnSpc>
                          <a:spcPts val="2000"/>
                        </a:lnSpc>
                        <a:spcAft>
                          <a:spcPts val="0"/>
                        </a:spcAft>
                      </a:pPr>
                      <a:r>
                        <a:rPr lang="zh-CN" sz="1800" kern="100" dirty="0">
                          <a:effectLst/>
                        </a:rPr>
                        <a:t>循环加热</a:t>
                      </a:r>
                      <a:endParaRPr lang="zh-CN" sz="18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zh-CN" sz="1800" kern="100" dirty="0">
                          <a:effectLst/>
                        </a:rPr>
                        <a:t>不提供水泵</a:t>
                      </a:r>
                      <a:endParaRPr lang="zh-CN" sz="18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en-US" sz="1800" kern="100">
                          <a:effectLst/>
                        </a:rPr>
                        <a:t>4.40</a:t>
                      </a:r>
                      <a:endParaRPr lang="zh-CN" sz="18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en-US" sz="1800" kern="100">
                          <a:effectLst/>
                        </a:rPr>
                        <a:t>3.70</a:t>
                      </a:r>
                      <a:endParaRPr lang="zh-CN" sz="18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 xmlns:a16="http://schemas.microsoft.com/office/drawing/2014/main" val="2282591044"/>
                  </a:ext>
                </a:extLst>
              </a:tr>
              <a:tr h="534882">
                <a:tc vMerge="1">
                  <a:txBody>
                    <a:bodyPr/>
                    <a:lstStyle/>
                    <a:p>
                      <a:endParaRPr lang="zh-CN" altLang="en-US"/>
                    </a:p>
                  </a:txBody>
                  <a:tcPr/>
                </a:tc>
                <a:tc vMerge="1">
                  <a:txBody>
                    <a:bodyPr/>
                    <a:lstStyle/>
                    <a:p>
                      <a:endParaRPr lang="zh-CN" altLang="en-US"/>
                    </a:p>
                  </a:txBody>
                  <a:tcPr/>
                </a:tc>
                <a:tc>
                  <a:txBody>
                    <a:bodyPr/>
                    <a:lstStyle/>
                    <a:p>
                      <a:pPr algn="ctr">
                        <a:lnSpc>
                          <a:spcPts val="2000"/>
                        </a:lnSpc>
                        <a:spcAft>
                          <a:spcPts val="0"/>
                        </a:spcAft>
                      </a:pPr>
                      <a:r>
                        <a:rPr lang="zh-CN" sz="1800" kern="100">
                          <a:effectLst/>
                        </a:rPr>
                        <a:t>提供水泵</a:t>
                      </a:r>
                      <a:endParaRPr lang="zh-CN" sz="18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en-US" sz="1800" kern="100">
                          <a:effectLst/>
                        </a:rPr>
                        <a:t>4.30</a:t>
                      </a:r>
                      <a:endParaRPr lang="zh-CN" sz="1800" kern="10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tc>
                  <a:txBody>
                    <a:bodyPr/>
                    <a:lstStyle/>
                    <a:p>
                      <a:pPr algn="ctr">
                        <a:lnSpc>
                          <a:spcPts val="2000"/>
                        </a:lnSpc>
                        <a:spcAft>
                          <a:spcPts val="0"/>
                        </a:spcAft>
                      </a:pPr>
                      <a:r>
                        <a:rPr lang="en-US" sz="1800" kern="100" dirty="0">
                          <a:effectLst/>
                        </a:rPr>
                        <a:t>3.60</a:t>
                      </a:r>
                      <a:endParaRPr lang="zh-CN" sz="1800" kern="100" dirty="0">
                        <a:effectLst/>
                        <a:latin typeface="宋体" panose="02010600030101010101" pitchFamily="2" charset="-122"/>
                        <a:ea typeface="宋体" panose="02010600030101010101" pitchFamily="2" charset="-122"/>
                        <a:cs typeface="Times New Roman" panose="02020603050405020304" pitchFamily="18" charset="0"/>
                      </a:endParaRPr>
                    </a:p>
                  </a:txBody>
                  <a:tcPr marL="68580" marR="68580" marT="0" marB="0" anchor="ctr"/>
                </a:tc>
                <a:extLst>
                  <a:ext uri="{0D108BD9-81ED-4DB2-BD59-A6C34878D82A}">
                    <a16:rowId xmlns="" xmlns:a16="http://schemas.microsoft.com/office/drawing/2014/main" val="2542496753"/>
                  </a:ext>
                </a:extLst>
              </a:tr>
            </a:tbl>
          </a:graphicData>
        </a:graphic>
      </p:graphicFrame>
      <p:sp>
        <p:nvSpPr>
          <p:cNvPr id="4" name="Rectangle 1">
            <a:extLst>
              <a:ext uri="{FF2B5EF4-FFF2-40B4-BE49-F238E27FC236}">
                <a16:creationId xmlns="" xmlns:a16="http://schemas.microsoft.com/office/drawing/2014/main" id="{6FE66B01-D27F-4B43-8D85-EA5AFC5389ED}"/>
              </a:ext>
            </a:extLst>
          </p:cNvPr>
          <p:cNvSpPr>
            <a:spLocks noChangeArrowheads="1"/>
          </p:cNvSpPr>
          <p:nvPr/>
        </p:nvSpPr>
        <p:spPr bwMode="auto">
          <a:xfrm>
            <a:off x="476063" y="1280386"/>
            <a:ext cx="11239874"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kumimoji="0" lang="en-US" altLang="zh-CN"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5.3.4</a:t>
            </a:r>
            <a:r>
              <a:rPr kumimoji="0" lang="en-US" altLang="zh-CN"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zh-CN" altLang="en-US"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当采用空气源热泵热水机组制备生活热水时，制热量大于</a:t>
            </a:r>
            <a:r>
              <a:rPr kumimoji="0" lang="en-US" altLang="zh-CN"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10kW</a:t>
            </a:r>
            <a:r>
              <a:rPr kumimoji="0" lang="zh-CN" altLang="en-US"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的热泵热水机在名义制热工况和规定条件下，性能系数（ </a:t>
            </a:r>
            <a:r>
              <a:rPr kumimoji="0" lang="en-US" altLang="zh-CN"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COP</a:t>
            </a:r>
            <a:r>
              <a:rPr kumimoji="0" lang="zh-CN" altLang="en-US"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）不宜低于表 </a:t>
            </a:r>
            <a:r>
              <a:rPr kumimoji="0" lang="en-US" altLang="zh-CN"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5.3.4</a:t>
            </a:r>
            <a:r>
              <a:rPr kumimoji="0" lang="zh-CN" altLang="en-US"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的规定，并应有保证水质的有效措施。</a:t>
            </a:r>
            <a:endParaRPr kumimoji="0" lang="en-US" altLang="zh-CN" b="0"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0" fontAlgn="base" latinLnBrk="0" hangingPunct="0">
              <a:spcBef>
                <a:spcPct val="0"/>
              </a:spcBef>
              <a:spcAft>
                <a:spcPct val="0"/>
              </a:spcAft>
              <a:buClrTx/>
              <a:buSzTx/>
              <a:buFontTx/>
              <a:buNone/>
              <a:tabLst/>
            </a:pPr>
            <a:endParaRPr kumimoji="0" lang="zh-CN"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表 </a:t>
            </a:r>
            <a:r>
              <a:rPr kumimoji="0" lang="en-US" altLang="zh-CN"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5.3.4  </a:t>
            </a:r>
            <a:r>
              <a:rPr kumimoji="0" lang="zh-CN" altLang="en-US"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热泵热水机性能系数（ </a:t>
            </a:r>
            <a:r>
              <a:rPr kumimoji="0" lang="en-US" altLang="zh-CN"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COP</a:t>
            </a:r>
            <a:r>
              <a:rPr kumimoji="0" lang="zh-CN" altLang="en-US"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W/W</a:t>
            </a:r>
            <a:r>
              <a:rPr kumimoji="0" lang="zh-CN" altLang="en-US"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p>
        </p:txBody>
      </p:sp>
      <p:sp>
        <p:nvSpPr>
          <p:cNvPr id="8" name="矩形 7"/>
          <p:cNvSpPr/>
          <p:nvPr/>
        </p:nvSpPr>
        <p:spPr>
          <a:xfrm>
            <a:off x="8548371" y="5577614"/>
            <a:ext cx="2790824" cy="369332"/>
          </a:xfrm>
          <a:prstGeom prst="rect">
            <a:avLst/>
          </a:prstGeom>
        </p:spPr>
        <p:txBody>
          <a:bodyPr wrap="square">
            <a:spAutoFit/>
          </a:bodyPr>
          <a:lstStyle/>
          <a:p>
            <a:r>
              <a:rPr lang="zh-CN" altLang="en-US" dirty="0">
                <a:solidFill>
                  <a:srgbClr val="FF0000"/>
                </a:solidFill>
              </a:rPr>
              <a:t>（执行国家标准）</a:t>
            </a:r>
            <a:endParaRPr lang="zh-CN" altLang="en-US" dirty="0"/>
          </a:p>
        </p:txBody>
      </p:sp>
      <p:sp>
        <p:nvSpPr>
          <p:cNvPr id="9" name="矩形 8"/>
          <p:cNvSpPr/>
          <p:nvPr/>
        </p:nvSpPr>
        <p:spPr>
          <a:xfrm>
            <a:off x="504451" y="810118"/>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5.3 </a:t>
            </a:r>
            <a:r>
              <a:rPr lang="zh-CN" altLang="en-US" sz="2000" dirty="0">
                <a:ln w="0"/>
                <a:effectLst>
                  <a:outerShdw blurRad="38100" dist="19050" dir="2700000" algn="tl" rotWithShape="0">
                    <a:schemeClr val="dk1">
                      <a:alpha val="40000"/>
                    </a:schemeClr>
                  </a:outerShdw>
                </a:effectLst>
              </a:rPr>
              <a:t>生活热水</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137047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4451" y="810118"/>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5.3 </a:t>
            </a:r>
            <a:r>
              <a:rPr lang="zh-CN" altLang="en-US" sz="2000" dirty="0">
                <a:ln w="0"/>
                <a:effectLst>
                  <a:outerShdw blurRad="38100" dist="19050" dir="2700000" algn="tl" rotWithShape="0">
                    <a:schemeClr val="dk1">
                      <a:alpha val="40000"/>
                    </a:schemeClr>
                  </a:outerShdw>
                </a:effectLst>
              </a:rPr>
              <a:t>生活热水</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8" name="矩形 7"/>
          <p:cNvSpPr/>
          <p:nvPr/>
        </p:nvSpPr>
        <p:spPr>
          <a:xfrm>
            <a:off x="504451" y="1351844"/>
            <a:ext cx="11058899" cy="875881"/>
          </a:xfrm>
          <a:prstGeom prst="rect">
            <a:avLst/>
          </a:prstGeom>
        </p:spPr>
        <p:txBody>
          <a:bodyPr wrap="square">
            <a:spAutoFit/>
          </a:bodyPr>
          <a:lstStyle/>
          <a:p>
            <a:pPr>
              <a:lnSpc>
                <a:spcPct val="150000"/>
              </a:lnSpc>
            </a:pPr>
            <a:r>
              <a:rPr lang="en-US" altLang="zh-CN" b="1" dirty="0"/>
              <a:t>5.3.5</a:t>
            </a:r>
            <a:r>
              <a:rPr lang="en-US" altLang="zh-CN" dirty="0"/>
              <a:t> </a:t>
            </a:r>
            <a:r>
              <a:rPr lang="zh-CN" altLang="zh-CN" dirty="0"/>
              <a:t>生活热水系统用水量较小、用水点分散时，宜采用局部加热供应系统。热水用水量较大、用水点集中时，应采用集中热水供应系统。</a:t>
            </a:r>
          </a:p>
        </p:txBody>
      </p:sp>
      <p:sp>
        <p:nvSpPr>
          <p:cNvPr id="6" name="五边形 2">
            <a:extLst>
              <a:ext uri="{FF2B5EF4-FFF2-40B4-BE49-F238E27FC236}">
                <a16:creationId xmlns="" xmlns:a16="http://schemas.microsoft.com/office/drawing/2014/main" id="{2E9CF667-8A5C-450E-95B2-AED54EBD6CDB}"/>
              </a:ext>
            </a:extLst>
          </p:cNvPr>
          <p:cNvSpPr/>
          <p:nvPr/>
        </p:nvSpPr>
        <p:spPr>
          <a:xfrm>
            <a:off x="504450" y="2276475"/>
            <a:ext cx="1785937" cy="388141"/>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3" name="矩形 2">
            <a:extLst>
              <a:ext uri="{FF2B5EF4-FFF2-40B4-BE49-F238E27FC236}">
                <a16:creationId xmlns="" xmlns:a16="http://schemas.microsoft.com/office/drawing/2014/main" id="{CB19499E-345E-4943-AD2E-D104ECECA20E}"/>
              </a:ext>
            </a:extLst>
          </p:cNvPr>
          <p:cNvSpPr/>
          <p:nvPr/>
        </p:nvSpPr>
        <p:spPr>
          <a:xfrm>
            <a:off x="695324" y="2667000"/>
            <a:ext cx="10772775" cy="3831818"/>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《建筑给水排水设计规范》</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GB50015</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中规定，办公楼集中盥洗室仅设有洗手盆时，每人每日热水用水定额为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5L~10L</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水用量较少，如设置集中热水供应系统，管道长，热损失大，为保证热水出水温度还需要设热水循环泵，能耗较大，故限定仅设有洗手盆的建筑，不宜设计集中生活热水供应系统。办公建筑内仅有集中盥洗室的洗手盆供应热水时，可采用小型储热容积式电加热热水器供应热水。</a:t>
            </a:r>
          </a:p>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于管网输送距离较远、用水量较小的个别热水用户（如需要供应热水的洗手盆），当距离集中热水站室较远时，可以采用局部、分散加热方式，不需要为个别的热水用户敷设较长的热水管道，避免造成热水在管道输送过程中的热损失。</a:t>
            </a:r>
          </a:p>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热水用水量较大、用水点比较集中的建筑，如：旅馆、医院、疗养院、公共浴室等，应采用集中热水供应系统。在设有集中供应生活热水系统的建筑，应设置完善的热水循环系统。</a:t>
            </a:r>
          </a:p>
        </p:txBody>
      </p:sp>
    </p:spTree>
    <p:extLst>
      <p:ext uri="{BB962C8B-B14F-4D97-AF65-F5344CB8AC3E}">
        <p14:creationId xmlns:p14="http://schemas.microsoft.com/office/powerpoint/2010/main" val="25509027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4451" y="810118"/>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5.3 </a:t>
            </a:r>
            <a:r>
              <a:rPr lang="zh-CN" altLang="en-US" sz="2000" dirty="0">
                <a:ln w="0"/>
                <a:effectLst>
                  <a:outerShdw blurRad="38100" dist="19050" dir="2700000" algn="tl" rotWithShape="0">
                    <a:schemeClr val="dk1">
                      <a:alpha val="40000"/>
                    </a:schemeClr>
                  </a:outerShdw>
                </a:effectLst>
              </a:rPr>
              <a:t>生活热水</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9" name="矩形 8"/>
          <p:cNvSpPr/>
          <p:nvPr/>
        </p:nvSpPr>
        <p:spPr>
          <a:xfrm>
            <a:off x="504451" y="1247776"/>
            <a:ext cx="10782674" cy="3000821"/>
          </a:xfrm>
          <a:prstGeom prst="rect">
            <a:avLst/>
          </a:prstGeom>
        </p:spPr>
        <p:txBody>
          <a:bodyPr wrap="square">
            <a:spAutoFit/>
          </a:bodyPr>
          <a:lstStyle/>
          <a:p>
            <a:pPr>
              <a:lnSpc>
                <a:spcPct val="150000"/>
              </a:lnSpc>
            </a:pPr>
            <a:r>
              <a:rPr lang="en-US" altLang="zh-CN" b="1" dirty="0"/>
              <a:t>5.3.6 </a:t>
            </a:r>
            <a:r>
              <a:rPr lang="en-US" altLang="zh-CN" dirty="0"/>
              <a:t> </a:t>
            </a:r>
            <a:r>
              <a:rPr lang="zh-CN" altLang="zh-CN" dirty="0"/>
              <a:t>集中热水供应系统应采取保证用水点冷、热水供水压力平衡和供水温度稳定的技术措施，并应满足下列要求：</a:t>
            </a:r>
          </a:p>
          <a:p>
            <a:pPr>
              <a:lnSpc>
                <a:spcPct val="150000"/>
              </a:lnSpc>
            </a:pPr>
            <a:r>
              <a:rPr lang="en-US" altLang="zh-CN" b="1" dirty="0"/>
              <a:t>1</a:t>
            </a:r>
            <a:r>
              <a:rPr lang="en-US" altLang="zh-CN" dirty="0"/>
              <a:t> </a:t>
            </a:r>
            <a:r>
              <a:rPr lang="zh-CN" altLang="zh-CN" dirty="0"/>
              <a:t>热水供水分区应与用水点处的冷水分区一致；当不能满足时，应采取保证系统冷热水压力平衡的措施；</a:t>
            </a:r>
          </a:p>
          <a:p>
            <a:pPr>
              <a:lnSpc>
                <a:spcPct val="150000"/>
              </a:lnSpc>
            </a:pPr>
            <a:r>
              <a:rPr lang="en-US" altLang="zh-CN" b="1" dirty="0"/>
              <a:t>2</a:t>
            </a:r>
            <a:r>
              <a:rPr lang="en-US" altLang="zh-CN" dirty="0"/>
              <a:t> </a:t>
            </a:r>
            <a:r>
              <a:rPr lang="zh-CN" altLang="zh-CN" dirty="0"/>
              <a:t>在热水用水点处宜设置带调节压差功能的混合器、混合阀；</a:t>
            </a:r>
          </a:p>
          <a:p>
            <a:pPr>
              <a:lnSpc>
                <a:spcPct val="150000"/>
              </a:lnSpc>
            </a:pPr>
            <a:r>
              <a:rPr lang="en-US" altLang="zh-CN" b="1" dirty="0"/>
              <a:t>3 </a:t>
            </a:r>
            <a:r>
              <a:rPr lang="zh-CN" altLang="zh-CN" dirty="0"/>
              <a:t>大型公共浴室宜采用高位冷、热水箱重力流供水，当由热水箱经加压供水时应有保证系统冷、热水压力平衡和稳定的措施。</a:t>
            </a:r>
          </a:p>
          <a:p>
            <a:pPr>
              <a:lnSpc>
                <a:spcPct val="150000"/>
              </a:lnSpc>
            </a:pPr>
            <a:r>
              <a:rPr lang="en-US" altLang="zh-CN" b="1" dirty="0"/>
              <a:t>4</a:t>
            </a:r>
            <a:r>
              <a:rPr lang="en-US" altLang="zh-CN" dirty="0"/>
              <a:t> </a:t>
            </a:r>
            <a:r>
              <a:rPr lang="zh-CN" altLang="zh-CN" dirty="0"/>
              <a:t>采用热泵热水机制备生活热水时，热水储水温度可适当降低至</a:t>
            </a:r>
            <a:r>
              <a:rPr lang="en-US" altLang="zh-CN" dirty="0"/>
              <a:t>50</a:t>
            </a:r>
            <a:r>
              <a:rPr lang="zh-CN" altLang="zh-CN" dirty="0"/>
              <a:t>℃，但应采取保证水质措施。</a:t>
            </a:r>
          </a:p>
        </p:txBody>
      </p:sp>
      <p:sp>
        <p:nvSpPr>
          <p:cNvPr id="6" name="五边形 2">
            <a:extLst>
              <a:ext uri="{FF2B5EF4-FFF2-40B4-BE49-F238E27FC236}">
                <a16:creationId xmlns="" xmlns:a16="http://schemas.microsoft.com/office/drawing/2014/main" id="{519E38B6-0E06-46ED-A542-F5B2B2E68C5F}"/>
              </a:ext>
            </a:extLst>
          </p:cNvPr>
          <p:cNvSpPr/>
          <p:nvPr/>
        </p:nvSpPr>
        <p:spPr>
          <a:xfrm>
            <a:off x="571432" y="4276725"/>
            <a:ext cx="1785937" cy="40957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628651" y="4762500"/>
            <a:ext cx="10715624" cy="1754326"/>
          </a:xfrm>
          <a:prstGeom prst="rect">
            <a:avLst/>
          </a:prstGeom>
        </p:spPr>
        <p:txBody>
          <a:bodyPr wrap="square">
            <a:spAutoFit/>
          </a:bodyPr>
          <a:lstStyle/>
          <a:p>
            <a:pPr>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本条对热水系统设置进行了规定，主要包括四方面：（</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）热水系统分区应和冷水系统相同，否则应采取压力平衡措施；（</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）热水用水点的压力平衡措施，</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最不利用水点处冷、热水供水压力差不宜大于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0.02MPa </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）公共浴室建议设置开式热水系统；（</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）热泵热水系统高于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时，</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COP</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值将大大降低，宜降低热水出水温度，但应采取保证热水水质的技术措施，避免滋生</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军团菌</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p>
        </p:txBody>
      </p:sp>
    </p:spTree>
    <p:extLst>
      <p:ext uri="{BB962C8B-B14F-4D97-AF65-F5344CB8AC3E}">
        <p14:creationId xmlns:p14="http://schemas.microsoft.com/office/powerpoint/2010/main" val="3503120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4451" y="810118"/>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5.3 </a:t>
            </a:r>
            <a:r>
              <a:rPr lang="zh-CN" altLang="en-US" sz="2000" dirty="0">
                <a:ln w="0"/>
                <a:effectLst>
                  <a:outerShdw blurRad="38100" dist="19050" dir="2700000" algn="tl" rotWithShape="0">
                    <a:schemeClr val="dk1">
                      <a:alpha val="40000"/>
                    </a:schemeClr>
                  </a:outerShdw>
                </a:effectLst>
              </a:rPr>
              <a:t>生活热水</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8" name="矩形 7"/>
          <p:cNvSpPr/>
          <p:nvPr/>
        </p:nvSpPr>
        <p:spPr>
          <a:xfrm>
            <a:off x="504451" y="1514475"/>
            <a:ext cx="11058899" cy="2585323"/>
          </a:xfrm>
          <a:prstGeom prst="rect">
            <a:avLst/>
          </a:prstGeom>
        </p:spPr>
        <p:txBody>
          <a:bodyPr wrap="square">
            <a:spAutoFit/>
          </a:bodyPr>
          <a:lstStyle/>
          <a:p>
            <a:pPr>
              <a:lnSpc>
                <a:spcPct val="150000"/>
              </a:lnSpc>
            </a:pPr>
            <a:r>
              <a:rPr lang="en-US" altLang="zh-CN" b="1" dirty="0"/>
              <a:t>5.3.7</a:t>
            </a:r>
            <a:r>
              <a:rPr lang="en-US" altLang="zh-CN" dirty="0"/>
              <a:t> </a:t>
            </a:r>
            <a:r>
              <a:rPr lang="zh-CN" altLang="zh-CN" dirty="0"/>
              <a:t>集中热水系统应设置热水循环系统， 热水循环系统应满足下列规定</a:t>
            </a:r>
          </a:p>
          <a:p>
            <a:pPr>
              <a:lnSpc>
                <a:spcPct val="150000"/>
              </a:lnSpc>
            </a:pPr>
            <a:r>
              <a:rPr lang="en-US" altLang="zh-CN" b="1" dirty="0"/>
              <a:t>         1</a:t>
            </a:r>
            <a:r>
              <a:rPr lang="en-US" altLang="zh-CN" dirty="0"/>
              <a:t> </a:t>
            </a:r>
            <a:r>
              <a:rPr lang="zh-CN" altLang="zh-CN" dirty="0"/>
              <a:t>热水循环泵的启、停控制温度应根据热水最不利用水点处控制水温或温度控制探测装置设置点位置经计算确定；</a:t>
            </a:r>
          </a:p>
          <a:p>
            <a:pPr>
              <a:lnSpc>
                <a:spcPct val="150000"/>
              </a:lnSpc>
            </a:pPr>
            <a:r>
              <a:rPr lang="en-US" altLang="zh-CN" b="1" dirty="0"/>
              <a:t>         2</a:t>
            </a:r>
            <a:r>
              <a:rPr lang="en-US" altLang="zh-CN" dirty="0"/>
              <a:t> </a:t>
            </a:r>
            <a:r>
              <a:rPr lang="zh-CN" altLang="zh-CN" dirty="0"/>
              <a:t>热水循环泵可根据使用要求采用分时段运行控制；</a:t>
            </a:r>
          </a:p>
          <a:p>
            <a:pPr>
              <a:lnSpc>
                <a:spcPct val="150000"/>
              </a:lnSpc>
            </a:pPr>
            <a:r>
              <a:rPr lang="en-US" altLang="zh-CN" b="1" dirty="0"/>
              <a:t>         3</a:t>
            </a:r>
            <a:r>
              <a:rPr lang="en-US" altLang="zh-CN" dirty="0"/>
              <a:t> </a:t>
            </a:r>
            <a:r>
              <a:rPr lang="zh-CN" altLang="zh-CN" dirty="0"/>
              <a:t>对热水使用要求高的用户或热水支管较长且难以进行循环的热水供水支管，可采用电伴热方式保证无循环热水支管的热水供应满足相关要求。</a:t>
            </a:r>
          </a:p>
        </p:txBody>
      </p:sp>
      <p:sp>
        <p:nvSpPr>
          <p:cNvPr id="6" name="五边形 2">
            <a:extLst>
              <a:ext uri="{FF2B5EF4-FFF2-40B4-BE49-F238E27FC236}">
                <a16:creationId xmlns="" xmlns:a16="http://schemas.microsoft.com/office/drawing/2014/main" id="{5008CD2D-FC5A-4727-90D9-2F9334035E21}"/>
              </a:ext>
            </a:extLst>
          </p:cNvPr>
          <p:cNvSpPr/>
          <p:nvPr/>
        </p:nvSpPr>
        <p:spPr>
          <a:xfrm>
            <a:off x="613996" y="4226168"/>
            <a:ext cx="1805354" cy="375140"/>
          </a:xfrm>
          <a:prstGeom prst="homePlate">
            <a:avLst>
              <a:gd name="adj" fmla="val 34616"/>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7" name="矩形 6"/>
          <p:cNvSpPr/>
          <p:nvPr/>
        </p:nvSpPr>
        <p:spPr>
          <a:xfrm>
            <a:off x="902678" y="4772025"/>
            <a:ext cx="10281137" cy="1338828"/>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规定了热水循环的三种方式</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sym typeface="Wingdings" pitchFamily="2" charset="2"/>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sym typeface="Wingdings" pitchFamily="2" charset="2"/>
              </a:rPr>
              <a:t>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sym typeface="Wingdings" pitchFamily="2" charset="2"/>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温度控制循环，适用于全日制循环系统；（</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）时间控制循环，适用于定时循环系统；（</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）不循环场所，适用于热水舒适性要求高或难以循环管段，建议采用电伴热方式。</a:t>
            </a:r>
            <a:endParaRPr lang="zh-CN" altLang="en-US" dirty="0"/>
          </a:p>
        </p:txBody>
      </p:sp>
    </p:spTree>
    <p:extLst>
      <p:ext uri="{BB962C8B-B14F-4D97-AF65-F5344CB8AC3E}">
        <p14:creationId xmlns:p14="http://schemas.microsoft.com/office/powerpoint/2010/main" val="1417806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129749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zh-CN" altLang="zh-CN" b="1" dirty="0"/>
              <a:t>第</a:t>
            </a:r>
            <a:r>
              <a:rPr lang="zh-CN" altLang="en-US" b="1" dirty="0"/>
              <a:t>五</a:t>
            </a:r>
            <a:r>
              <a:rPr lang="zh-CN" altLang="zh-CN" b="1" dirty="0"/>
              <a:t>部分　</a:t>
            </a:r>
            <a:r>
              <a:rPr lang="zh-CN" altLang="en-US" b="1" dirty="0"/>
              <a:t>给水排水</a:t>
            </a:r>
            <a:endParaRPr lang="zh-CN" altLang="zh-CN" sz="2000" b="1" dirty="0"/>
          </a:p>
        </p:txBody>
      </p:sp>
      <p:sp>
        <p:nvSpPr>
          <p:cNvPr id="18" name="矩形 17"/>
          <p:cNvSpPr/>
          <p:nvPr/>
        </p:nvSpPr>
        <p:spPr>
          <a:xfrm>
            <a:off x="4696403" y="2912523"/>
            <a:ext cx="3489325" cy="2192075"/>
          </a:xfrm>
          <a:prstGeom prst="rect">
            <a:avLst/>
          </a:prstGeom>
        </p:spPr>
        <p:txBody>
          <a:bodyPr>
            <a:spAutoFit/>
          </a:bodyPr>
          <a:lstStyle/>
          <a:p>
            <a:pPr eaLnBrk="1" hangingPunct="1">
              <a:lnSpc>
                <a:spcPct val="200000"/>
              </a:lnSpc>
              <a:buFont typeface="Arial" charset="0"/>
              <a:buNone/>
              <a:defRPr/>
            </a:pPr>
            <a:r>
              <a:rPr lang="en-US" altLang="zh-CN" sz="2400" b="1" kern="0" dirty="0">
                <a:latin typeface="Times New Roman" panose="02020603050405020304" pitchFamily="18" charset="0"/>
                <a:cs typeface="Times New Roman" panose="02020603050405020304" pitchFamily="18" charset="0"/>
              </a:rPr>
              <a:t>5</a:t>
            </a:r>
            <a:r>
              <a:rPr lang="x-none" altLang="zh-CN" sz="2400" b="1" kern="0" dirty="0">
                <a:latin typeface="Times New Roman" panose="02020603050405020304" pitchFamily="18" charset="0"/>
                <a:cs typeface="Times New Roman" panose="02020603050405020304" pitchFamily="18" charset="0"/>
              </a:rPr>
              <a:t>.1</a:t>
            </a:r>
            <a:r>
              <a:rPr lang="en-US" altLang="zh-CN" sz="2400" b="1" kern="0" dirty="0">
                <a:latin typeface="Times New Roman" panose="02020603050405020304" pitchFamily="18" charset="0"/>
                <a:cs typeface="Times New Roman" panose="02020603050405020304" pitchFamily="18" charset="0"/>
              </a:rPr>
              <a:t>  </a:t>
            </a:r>
            <a:r>
              <a:rPr lang="zh-CN" altLang="en-US" sz="2400" b="1" kern="0" dirty="0">
                <a:latin typeface="Times New Roman" panose="02020603050405020304" pitchFamily="18" charset="0"/>
                <a:cs typeface="Times New Roman" panose="02020603050405020304" pitchFamily="18" charset="0"/>
              </a:rPr>
              <a:t>一般规定</a:t>
            </a:r>
            <a:r>
              <a:rPr lang="en-US" altLang="zh-CN" sz="2400" b="1" kern="0" dirty="0">
                <a:latin typeface="Times New Roman" panose="02020603050405020304" pitchFamily="18" charset="0"/>
                <a:cs typeface="Times New Roman" panose="02020603050405020304" pitchFamily="18" charset="0"/>
              </a:rPr>
              <a:t/>
            </a:r>
            <a:br>
              <a:rPr lang="en-US" altLang="zh-CN" sz="2400" b="1" kern="0" dirty="0">
                <a:latin typeface="Times New Roman" panose="02020603050405020304" pitchFamily="18" charset="0"/>
                <a:cs typeface="Times New Roman" panose="02020603050405020304" pitchFamily="18" charset="0"/>
              </a:rPr>
            </a:br>
            <a:r>
              <a:rPr lang="en-US" altLang="zh-CN" sz="2400" b="1" kern="0" dirty="0">
                <a:latin typeface="Times New Roman" panose="02020603050405020304" pitchFamily="18" charset="0"/>
                <a:cs typeface="Times New Roman" panose="02020603050405020304" pitchFamily="18" charset="0"/>
              </a:rPr>
              <a:t>5</a:t>
            </a:r>
            <a:r>
              <a:rPr lang="x-none" altLang="zh-CN" sz="2400" b="1" kern="0" dirty="0">
                <a:latin typeface="Times New Roman" panose="02020603050405020304" pitchFamily="18" charset="0"/>
                <a:cs typeface="Times New Roman" panose="02020603050405020304" pitchFamily="18" charset="0"/>
              </a:rPr>
              <a:t>.2</a:t>
            </a:r>
            <a:r>
              <a:rPr lang="en-US" altLang="zh-CN" sz="2400" b="1" kern="0" dirty="0">
                <a:latin typeface="Times New Roman" panose="02020603050405020304" pitchFamily="18" charset="0"/>
                <a:cs typeface="Times New Roman" panose="02020603050405020304" pitchFamily="18" charset="0"/>
              </a:rPr>
              <a:t>  </a:t>
            </a:r>
            <a:r>
              <a:rPr lang="zh-CN" altLang="en-US" sz="2400" b="1" kern="0" dirty="0">
                <a:latin typeface="Times New Roman" panose="02020603050405020304" pitchFamily="18" charset="0"/>
                <a:cs typeface="Times New Roman" panose="02020603050405020304" pitchFamily="18" charset="0"/>
              </a:rPr>
              <a:t>给水与排水系统设计</a:t>
            </a:r>
            <a:endParaRPr lang="en-US" altLang="zh-CN" sz="2400" b="1" kern="0" dirty="0">
              <a:latin typeface="Times New Roman" panose="02020603050405020304" pitchFamily="18" charset="0"/>
              <a:cs typeface="Times New Roman" panose="02020603050405020304" pitchFamily="18" charset="0"/>
            </a:endParaRPr>
          </a:p>
          <a:p>
            <a:pPr eaLnBrk="1" hangingPunct="1">
              <a:lnSpc>
                <a:spcPct val="200000"/>
              </a:lnSpc>
              <a:buFont typeface="Arial" charset="0"/>
              <a:buNone/>
              <a:defRPr/>
            </a:pPr>
            <a:r>
              <a:rPr lang="en-US" altLang="zh-CN" sz="2400" b="1" kern="0" dirty="0">
                <a:latin typeface="Times New Roman" panose="02020603050405020304" pitchFamily="18" charset="0"/>
                <a:cs typeface="Times New Roman" panose="02020603050405020304" pitchFamily="18" charset="0"/>
              </a:rPr>
              <a:t>5</a:t>
            </a:r>
            <a:r>
              <a:rPr lang="x-none" altLang="zh-CN" sz="2400" b="1" kern="0" dirty="0">
                <a:latin typeface="Times New Roman" panose="02020603050405020304" pitchFamily="18" charset="0"/>
                <a:cs typeface="Times New Roman" panose="02020603050405020304" pitchFamily="18" charset="0"/>
              </a:rPr>
              <a:t>.3</a:t>
            </a:r>
            <a:r>
              <a:rPr lang="en-US" altLang="zh-CN" sz="2400" b="1" kern="0" dirty="0">
                <a:latin typeface="Times New Roman" panose="02020603050405020304" pitchFamily="18" charset="0"/>
                <a:cs typeface="Times New Roman" panose="02020603050405020304" pitchFamily="18" charset="0"/>
              </a:rPr>
              <a:t>  </a:t>
            </a:r>
            <a:r>
              <a:rPr lang="zh-CN" altLang="en-US" sz="2400" b="1" kern="0" dirty="0">
                <a:latin typeface="Times New Roman" panose="02020603050405020304" pitchFamily="18" charset="0"/>
                <a:cs typeface="Times New Roman" panose="02020603050405020304" pitchFamily="18" charset="0"/>
              </a:rPr>
              <a:t>生活热水</a:t>
            </a:r>
          </a:p>
        </p:txBody>
      </p:sp>
    </p:spTree>
    <p:extLst>
      <p:ext uri="{BB962C8B-B14F-4D97-AF65-F5344CB8AC3E}">
        <p14:creationId xmlns:p14="http://schemas.microsoft.com/office/powerpoint/2010/main" val="38414923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4451" y="810118"/>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5.3 </a:t>
            </a:r>
            <a:r>
              <a:rPr lang="zh-CN" altLang="en-US" sz="2000" dirty="0">
                <a:ln w="0"/>
                <a:effectLst>
                  <a:outerShdw blurRad="38100" dist="19050" dir="2700000" algn="tl" rotWithShape="0">
                    <a:schemeClr val="dk1">
                      <a:alpha val="40000"/>
                    </a:schemeClr>
                  </a:outerShdw>
                </a:effectLst>
              </a:rPr>
              <a:t>生活热水</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9" name="矩形 8"/>
          <p:cNvSpPr/>
          <p:nvPr/>
        </p:nvSpPr>
        <p:spPr>
          <a:xfrm>
            <a:off x="504451" y="1667361"/>
            <a:ext cx="10782674" cy="923330"/>
          </a:xfrm>
          <a:prstGeom prst="rect">
            <a:avLst/>
          </a:prstGeom>
        </p:spPr>
        <p:txBody>
          <a:bodyPr wrap="square">
            <a:spAutoFit/>
          </a:bodyPr>
          <a:lstStyle/>
          <a:p>
            <a:pPr>
              <a:lnSpc>
                <a:spcPct val="150000"/>
              </a:lnSpc>
            </a:pPr>
            <a:r>
              <a:rPr lang="en-US" altLang="zh-CN" b="1" dirty="0"/>
              <a:t>5.3.8</a:t>
            </a:r>
            <a:r>
              <a:rPr lang="en-US" altLang="zh-CN" dirty="0"/>
              <a:t>   </a:t>
            </a:r>
            <a:r>
              <a:rPr lang="zh-CN" altLang="zh-CN" dirty="0"/>
              <a:t>小区内设有集中热水供应系统的热水循环管网服务半径不宜大于</a:t>
            </a:r>
            <a:r>
              <a:rPr lang="en-US" altLang="zh-CN" dirty="0"/>
              <a:t>300m</a:t>
            </a:r>
            <a:r>
              <a:rPr lang="zh-CN" altLang="zh-CN" dirty="0"/>
              <a:t>，且不应大于</a:t>
            </a:r>
            <a:r>
              <a:rPr lang="en-US" altLang="zh-CN" dirty="0"/>
              <a:t> 500m</a:t>
            </a:r>
            <a:r>
              <a:rPr lang="zh-CN" altLang="zh-CN" dirty="0"/>
              <a:t>。热水制备间室宜设置在热水用水量较大的建筑附近。</a:t>
            </a:r>
          </a:p>
        </p:txBody>
      </p:sp>
      <p:sp>
        <p:nvSpPr>
          <p:cNvPr id="3" name="矩形 2">
            <a:extLst>
              <a:ext uri="{FF2B5EF4-FFF2-40B4-BE49-F238E27FC236}">
                <a16:creationId xmlns="" xmlns:a16="http://schemas.microsoft.com/office/drawing/2014/main" id="{024AC3A3-5892-48B6-9F22-DC7D0BF07875}"/>
              </a:ext>
            </a:extLst>
          </p:cNvPr>
          <p:cNvSpPr/>
          <p:nvPr/>
        </p:nvSpPr>
        <p:spPr>
          <a:xfrm>
            <a:off x="504451" y="3761702"/>
            <a:ext cx="10630274" cy="2104872"/>
          </a:xfrm>
          <a:prstGeom prst="rect">
            <a:avLst/>
          </a:prstGeom>
        </p:spPr>
        <p:txBody>
          <a:bodyPr wrap="square">
            <a:spAutoFit/>
          </a:bodyPr>
          <a:lstStyle/>
          <a:p>
            <a:pPr algn="just">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本条对水加热、热交换站室至最远建筑或用水点的服务半径作了规定，限制热水循环管网服务半径，一是减少管路上热量损失和输送动力损失；二是避免管线过长，管网末端温度降低，管网内容易滋生军团菌。</a:t>
            </a:r>
          </a:p>
          <a:p>
            <a:pPr indent="1524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要求水加热、热交换站室位置尽可能靠近热水用水量较大的建筑或部位，以及设置在小区的中心位置，可以减少热水管线的敷设长度，以降低热损耗，达到节能目的。</a:t>
            </a:r>
          </a:p>
        </p:txBody>
      </p:sp>
      <p:sp>
        <p:nvSpPr>
          <p:cNvPr id="7" name="五边形 2">
            <a:extLst>
              <a:ext uri="{FF2B5EF4-FFF2-40B4-BE49-F238E27FC236}">
                <a16:creationId xmlns="" xmlns:a16="http://schemas.microsoft.com/office/drawing/2014/main" id="{5008CD2D-FC5A-4727-90D9-2F9334035E21}"/>
              </a:ext>
            </a:extLst>
          </p:cNvPr>
          <p:cNvSpPr/>
          <p:nvPr/>
        </p:nvSpPr>
        <p:spPr>
          <a:xfrm>
            <a:off x="550985" y="3096298"/>
            <a:ext cx="1739403"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Tree>
    <p:extLst>
      <p:ext uri="{BB962C8B-B14F-4D97-AF65-F5344CB8AC3E}">
        <p14:creationId xmlns:p14="http://schemas.microsoft.com/office/powerpoint/2010/main" val="2268056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4451" y="810118"/>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5.3 </a:t>
            </a:r>
            <a:r>
              <a:rPr lang="zh-CN" altLang="en-US" sz="2000" dirty="0">
                <a:ln w="0"/>
                <a:effectLst>
                  <a:outerShdw blurRad="38100" dist="19050" dir="2700000" algn="tl" rotWithShape="0">
                    <a:schemeClr val="dk1">
                      <a:alpha val="40000"/>
                    </a:schemeClr>
                  </a:outerShdw>
                </a:effectLst>
              </a:rPr>
              <a:t>生活热水</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8" name="矩形 7"/>
          <p:cNvSpPr/>
          <p:nvPr/>
        </p:nvSpPr>
        <p:spPr>
          <a:xfrm>
            <a:off x="504451" y="1762198"/>
            <a:ext cx="11058899" cy="1706878"/>
          </a:xfrm>
          <a:prstGeom prst="rect">
            <a:avLst/>
          </a:prstGeom>
        </p:spPr>
        <p:txBody>
          <a:bodyPr wrap="square">
            <a:spAutoFit/>
          </a:bodyPr>
          <a:lstStyle/>
          <a:p>
            <a:pPr>
              <a:lnSpc>
                <a:spcPct val="150000"/>
              </a:lnSpc>
            </a:pPr>
            <a:r>
              <a:rPr lang="en-US" altLang="zh-CN" b="1" dirty="0"/>
              <a:t>5.3.9</a:t>
            </a:r>
            <a:r>
              <a:rPr lang="en-US" altLang="zh-CN" dirty="0"/>
              <a:t> </a:t>
            </a:r>
            <a:r>
              <a:rPr lang="zh-CN" altLang="zh-CN" dirty="0"/>
              <a:t>热水供应系统的设备和管道应作保温，保温层的厚度应经计算确定。下列设备和管道必须保温：</a:t>
            </a:r>
          </a:p>
          <a:p>
            <a:pPr>
              <a:lnSpc>
                <a:spcPct val="150000"/>
              </a:lnSpc>
            </a:pPr>
            <a:r>
              <a:rPr lang="en-US" altLang="zh-CN" b="1" dirty="0"/>
              <a:t>        1</a:t>
            </a:r>
            <a:r>
              <a:rPr lang="en-US" altLang="zh-CN" dirty="0"/>
              <a:t> </a:t>
            </a:r>
            <a:r>
              <a:rPr lang="zh-CN" altLang="zh-CN" dirty="0"/>
              <a:t>水加热器、储热器、分（集）水器等；</a:t>
            </a:r>
          </a:p>
          <a:p>
            <a:pPr>
              <a:lnSpc>
                <a:spcPct val="150000"/>
              </a:lnSpc>
            </a:pPr>
            <a:r>
              <a:rPr lang="en-US" altLang="zh-CN" b="1" dirty="0"/>
              <a:t>        2</a:t>
            </a:r>
            <a:r>
              <a:rPr lang="en-US" altLang="zh-CN" dirty="0"/>
              <a:t> </a:t>
            </a:r>
            <a:r>
              <a:rPr lang="zh-CN" altLang="zh-CN" dirty="0"/>
              <a:t>热水系统的供水管、回水管和阀门；</a:t>
            </a:r>
          </a:p>
          <a:p>
            <a:pPr>
              <a:lnSpc>
                <a:spcPct val="150000"/>
              </a:lnSpc>
            </a:pPr>
            <a:r>
              <a:rPr lang="en-US" altLang="zh-CN" b="1" dirty="0"/>
              <a:t>        3</a:t>
            </a:r>
            <a:r>
              <a:rPr lang="en-US" altLang="zh-CN" dirty="0"/>
              <a:t> </a:t>
            </a:r>
            <a:r>
              <a:rPr lang="zh-CN" altLang="zh-CN" dirty="0"/>
              <a:t>从热源或热水炉来的热媒管道。</a:t>
            </a:r>
          </a:p>
        </p:txBody>
      </p:sp>
      <p:sp>
        <p:nvSpPr>
          <p:cNvPr id="5" name="五边形 2">
            <a:extLst>
              <a:ext uri="{FF2B5EF4-FFF2-40B4-BE49-F238E27FC236}">
                <a16:creationId xmlns="" xmlns:a16="http://schemas.microsoft.com/office/drawing/2014/main" id="{5008CD2D-FC5A-4727-90D9-2F9334035E21}"/>
              </a:ext>
            </a:extLst>
          </p:cNvPr>
          <p:cNvSpPr/>
          <p:nvPr/>
        </p:nvSpPr>
        <p:spPr>
          <a:xfrm>
            <a:off x="890954" y="4056187"/>
            <a:ext cx="1399434" cy="363414"/>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6" name="矩形 5"/>
          <p:cNvSpPr/>
          <p:nvPr/>
        </p:nvSpPr>
        <p:spPr>
          <a:xfrm>
            <a:off x="797169" y="4712677"/>
            <a:ext cx="10503877" cy="923330"/>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对热水系统保温提迟了要求</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sym typeface="Wingdings" pitchFamily="2" charset="2"/>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sym typeface="Wingdings" pitchFamily="2" charset="2"/>
              </a:rPr>
              <a:t>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sym typeface="Wingdings" pitchFamily="2" charset="2"/>
              </a:rPr>
              <a:t>）设计计算，保温厚度与环境温度、介质温度和保温材料有关，应经计算确定；（</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sym typeface="Wingdings" pitchFamily="2" charset="2"/>
              </a:rPr>
              <a:t>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sym typeface="Wingdings" pitchFamily="2" charset="2"/>
              </a:rPr>
              <a:t>）保温部位，包括热水系统、循环系统、热水设备和附件等应全面保温。</a:t>
            </a:r>
            <a:endParaRPr lang="zh-CN" altLang="en-US" dirty="0"/>
          </a:p>
        </p:txBody>
      </p:sp>
    </p:spTree>
    <p:extLst>
      <p:ext uri="{BB962C8B-B14F-4D97-AF65-F5344CB8AC3E}">
        <p14:creationId xmlns:p14="http://schemas.microsoft.com/office/powerpoint/2010/main" val="3665803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4451" y="810118"/>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5.3 </a:t>
            </a:r>
            <a:r>
              <a:rPr lang="zh-CN" altLang="en-US" sz="2000" dirty="0">
                <a:ln w="0"/>
                <a:effectLst>
                  <a:outerShdw blurRad="38100" dist="19050" dir="2700000" algn="tl" rotWithShape="0">
                    <a:schemeClr val="dk1">
                      <a:alpha val="40000"/>
                    </a:schemeClr>
                  </a:outerShdw>
                </a:effectLst>
              </a:rPr>
              <a:t>生活热水</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9" name="矩形 8"/>
          <p:cNvSpPr/>
          <p:nvPr/>
        </p:nvSpPr>
        <p:spPr>
          <a:xfrm>
            <a:off x="619125" y="1476375"/>
            <a:ext cx="9744076" cy="2169825"/>
          </a:xfrm>
          <a:prstGeom prst="rect">
            <a:avLst/>
          </a:prstGeom>
        </p:spPr>
        <p:txBody>
          <a:bodyPr wrap="square">
            <a:spAutoFit/>
          </a:bodyPr>
          <a:lstStyle/>
          <a:p>
            <a:pPr>
              <a:lnSpc>
                <a:spcPct val="150000"/>
              </a:lnSpc>
            </a:pPr>
            <a:r>
              <a:rPr lang="en-US" altLang="zh-CN" b="1" dirty="0"/>
              <a:t>5.3.10</a:t>
            </a:r>
            <a:r>
              <a:rPr lang="en-US" altLang="zh-CN" dirty="0"/>
              <a:t> </a:t>
            </a:r>
            <a:r>
              <a:rPr lang="zh-CN" altLang="zh-CN" dirty="0"/>
              <a:t>集中热水供应系统的监测和控制宜符合下列规定：</a:t>
            </a:r>
          </a:p>
          <a:p>
            <a:pPr>
              <a:lnSpc>
                <a:spcPct val="150000"/>
              </a:lnSpc>
            </a:pPr>
            <a:r>
              <a:rPr lang="en-US" altLang="zh-CN" b="1" dirty="0"/>
              <a:t>          1</a:t>
            </a:r>
            <a:r>
              <a:rPr lang="en-US" altLang="zh-CN" dirty="0"/>
              <a:t>    </a:t>
            </a:r>
            <a:r>
              <a:rPr lang="zh-CN" altLang="zh-CN" dirty="0"/>
              <a:t>对系统热水耗量和系统总供热量值宜进行监测；</a:t>
            </a:r>
          </a:p>
          <a:p>
            <a:pPr>
              <a:lnSpc>
                <a:spcPct val="150000"/>
              </a:lnSpc>
            </a:pPr>
            <a:r>
              <a:rPr lang="en-US" altLang="zh-CN" b="1" dirty="0"/>
              <a:t>          2   </a:t>
            </a:r>
            <a:r>
              <a:rPr lang="en-US" altLang="zh-CN" dirty="0"/>
              <a:t> </a:t>
            </a:r>
            <a:r>
              <a:rPr lang="zh-CN" altLang="zh-CN" dirty="0"/>
              <a:t>对设备运行状态宜进行检测及故障报警；</a:t>
            </a:r>
            <a:r>
              <a:rPr lang="en-US" altLang="zh-CN" dirty="0"/>
              <a:t>  </a:t>
            </a:r>
            <a:endParaRPr lang="zh-CN" altLang="zh-CN" dirty="0"/>
          </a:p>
          <a:p>
            <a:pPr>
              <a:lnSpc>
                <a:spcPct val="150000"/>
              </a:lnSpc>
            </a:pPr>
            <a:r>
              <a:rPr lang="en-US" altLang="zh-CN" b="1" dirty="0"/>
              <a:t>          3</a:t>
            </a:r>
            <a:r>
              <a:rPr lang="en-US" altLang="zh-CN" dirty="0"/>
              <a:t>    </a:t>
            </a:r>
            <a:r>
              <a:rPr lang="zh-CN" altLang="zh-CN" dirty="0"/>
              <a:t>对每日用水量、供水温度宜进行监测；</a:t>
            </a:r>
          </a:p>
          <a:p>
            <a:pPr>
              <a:lnSpc>
                <a:spcPct val="150000"/>
              </a:lnSpc>
            </a:pPr>
            <a:r>
              <a:rPr lang="en-US" altLang="zh-CN" b="1" dirty="0"/>
              <a:t>          4    </a:t>
            </a:r>
            <a:r>
              <a:rPr lang="zh-CN" altLang="zh-CN" dirty="0"/>
              <a:t>装机数量大于等于</a:t>
            </a:r>
            <a:r>
              <a:rPr lang="en-US" altLang="zh-CN" dirty="0"/>
              <a:t> 3</a:t>
            </a:r>
            <a:r>
              <a:rPr lang="zh-CN" altLang="zh-CN" dirty="0"/>
              <a:t>台的工程，宜采用机组群控方式。</a:t>
            </a:r>
          </a:p>
        </p:txBody>
      </p:sp>
      <p:sp>
        <p:nvSpPr>
          <p:cNvPr id="6" name="矩形 5"/>
          <p:cNvSpPr/>
          <p:nvPr/>
        </p:nvSpPr>
        <p:spPr>
          <a:xfrm>
            <a:off x="6664960" y="4023360"/>
            <a:ext cx="2164080" cy="369332"/>
          </a:xfrm>
          <a:prstGeom prst="rect">
            <a:avLst/>
          </a:prstGeom>
        </p:spPr>
        <p:txBody>
          <a:bodyPr wrap="square">
            <a:spAutoFit/>
          </a:bodyPr>
          <a:lstStyle/>
          <a:p>
            <a:r>
              <a:rPr lang="zh-CN" altLang="en-US" dirty="0">
                <a:solidFill>
                  <a:srgbClr val="FF0000"/>
                </a:solidFill>
              </a:rPr>
              <a:t>  （执行国家标准）</a:t>
            </a:r>
            <a:endParaRPr lang="zh-CN" altLang="en-US" dirty="0"/>
          </a:p>
        </p:txBody>
      </p:sp>
    </p:spTree>
    <p:extLst>
      <p:ext uri="{BB962C8B-B14F-4D97-AF65-F5344CB8AC3E}">
        <p14:creationId xmlns:p14="http://schemas.microsoft.com/office/powerpoint/2010/main" val="3665803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5.1 </a:t>
            </a:r>
            <a:r>
              <a:rPr lang="zh-CN" altLang="en-US" b="1" dirty="0" smtClean="0"/>
              <a:t>一般规定</a:t>
            </a:r>
            <a:endParaRPr lang="zh-CN" altLang="zh-CN" sz="2000" b="1" dirty="0"/>
          </a:p>
        </p:txBody>
      </p:sp>
    </p:spTree>
    <p:extLst>
      <p:ext uri="{BB962C8B-B14F-4D97-AF65-F5344CB8AC3E}">
        <p14:creationId xmlns:p14="http://schemas.microsoft.com/office/powerpoint/2010/main" val="443021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5.1 </a:t>
            </a:r>
            <a:r>
              <a:rPr lang="zh-CN" altLang="en-US" sz="2000" b="0" cap="none" spc="0" dirty="0">
                <a:ln w="0"/>
                <a:solidFill>
                  <a:schemeClr val="tx1"/>
                </a:solidFill>
                <a:effectLst>
                  <a:outerShdw blurRad="38100" dist="19050" dir="2700000" algn="tl" rotWithShape="0">
                    <a:schemeClr val="dk1">
                      <a:alpha val="40000"/>
                    </a:schemeClr>
                  </a:outerShdw>
                </a:effectLst>
              </a:rPr>
              <a:t>一般规定</a:t>
            </a:r>
          </a:p>
        </p:txBody>
      </p:sp>
      <p:sp>
        <p:nvSpPr>
          <p:cNvPr id="5" name="矩形 4"/>
          <p:cNvSpPr/>
          <p:nvPr/>
        </p:nvSpPr>
        <p:spPr>
          <a:xfrm>
            <a:off x="404098" y="1454840"/>
            <a:ext cx="11420474" cy="875881"/>
          </a:xfrm>
          <a:prstGeom prst="rect">
            <a:avLst/>
          </a:prstGeom>
        </p:spPr>
        <p:txBody>
          <a:bodyPr wrap="square">
            <a:spAutoFit/>
          </a:bodyPr>
          <a:lstStyle/>
          <a:p>
            <a:pPr>
              <a:lnSpc>
                <a:spcPct val="150000"/>
              </a:lnSpc>
            </a:pPr>
            <a:r>
              <a:rPr lang="en-US" altLang="zh-CN" b="1" dirty="0"/>
              <a:t>5.1.1  </a:t>
            </a:r>
            <a:r>
              <a:rPr lang="zh-CN" altLang="zh-CN" dirty="0"/>
              <a:t>给水排水系统的设计应符合现行国家标准《建筑给水排水设计</a:t>
            </a:r>
            <a:r>
              <a:rPr lang="zh-CN" altLang="en-US" dirty="0"/>
              <a:t>标准</a:t>
            </a:r>
            <a:r>
              <a:rPr lang="zh-CN" altLang="zh-CN" dirty="0"/>
              <a:t>》</a:t>
            </a:r>
            <a:r>
              <a:rPr lang="en-US" altLang="zh-CN" dirty="0"/>
              <a:t>GB 50015</a:t>
            </a:r>
            <a:r>
              <a:rPr lang="zh-CN" altLang="zh-CN" dirty="0"/>
              <a:t>的有关规定。</a:t>
            </a:r>
            <a:endParaRPr lang="en-US" altLang="zh-CN" dirty="0"/>
          </a:p>
          <a:p>
            <a:pPr>
              <a:lnSpc>
                <a:spcPct val="150000"/>
              </a:lnSpc>
            </a:pPr>
            <a:r>
              <a:rPr lang="en-US" altLang="zh-CN" dirty="0"/>
              <a:t>                                                                                                                                                                 </a:t>
            </a:r>
            <a:r>
              <a:rPr lang="zh-CN" altLang="en-US" dirty="0">
                <a:solidFill>
                  <a:srgbClr val="FF0000"/>
                </a:solidFill>
              </a:rPr>
              <a:t>（执行国家标准）</a:t>
            </a:r>
            <a:endParaRPr lang="zh-CN" altLang="zh-CN" dirty="0">
              <a:solidFill>
                <a:srgbClr val="FF0000"/>
              </a:solidFill>
            </a:endParaRPr>
          </a:p>
        </p:txBody>
      </p:sp>
      <p:sp>
        <p:nvSpPr>
          <p:cNvPr id="8" name="矩形 7"/>
          <p:cNvSpPr/>
          <p:nvPr/>
        </p:nvSpPr>
        <p:spPr>
          <a:xfrm>
            <a:off x="385763" y="2975927"/>
            <a:ext cx="11420474" cy="1118255"/>
          </a:xfrm>
          <a:prstGeom prst="rect">
            <a:avLst/>
          </a:prstGeom>
        </p:spPr>
        <p:txBody>
          <a:bodyPr wrap="square">
            <a:spAutoFit/>
          </a:bodyPr>
          <a:lstStyle/>
          <a:p>
            <a:pPr algn="just">
              <a:lnSpc>
                <a:spcPct val="200000"/>
              </a:lnSpc>
            </a:pPr>
            <a:r>
              <a:rPr lang="en-US" altLang="zh-CN" b="1" dirty="0"/>
              <a:t>5.1.2</a:t>
            </a:r>
            <a:r>
              <a:rPr lang="en-US" altLang="zh-CN" dirty="0"/>
              <a:t>  </a:t>
            </a:r>
            <a:r>
              <a:rPr lang="zh-CN" altLang="zh-CN" dirty="0"/>
              <a:t>给水系统的节水设计应符合现行国家标准《民用建筑节水设计标准》</a:t>
            </a:r>
            <a:r>
              <a:rPr lang="en-US" altLang="zh-CN" dirty="0"/>
              <a:t>GB 50555</a:t>
            </a:r>
            <a:r>
              <a:rPr lang="zh-CN" altLang="zh-CN" dirty="0"/>
              <a:t>的有关规定。</a:t>
            </a:r>
            <a:endParaRPr lang="en-US" altLang="zh-CN" dirty="0"/>
          </a:p>
          <a:p>
            <a:pPr algn="just">
              <a:lnSpc>
                <a:spcPct val="200000"/>
              </a:lnSpc>
            </a:pPr>
            <a:r>
              <a:rPr lang="zh-CN" altLang="en-US" dirty="0">
                <a:solidFill>
                  <a:srgbClr val="FF0000"/>
                </a:solidFill>
              </a:rPr>
              <a:t>                                                                                                                                                                   （执行国家标准）</a:t>
            </a:r>
            <a:endParaRPr lang="zh-CN" altLang="zh-CN" dirty="0">
              <a:latin typeface="宋体" panose="02010600030101010101" pitchFamily="2" charset="-122"/>
              <a:cs typeface="宋体" panose="02010600030101010101" pitchFamily="2" charset="-122"/>
            </a:endParaRPr>
          </a:p>
        </p:txBody>
      </p:sp>
      <p:sp>
        <p:nvSpPr>
          <p:cNvPr id="9" name="矩形 8"/>
          <p:cNvSpPr/>
          <p:nvPr/>
        </p:nvSpPr>
        <p:spPr>
          <a:xfrm>
            <a:off x="404098" y="4739388"/>
            <a:ext cx="11049000" cy="1327543"/>
          </a:xfrm>
          <a:prstGeom prst="rect">
            <a:avLst/>
          </a:prstGeom>
        </p:spPr>
        <p:txBody>
          <a:bodyPr wrap="square">
            <a:spAutoFit/>
          </a:bodyPr>
          <a:lstStyle/>
          <a:p>
            <a:pPr marL="635">
              <a:lnSpc>
                <a:spcPct val="150000"/>
              </a:lnSpc>
              <a:spcBef>
                <a:spcPts val="300"/>
              </a:spcBef>
            </a:pPr>
            <a:r>
              <a:rPr lang="en-US" altLang="zh-CN" b="1" dirty="0"/>
              <a:t>5.1.3  </a:t>
            </a:r>
            <a:r>
              <a:rPr lang="zh-CN" altLang="zh-CN" dirty="0"/>
              <a:t>进入用地红线的公共建筑或公共建筑小区的引入管应设置总水表，用地红线内的给水系统应根据建筑类型、用水对象和管理要求等因素设置二级计量或多级计量水表。</a:t>
            </a:r>
            <a:endParaRPr lang="en-US" altLang="zh-CN" dirty="0"/>
          </a:p>
          <a:p>
            <a:pPr marL="635">
              <a:lnSpc>
                <a:spcPct val="150000"/>
              </a:lnSpc>
              <a:spcBef>
                <a:spcPts val="300"/>
              </a:spcBef>
            </a:pPr>
            <a:r>
              <a:rPr lang="zh-CN" altLang="en-US" dirty="0">
                <a:solidFill>
                  <a:srgbClr val="FF0000"/>
                </a:solidFill>
              </a:rPr>
              <a:t>                                                                                                                                                                    （执行国家标准）</a:t>
            </a:r>
            <a:endParaRPr lang="zh-CN" altLang="zh-CN" kern="100" dirty="0">
              <a:latin typeface="Times New Roman" panose="02020603050405020304" pitchFamily="18" charset="0"/>
            </a:endParaRPr>
          </a:p>
        </p:txBody>
      </p:sp>
    </p:spTree>
    <p:extLst>
      <p:ext uri="{BB962C8B-B14F-4D97-AF65-F5344CB8AC3E}">
        <p14:creationId xmlns:p14="http://schemas.microsoft.com/office/powerpoint/2010/main" val="3805163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5.1 </a:t>
            </a:r>
            <a:r>
              <a:rPr lang="zh-CN" altLang="en-US" sz="2000" b="0" cap="none" spc="0" dirty="0">
                <a:ln w="0"/>
                <a:solidFill>
                  <a:schemeClr val="tx1"/>
                </a:solidFill>
                <a:effectLst>
                  <a:outerShdw blurRad="38100" dist="19050" dir="2700000" algn="tl" rotWithShape="0">
                    <a:schemeClr val="dk1">
                      <a:alpha val="40000"/>
                    </a:schemeClr>
                  </a:outerShdw>
                </a:effectLst>
              </a:rPr>
              <a:t>一般规定</a:t>
            </a:r>
          </a:p>
        </p:txBody>
      </p:sp>
      <p:sp>
        <p:nvSpPr>
          <p:cNvPr id="10" name="矩形 9"/>
          <p:cNvSpPr/>
          <p:nvPr/>
        </p:nvSpPr>
        <p:spPr>
          <a:xfrm>
            <a:off x="383778" y="1651958"/>
            <a:ext cx="10530602" cy="646331"/>
          </a:xfrm>
          <a:prstGeom prst="rect">
            <a:avLst/>
          </a:prstGeom>
        </p:spPr>
        <p:txBody>
          <a:bodyPr wrap="square">
            <a:spAutoFit/>
          </a:bodyPr>
          <a:lstStyle/>
          <a:p>
            <a:r>
              <a:rPr lang="en-US" altLang="zh-CN" b="1" dirty="0"/>
              <a:t>5.1.4  </a:t>
            </a:r>
            <a:r>
              <a:rPr lang="zh-CN" altLang="zh-CN" dirty="0"/>
              <a:t>生活热水加热站房应设置冷水进水、热媒或能源等计量装置。</a:t>
            </a:r>
            <a:endParaRPr lang="en-US" altLang="zh-CN" dirty="0"/>
          </a:p>
          <a:p>
            <a:r>
              <a:rPr lang="zh-CN" altLang="en-US" dirty="0">
                <a:solidFill>
                  <a:srgbClr val="FF0000"/>
                </a:solidFill>
              </a:rPr>
              <a:t>                                                                                                                                             （执行国家标准）</a:t>
            </a:r>
            <a:endParaRPr lang="zh-CN" altLang="zh-CN" dirty="0"/>
          </a:p>
        </p:txBody>
      </p:sp>
      <p:sp>
        <p:nvSpPr>
          <p:cNvPr id="12" name="矩形 11"/>
          <p:cNvSpPr/>
          <p:nvPr/>
        </p:nvSpPr>
        <p:spPr>
          <a:xfrm>
            <a:off x="421123" y="2897382"/>
            <a:ext cx="10601325" cy="1289071"/>
          </a:xfrm>
          <a:prstGeom prst="rect">
            <a:avLst/>
          </a:prstGeom>
        </p:spPr>
        <p:txBody>
          <a:bodyPr wrap="square">
            <a:spAutoFit/>
          </a:bodyPr>
          <a:lstStyle/>
          <a:p>
            <a:pPr algn="just">
              <a:lnSpc>
                <a:spcPct val="150000"/>
              </a:lnSpc>
            </a:pPr>
            <a:r>
              <a:rPr lang="en-US" altLang="zh-CN" b="1" dirty="0"/>
              <a:t>5.1.5</a:t>
            </a:r>
            <a:r>
              <a:rPr lang="en-US" altLang="zh-CN" dirty="0"/>
              <a:t>  </a:t>
            </a:r>
            <a:r>
              <a:rPr lang="zh-CN" altLang="zh-CN" dirty="0"/>
              <a:t>公共建筑给水系统和热水系统计量装置宜按管理要求设置数据传输接口。公共建筑中有可能实施用者付费的场所，宜设置用者付费设施。</a:t>
            </a:r>
            <a:endParaRPr lang="en-US" altLang="zh-CN" dirty="0"/>
          </a:p>
          <a:p>
            <a:pPr algn="just">
              <a:lnSpc>
                <a:spcPct val="150000"/>
              </a:lnSpc>
            </a:pPr>
            <a:r>
              <a:rPr lang="zh-CN" altLang="en-US" dirty="0">
                <a:solidFill>
                  <a:srgbClr val="FF0000"/>
                </a:solidFill>
              </a:rPr>
              <a:t>                                                                                                                                            （执行国家标准）</a:t>
            </a:r>
            <a:endParaRPr lang="zh-CN" altLang="zh-CN" kern="100" dirty="0">
              <a:latin typeface="Times New Roman" panose="02020603050405020304" pitchFamily="18" charset="0"/>
            </a:endParaRPr>
          </a:p>
        </p:txBody>
      </p:sp>
      <p:sp>
        <p:nvSpPr>
          <p:cNvPr id="3" name="矩形 2">
            <a:extLst>
              <a:ext uri="{FF2B5EF4-FFF2-40B4-BE49-F238E27FC236}">
                <a16:creationId xmlns="" xmlns:a16="http://schemas.microsoft.com/office/drawing/2014/main" id="{CE7F68EB-6760-4098-B7A9-68D27E393000}"/>
              </a:ext>
            </a:extLst>
          </p:cNvPr>
          <p:cNvSpPr/>
          <p:nvPr/>
        </p:nvSpPr>
        <p:spPr>
          <a:xfrm>
            <a:off x="404098" y="4558108"/>
            <a:ext cx="10894577" cy="1295868"/>
          </a:xfrm>
          <a:prstGeom prst="rect">
            <a:avLst/>
          </a:prstGeom>
        </p:spPr>
        <p:txBody>
          <a:bodyPr wrap="square">
            <a:spAutoFit/>
          </a:bodyPr>
          <a:lstStyle/>
          <a:p>
            <a:pPr>
              <a:lnSpc>
                <a:spcPct val="150000"/>
              </a:lnSpc>
            </a:pPr>
            <a:r>
              <a:rPr lang="en-US" altLang="zh-CN" b="1" dirty="0"/>
              <a:t>5.1.6</a:t>
            </a:r>
            <a:r>
              <a:rPr lang="en-US" altLang="zh-CN" dirty="0"/>
              <a:t>  </a:t>
            </a:r>
            <a:r>
              <a:rPr lang="zh-CN" altLang="zh-CN" dirty="0"/>
              <a:t>卫生器具及配件应符合现行国家标准《节水型卫生洁具》</a:t>
            </a:r>
            <a:r>
              <a:rPr lang="en-US" altLang="zh-CN" dirty="0"/>
              <a:t>GB/T 31436</a:t>
            </a:r>
            <a:r>
              <a:rPr lang="zh-CN" altLang="zh-CN" dirty="0"/>
              <a:t>、《节水型产品通用技术条件》</a:t>
            </a:r>
            <a:r>
              <a:rPr lang="en-US" altLang="zh-CN" dirty="0"/>
              <a:t>GB/T 18870</a:t>
            </a:r>
            <a:r>
              <a:rPr lang="zh-CN" altLang="zh-CN" dirty="0"/>
              <a:t>的相关规定。</a:t>
            </a:r>
            <a:endParaRPr lang="en-US" altLang="zh-CN" dirty="0"/>
          </a:p>
          <a:p>
            <a:pPr>
              <a:lnSpc>
                <a:spcPct val="150000"/>
              </a:lnSpc>
            </a:pPr>
            <a:r>
              <a:rPr lang="zh-CN" altLang="en-US" dirty="0">
                <a:solidFill>
                  <a:srgbClr val="FF0000"/>
                </a:solidFill>
              </a:rPr>
              <a:t>                                                                                                                                             （执行国家标准）</a:t>
            </a:r>
            <a:endParaRPr lang="zh-CN" altLang="zh-CN" dirty="0"/>
          </a:p>
        </p:txBody>
      </p:sp>
    </p:spTree>
    <p:extLst>
      <p:ext uri="{BB962C8B-B14F-4D97-AF65-F5344CB8AC3E}">
        <p14:creationId xmlns:p14="http://schemas.microsoft.com/office/powerpoint/2010/main" val="853943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dirty="0">
                <a:ln w="0"/>
                <a:effectLst>
                  <a:outerShdw blurRad="38100" dist="19050" dir="2700000" algn="tl" rotWithShape="0">
                    <a:schemeClr val="dk1">
                      <a:alpha val="40000"/>
                    </a:schemeClr>
                  </a:outerShdw>
                </a:effectLst>
              </a:rPr>
              <a:t>5.2 </a:t>
            </a:r>
            <a:r>
              <a:rPr lang="zh-CN" altLang="en-US" dirty="0">
                <a:ln w="0"/>
                <a:effectLst>
                  <a:outerShdw blurRad="38100" dist="19050" dir="2700000" algn="tl" rotWithShape="0">
                    <a:schemeClr val="dk1">
                      <a:alpha val="40000"/>
                    </a:schemeClr>
                  </a:outerShdw>
                </a:effectLst>
              </a:rPr>
              <a:t>给水与排水系统设计</a:t>
            </a:r>
          </a:p>
        </p:txBody>
      </p:sp>
    </p:spTree>
    <p:extLst>
      <p:ext uri="{BB962C8B-B14F-4D97-AF65-F5344CB8AC3E}">
        <p14:creationId xmlns:p14="http://schemas.microsoft.com/office/powerpoint/2010/main" val="1169307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1123" y="809278"/>
            <a:ext cx="2901756"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5.2 </a:t>
            </a:r>
            <a:r>
              <a:rPr lang="zh-CN" altLang="en-US" sz="2000" dirty="0">
                <a:ln w="0"/>
                <a:effectLst>
                  <a:outerShdw blurRad="38100" dist="19050" dir="2700000" algn="tl" rotWithShape="0">
                    <a:schemeClr val="dk1">
                      <a:alpha val="40000"/>
                    </a:schemeClr>
                  </a:outerShdw>
                </a:effectLst>
              </a:rPr>
              <a:t>给水与排水系统设计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5" name="矩形 4"/>
          <p:cNvSpPr/>
          <p:nvPr/>
        </p:nvSpPr>
        <p:spPr>
          <a:xfrm>
            <a:off x="421123" y="1820600"/>
            <a:ext cx="11420474" cy="646331"/>
          </a:xfrm>
          <a:prstGeom prst="rect">
            <a:avLst/>
          </a:prstGeom>
        </p:spPr>
        <p:txBody>
          <a:bodyPr wrap="square">
            <a:spAutoFit/>
          </a:bodyPr>
          <a:lstStyle/>
          <a:p>
            <a:r>
              <a:rPr lang="en-US" altLang="zh-CN" b="1" dirty="0"/>
              <a:t>5.2.1</a:t>
            </a:r>
            <a:r>
              <a:rPr lang="en-US" altLang="zh-CN" dirty="0"/>
              <a:t>  </a:t>
            </a:r>
            <a:r>
              <a:rPr lang="zh-CN" altLang="zh-CN" dirty="0"/>
              <a:t>给水系统应充分利用城镇给水管网或小区给水管网的水压直接供水。</a:t>
            </a:r>
            <a:endParaRPr lang="en-US" altLang="zh-CN" dirty="0"/>
          </a:p>
          <a:p>
            <a:r>
              <a:rPr lang="zh-CN" altLang="en-US" dirty="0">
                <a:solidFill>
                  <a:srgbClr val="FF0000"/>
                </a:solidFill>
              </a:rPr>
              <a:t>                                                                                                                                                            （执行国家标准）</a:t>
            </a:r>
            <a:endParaRPr lang="zh-CN" altLang="zh-CN" dirty="0"/>
          </a:p>
        </p:txBody>
      </p:sp>
      <p:sp>
        <p:nvSpPr>
          <p:cNvPr id="8" name="矩形 7"/>
          <p:cNvSpPr/>
          <p:nvPr/>
        </p:nvSpPr>
        <p:spPr>
          <a:xfrm>
            <a:off x="421123" y="3889766"/>
            <a:ext cx="11420474" cy="1295868"/>
          </a:xfrm>
          <a:prstGeom prst="rect">
            <a:avLst/>
          </a:prstGeom>
        </p:spPr>
        <p:txBody>
          <a:bodyPr wrap="square">
            <a:spAutoFit/>
          </a:bodyPr>
          <a:lstStyle/>
          <a:p>
            <a:pPr>
              <a:lnSpc>
                <a:spcPct val="150000"/>
              </a:lnSpc>
            </a:pPr>
            <a:r>
              <a:rPr lang="en-US" altLang="zh-CN" b="1" dirty="0"/>
              <a:t>5.2.2 </a:t>
            </a:r>
            <a:r>
              <a:rPr lang="en-US" altLang="zh-CN" dirty="0"/>
              <a:t> </a:t>
            </a:r>
            <a:r>
              <a:rPr lang="zh-CN" altLang="zh-CN" dirty="0"/>
              <a:t>生活供水二次加压系统的设置位置、配置规模和供水压力等应根据城镇给水条件、建筑生活用水规模、供水高度、建筑功能分区、对水质和水压的不同要求、供水安全性的要求、降低能耗等因素综合确定。</a:t>
            </a:r>
            <a:endParaRPr lang="en-US" altLang="zh-CN" dirty="0"/>
          </a:p>
          <a:p>
            <a:pPr>
              <a:lnSpc>
                <a:spcPct val="150000"/>
              </a:lnSpc>
            </a:pPr>
            <a:r>
              <a:rPr lang="zh-CN" altLang="en-US" dirty="0">
                <a:solidFill>
                  <a:srgbClr val="FF0000"/>
                </a:solidFill>
              </a:rPr>
              <a:t>                                                                                                               （执行国家标准，但应注意“综合因素”的影响）</a:t>
            </a:r>
            <a:endParaRPr lang="zh-CN" altLang="zh-CN" dirty="0"/>
          </a:p>
        </p:txBody>
      </p:sp>
    </p:spTree>
    <p:extLst>
      <p:ext uri="{BB962C8B-B14F-4D97-AF65-F5344CB8AC3E}">
        <p14:creationId xmlns:p14="http://schemas.microsoft.com/office/powerpoint/2010/main" val="2616410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1123" y="809278"/>
            <a:ext cx="2901756"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5.2 </a:t>
            </a:r>
            <a:r>
              <a:rPr lang="zh-CN" altLang="en-US" sz="2000" dirty="0">
                <a:ln w="0"/>
                <a:effectLst>
                  <a:outerShdw blurRad="38100" dist="19050" dir="2700000" algn="tl" rotWithShape="0">
                    <a:schemeClr val="dk1">
                      <a:alpha val="40000"/>
                    </a:schemeClr>
                  </a:outerShdw>
                </a:effectLst>
              </a:rPr>
              <a:t>给水与排水系统设计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9" name="矩形 8"/>
          <p:cNvSpPr/>
          <p:nvPr/>
        </p:nvSpPr>
        <p:spPr>
          <a:xfrm>
            <a:off x="385763" y="1807294"/>
            <a:ext cx="11049000" cy="1291379"/>
          </a:xfrm>
          <a:prstGeom prst="rect">
            <a:avLst/>
          </a:prstGeom>
        </p:spPr>
        <p:txBody>
          <a:bodyPr wrap="square">
            <a:spAutoFit/>
          </a:bodyPr>
          <a:lstStyle/>
          <a:p>
            <a:pPr>
              <a:lnSpc>
                <a:spcPct val="150000"/>
              </a:lnSpc>
            </a:pPr>
            <a:r>
              <a:rPr lang="en-US" altLang="zh-CN" b="1" dirty="0"/>
              <a:t>5.2.3 </a:t>
            </a:r>
            <a:r>
              <a:rPr lang="en-US" altLang="zh-CN" dirty="0"/>
              <a:t> </a:t>
            </a:r>
            <a:r>
              <a:rPr lang="zh-CN" altLang="zh-CN" dirty="0"/>
              <a:t>给水系统的供水方式及竖向分区应根据建筑用途、建筑高度、建筑功能需求、材料设备性能、维护管理和运行能耗等因素综合确定。</a:t>
            </a:r>
            <a:endParaRPr lang="en-US" altLang="zh-CN" dirty="0"/>
          </a:p>
          <a:p>
            <a:pPr>
              <a:lnSpc>
                <a:spcPct val="150000"/>
              </a:lnSpc>
            </a:pPr>
            <a:r>
              <a:rPr lang="zh-CN" altLang="en-US" dirty="0">
                <a:solidFill>
                  <a:srgbClr val="FF0000"/>
                </a:solidFill>
              </a:rPr>
              <a:t>                                                                                                       （执行国家标准，但应注意“综合因素”的影响）</a:t>
            </a:r>
            <a:endParaRPr lang="zh-CN" altLang="zh-CN" dirty="0"/>
          </a:p>
        </p:txBody>
      </p:sp>
      <p:sp>
        <p:nvSpPr>
          <p:cNvPr id="10" name="矩形 9"/>
          <p:cNvSpPr/>
          <p:nvPr/>
        </p:nvSpPr>
        <p:spPr>
          <a:xfrm>
            <a:off x="439459" y="3701068"/>
            <a:ext cx="10530602" cy="875881"/>
          </a:xfrm>
          <a:prstGeom prst="rect">
            <a:avLst/>
          </a:prstGeom>
        </p:spPr>
        <p:txBody>
          <a:bodyPr wrap="square">
            <a:spAutoFit/>
          </a:bodyPr>
          <a:lstStyle/>
          <a:p>
            <a:pPr>
              <a:lnSpc>
                <a:spcPct val="150000"/>
              </a:lnSpc>
            </a:pPr>
            <a:r>
              <a:rPr lang="en-US" altLang="zh-CN" b="1" dirty="0"/>
              <a:t>5.2.4</a:t>
            </a:r>
            <a:r>
              <a:rPr lang="en-US" altLang="zh-CN" dirty="0"/>
              <a:t>  </a:t>
            </a:r>
            <a:r>
              <a:rPr lang="zh-CN" altLang="zh-CN" dirty="0"/>
              <a:t>大型公共建筑小区宜分区域设置二次供水泵站，且每个二次供水泵站的服务半径不宜大于</a:t>
            </a:r>
            <a:r>
              <a:rPr lang="en-US" altLang="zh-CN" dirty="0"/>
              <a:t>300m</a:t>
            </a:r>
            <a:r>
              <a:rPr lang="zh-CN" altLang="zh-CN" dirty="0"/>
              <a:t>。</a:t>
            </a:r>
            <a:endParaRPr lang="en-US" altLang="zh-CN" dirty="0"/>
          </a:p>
          <a:p>
            <a:pPr>
              <a:lnSpc>
                <a:spcPct val="150000"/>
              </a:lnSpc>
            </a:pPr>
            <a:r>
              <a:rPr lang="zh-CN" altLang="en-US" dirty="0">
                <a:solidFill>
                  <a:srgbClr val="FF0000"/>
                </a:solidFill>
              </a:rPr>
              <a:t>                                                                                             （在国家标准的基础上略有提高，基于节能的考虑）                                                                                                                                                                                                       </a:t>
            </a:r>
            <a:endParaRPr lang="zh-CN" altLang="zh-CN" dirty="0"/>
          </a:p>
        </p:txBody>
      </p:sp>
      <p:sp>
        <p:nvSpPr>
          <p:cNvPr id="12" name="矩形 11"/>
          <p:cNvSpPr/>
          <p:nvPr/>
        </p:nvSpPr>
        <p:spPr>
          <a:xfrm>
            <a:off x="404098" y="5301191"/>
            <a:ext cx="10601325" cy="870751"/>
          </a:xfrm>
          <a:prstGeom prst="rect">
            <a:avLst/>
          </a:prstGeom>
        </p:spPr>
        <p:txBody>
          <a:bodyPr wrap="square">
            <a:spAutoFit/>
          </a:bodyPr>
          <a:lstStyle/>
          <a:p>
            <a:pPr algn="just">
              <a:lnSpc>
                <a:spcPct val="150000"/>
              </a:lnSpc>
            </a:pPr>
            <a:r>
              <a:rPr lang="en-US" altLang="zh-CN" b="1" dirty="0"/>
              <a:t>5.2.5 </a:t>
            </a:r>
            <a:r>
              <a:rPr lang="en-US" altLang="zh-CN" dirty="0"/>
              <a:t> </a:t>
            </a:r>
            <a:r>
              <a:rPr lang="zh-CN" altLang="zh-CN" dirty="0"/>
              <a:t>生活给水系统加压水泵，应根据管网水力计算选择水泵扬程，水泵应在其高效区运行。</a:t>
            </a:r>
            <a:r>
              <a:rPr lang="zh-CN" altLang="en-US" dirty="0">
                <a:solidFill>
                  <a:srgbClr val="FF0000"/>
                </a:solidFill>
              </a:rPr>
              <a:t> </a:t>
            </a:r>
            <a:endParaRPr lang="en-US" altLang="zh-CN" dirty="0">
              <a:solidFill>
                <a:srgbClr val="FF0000"/>
              </a:solidFill>
            </a:endParaRPr>
          </a:p>
          <a:p>
            <a:pPr algn="just">
              <a:lnSpc>
                <a:spcPct val="150000"/>
              </a:lnSpc>
            </a:pPr>
            <a:r>
              <a:rPr lang="zh-CN" altLang="en-US" dirty="0">
                <a:solidFill>
                  <a:srgbClr val="FF0000"/>
                </a:solidFill>
              </a:rPr>
              <a:t>                                                                                                                                                   （执行国家标准）</a:t>
            </a:r>
            <a:endParaRPr lang="zh-CN" altLang="zh-CN" kern="100" dirty="0">
              <a:latin typeface="Times New Roman" panose="02020603050405020304" pitchFamily="18" charset="0"/>
            </a:endParaRPr>
          </a:p>
        </p:txBody>
      </p:sp>
    </p:spTree>
    <p:extLst>
      <p:ext uri="{BB962C8B-B14F-4D97-AF65-F5344CB8AC3E}">
        <p14:creationId xmlns:p14="http://schemas.microsoft.com/office/powerpoint/2010/main" val="1480419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1123" y="809278"/>
            <a:ext cx="2901756"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5.2 </a:t>
            </a:r>
            <a:r>
              <a:rPr lang="zh-CN" altLang="en-US" sz="2000" dirty="0">
                <a:ln w="0"/>
                <a:effectLst>
                  <a:outerShdw blurRad="38100" dist="19050" dir="2700000" algn="tl" rotWithShape="0">
                    <a:schemeClr val="dk1">
                      <a:alpha val="40000"/>
                    </a:schemeClr>
                  </a:outerShdw>
                </a:effectLst>
              </a:rPr>
              <a:t>给水与排水系统设计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矩形 2">
            <a:extLst>
              <a:ext uri="{FF2B5EF4-FFF2-40B4-BE49-F238E27FC236}">
                <a16:creationId xmlns="" xmlns:a16="http://schemas.microsoft.com/office/drawing/2014/main" id="{CE7F68EB-6760-4098-B7A9-68D27E393000}"/>
              </a:ext>
            </a:extLst>
          </p:cNvPr>
          <p:cNvSpPr/>
          <p:nvPr/>
        </p:nvSpPr>
        <p:spPr>
          <a:xfrm>
            <a:off x="404098" y="1863344"/>
            <a:ext cx="10894577" cy="1291379"/>
          </a:xfrm>
          <a:prstGeom prst="rect">
            <a:avLst/>
          </a:prstGeom>
        </p:spPr>
        <p:txBody>
          <a:bodyPr wrap="square">
            <a:spAutoFit/>
          </a:bodyPr>
          <a:lstStyle/>
          <a:p>
            <a:pPr>
              <a:lnSpc>
                <a:spcPct val="150000"/>
              </a:lnSpc>
            </a:pPr>
            <a:r>
              <a:rPr lang="en-US" altLang="zh-CN" b="1" dirty="0"/>
              <a:t>5.2.6 </a:t>
            </a:r>
            <a:r>
              <a:rPr lang="en-US" altLang="zh-CN" dirty="0"/>
              <a:t> </a:t>
            </a:r>
            <a:r>
              <a:rPr lang="zh-CN" altLang="zh-CN" dirty="0"/>
              <a:t>生活供水二次加压系统当采用城镇供水管</a:t>
            </a:r>
            <a:r>
              <a:rPr lang="en-US" altLang="zh-CN" dirty="0"/>
              <a:t>-</a:t>
            </a:r>
            <a:r>
              <a:rPr lang="zh-CN" altLang="zh-CN" dirty="0"/>
              <a:t>低位吸水箱</a:t>
            </a:r>
            <a:r>
              <a:rPr lang="en-US" altLang="zh-CN" dirty="0"/>
              <a:t>-</a:t>
            </a:r>
            <a:r>
              <a:rPr lang="zh-CN" altLang="zh-CN" dirty="0"/>
              <a:t>泵组</a:t>
            </a:r>
            <a:r>
              <a:rPr lang="en-US" altLang="zh-CN" dirty="0"/>
              <a:t>-</a:t>
            </a:r>
            <a:r>
              <a:rPr lang="zh-CN" altLang="zh-CN" dirty="0"/>
              <a:t>（高位水箱）</a:t>
            </a:r>
            <a:r>
              <a:rPr lang="en-US" altLang="zh-CN" dirty="0"/>
              <a:t>-</a:t>
            </a:r>
            <a:r>
              <a:rPr lang="zh-CN" altLang="zh-CN" dirty="0"/>
              <a:t>用户的供水方式时，低位吸水箱的设置位置应考虑充分利用城镇供水管网水压的可能性，低位吸水箱进水管口处的水压不宜大于</a:t>
            </a:r>
            <a:r>
              <a:rPr lang="en-US" altLang="zh-CN" dirty="0"/>
              <a:t>0.2MPa</a:t>
            </a:r>
            <a:r>
              <a:rPr lang="zh-CN" altLang="zh-CN" dirty="0"/>
              <a:t>。</a:t>
            </a:r>
          </a:p>
        </p:txBody>
      </p:sp>
      <p:sp>
        <p:nvSpPr>
          <p:cNvPr id="11" name="矩形 10">
            <a:extLst>
              <a:ext uri="{FF2B5EF4-FFF2-40B4-BE49-F238E27FC236}">
                <a16:creationId xmlns="" xmlns:a16="http://schemas.microsoft.com/office/drawing/2014/main" id="{CCB6B918-D716-4B1D-92FF-1C32C60E051F}"/>
              </a:ext>
            </a:extLst>
          </p:cNvPr>
          <p:cNvSpPr/>
          <p:nvPr/>
        </p:nvSpPr>
        <p:spPr>
          <a:xfrm>
            <a:off x="404098" y="4410177"/>
            <a:ext cx="11159252" cy="1273875"/>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条对二次供水系统中的低位水箱设置位置提出应考虑充分利用城镇供水管网水压的可能性。在有条件的建筑中可以考虑将低位水箱尽量设置在城镇供水压力可以保证供给的楼层和部位，充分利用城镇供水管网压力、降低泵组的扬程，减少城镇供水压力的无效泄放，达到节能的目的。</a:t>
            </a:r>
          </a:p>
        </p:txBody>
      </p:sp>
      <p:sp>
        <p:nvSpPr>
          <p:cNvPr id="13" name="五边形 2">
            <a:extLst>
              <a:ext uri="{FF2B5EF4-FFF2-40B4-BE49-F238E27FC236}">
                <a16:creationId xmlns="" xmlns:a16="http://schemas.microsoft.com/office/drawing/2014/main" id="{F171F7DE-A831-4024-B945-7E66D1F26059}"/>
              </a:ext>
            </a:extLst>
          </p:cNvPr>
          <p:cNvSpPr/>
          <p:nvPr/>
        </p:nvSpPr>
        <p:spPr>
          <a:xfrm>
            <a:off x="404098" y="3808679"/>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Tree>
    <p:extLst>
      <p:ext uri="{BB962C8B-B14F-4D97-AF65-F5344CB8AC3E}">
        <p14:creationId xmlns:p14="http://schemas.microsoft.com/office/powerpoint/2010/main" val="41261556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11903</TotalTime>
  <Words>2408</Words>
  <Application>Microsoft Office PowerPoint</Application>
  <PresentationFormat>宽屏</PresentationFormat>
  <Paragraphs>129</Paragraphs>
  <Slides>22</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22</vt:i4>
      </vt:variant>
    </vt:vector>
  </HeadingPairs>
  <TitlesOfParts>
    <vt:vector size="34" baseType="lpstr">
      <vt:lpstr>方正粗活意简体</vt:lpstr>
      <vt:lpstr>黑体</vt:lpstr>
      <vt:lpstr>楷体</vt:lpstr>
      <vt:lpstr>宋体</vt:lpstr>
      <vt:lpstr>微软雅黑</vt:lpstr>
      <vt:lpstr>Arial</vt:lpstr>
      <vt:lpstr>Calibri</vt:lpstr>
      <vt:lpstr>Calibri Light</vt:lpstr>
      <vt:lpstr>Times New Roman</vt:lpstr>
      <vt:lpstr>Wingdings</vt:lpstr>
      <vt:lpstr>Office Theme</vt:lpstr>
      <vt:lpstr>Custom Design1</vt:lpstr>
      <vt:lpstr> 《四川省公共建筑节能设计标准》 DBJ51/143-2020 宣贯（第五章）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CSWADI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aaaaa</dc:title>
  <dc:creator>刘希臣</dc:creator>
  <cp:lastModifiedBy>闵晓丹</cp:lastModifiedBy>
  <cp:revision>624</cp:revision>
  <dcterms:created xsi:type="dcterms:W3CDTF">2016-12-01T02:01:25Z</dcterms:created>
  <dcterms:modified xsi:type="dcterms:W3CDTF">2020-05-09T07:37:15Z</dcterms:modified>
</cp:coreProperties>
</file>