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Lst>
  <p:notesMasterIdLst>
    <p:notesMasterId r:id="rId53"/>
  </p:notesMasterIdLst>
  <p:sldIdLst>
    <p:sldId id="538" r:id="rId2"/>
    <p:sldId id="479" r:id="rId3"/>
    <p:sldId id="540" r:id="rId4"/>
    <p:sldId id="483" r:id="rId5"/>
    <p:sldId id="539" r:id="rId6"/>
    <p:sldId id="484" r:id="rId7"/>
    <p:sldId id="485" r:id="rId8"/>
    <p:sldId id="488" r:id="rId9"/>
    <p:sldId id="489" r:id="rId10"/>
    <p:sldId id="490" r:id="rId11"/>
    <p:sldId id="491" r:id="rId12"/>
    <p:sldId id="486" r:id="rId13"/>
    <p:sldId id="492" r:id="rId14"/>
    <p:sldId id="541" r:id="rId15"/>
    <p:sldId id="542" r:id="rId16"/>
    <p:sldId id="543" r:id="rId17"/>
    <p:sldId id="544" r:id="rId18"/>
    <p:sldId id="545" r:id="rId19"/>
    <p:sldId id="546" r:id="rId20"/>
    <p:sldId id="510" r:id="rId21"/>
    <p:sldId id="511" r:id="rId22"/>
    <p:sldId id="515" r:id="rId23"/>
    <p:sldId id="512" r:id="rId24"/>
    <p:sldId id="547" r:id="rId25"/>
    <p:sldId id="548" r:id="rId26"/>
    <p:sldId id="549" r:id="rId27"/>
    <p:sldId id="550" r:id="rId28"/>
    <p:sldId id="551" r:id="rId29"/>
    <p:sldId id="552" r:id="rId30"/>
    <p:sldId id="553" r:id="rId31"/>
    <p:sldId id="554" r:id="rId32"/>
    <p:sldId id="555" r:id="rId33"/>
    <p:sldId id="556" r:id="rId34"/>
    <p:sldId id="557" r:id="rId35"/>
    <p:sldId id="565" r:id="rId36"/>
    <p:sldId id="564" r:id="rId37"/>
    <p:sldId id="562" r:id="rId38"/>
    <p:sldId id="561" r:id="rId39"/>
    <p:sldId id="537" r:id="rId40"/>
    <p:sldId id="528" r:id="rId41"/>
    <p:sldId id="566" r:id="rId42"/>
    <p:sldId id="567" r:id="rId43"/>
    <p:sldId id="568" r:id="rId44"/>
    <p:sldId id="569" r:id="rId45"/>
    <p:sldId id="570" r:id="rId46"/>
    <p:sldId id="534" r:id="rId47"/>
    <p:sldId id="575" r:id="rId48"/>
    <p:sldId id="571" r:id="rId49"/>
    <p:sldId id="572" r:id="rId50"/>
    <p:sldId id="573" r:id="rId51"/>
    <p:sldId id="574" r:id="rId5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5" autoAdjust="0"/>
    <p:restoredTop sz="94660"/>
  </p:normalViewPr>
  <p:slideViewPr>
    <p:cSldViewPr snapToGrid="0">
      <p:cViewPr varScale="1">
        <p:scale>
          <a:sx n="116" d="100"/>
          <a:sy n="116" d="100"/>
        </p:scale>
        <p:origin x="10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t>2020/5/8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宋体" pitchFamily="2" charset="-122"/>
              </a:defRPr>
            </a:lvl1pPr>
            <a:lvl2pPr marL="737444" indent="-283632">
              <a:spcBef>
                <a:spcPct val="30000"/>
              </a:spcBef>
              <a:defRPr sz="1200">
                <a:solidFill>
                  <a:schemeClr val="tx1"/>
                </a:solidFill>
                <a:latin typeface="Calibri" pitchFamily="34" charset="0"/>
                <a:ea typeface="宋体" pitchFamily="2" charset="-122"/>
              </a:defRPr>
            </a:lvl2pPr>
            <a:lvl3pPr marL="1134529" indent="-226906">
              <a:spcBef>
                <a:spcPct val="30000"/>
              </a:spcBef>
              <a:defRPr sz="1200">
                <a:solidFill>
                  <a:schemeClr val="tx1"/>
                </a:solidFill>
                <a:latin typeface="Calibri" pitchFamily="34" charset="0"/>
                <a:ea typeface="宋体" pitchFamily="2" charset="-122"/>
              </a:defRPr>
            </a:lvl3pPr>
            <a:lvl4pPr marL="1588340" indent="-226906">
              <a:spcBef>
                <a:spcPct val="30000"/>
              </a:spcBef>
              <a:defRPr sz="1200">
                <a:solidFill>
                  <a:schemeClr val="tx1"/>
                </a:solidFill>
                <a:latin typeface="Calibri" pitchFamily="34" charset="0"/>
                <a:ea typeface="宋体" pitchFamily="2" charset="-122"/>
              </a:defRPr>
            </a:lvl4pPr>
            <a:lvl5pPr marL="2042152" indent="-226906">
              <a:spcBef>
                <a:spcPct val="30000"/>
              </a:spcBef>
              <a:defRPr sz="1200">
                <a:solidFill>
                  <a:schemeClr val="tx1"/>
                </a:solidFill>
                <a:latin typeface="Calibri" pitchFamily="34" charset="0"/>
                <a:ea typeface="宋体" pitchFamily="2" charset="-122"/>
              </a:defRPr>
            </a:lvl5pPr>
            <a:lvl6pPr marL="2495964" indent="-226906" eaLnBrk="0" fontAlgn="base" hangingPunct="0">
              <a:spcBef>
                <a:spcPct val="30000"/>
              </a:spcBef>
              <a:spcAft>
                <a:spcPct val="0"/>
              </a:spcAft>
              <a:defRPr sz="1200">
                <a:solidFill>
                  <a:schemeClr val="tx1"/>
                </a:solidFill>
                <a:latin typeface="Calibri" pitchFamily="34" charset="0"/>
                <a:ea typeface="宋体" pitchFamily="2" charset="-122"/>
              </a:defRPr>
            </a:lvl6pPr>
            <a:lvl7pPr marL="2949775" indent="-226906" eaLnBrk="0" fontAlgn="base" hangingPunct="0">
              <a:spcBef>
                <a:spcPct val="30000"/>
              </a:spcBef>
              <a:spcAft>
                <a:spcPct val="0"/>
              </a:spcAft>
              <a:defRPr sz="1200">
                <a:solidFill>
                  <a:schemeClr val="tx1"/>
                </a:solidFill>
                <a:latin typeface="Calibri" pitchFamily="34" charset="0"/>
                <a:ea typeface="宋体" pitchFamily="2" charset="-122"/>
              </a:defRPr>
            </a:lvl7pPr>
            <a:lvl8pPr marL="3403587" indent="-226906" eaLnBrk="0" fontAlgn="base" hangingPunct="0">
              <a:spcBef>
                <a:spcPct val="30000"/>
              </a:spcBef>
              <a:spcAft>
                <a:spcPct val="0"/>
              </a:spcAft>
              <a:defRPr sz="1200">
                <a:solidFill>
                  <a:schemeClr val="tx1"/>
                </a:solidFill>
                <a:latin typeface="Calibri" pitchFamily="34" charset="0"/>
                <a:ea typeface="宋体" pitchFamily="2" charset="-122"/>
              </a:defRPr>
            </a:lvl8pPr>
            <a:lvl9pPr marL="3857398" indent="-226906" eaLnBrk="0" fontAlgn="base" hangingPunct="0">
              <a:spcBef>
                <a:spcPct val="30000"/>
              </a:spcBef>
              <a:spcAft>
                <a:spcPct val="0"/>
              </a:spcAft>
              <a:defRPr sz="1200">
                <a:solidFill>
                  <a:schemeClr val="tx1"/>
                </a:solidFill>
                <a:latin typeface="Calibri" pitchFamily="34" charset="0"/>
                <a:ea typeface="宋体" pitchFamily="2" charset="-122"/>
              </a:defRPr>
            </a:lvl9pPr>
          </a:lstStyle>
          <a:p>
            <a:pPr>
              <a:spcBef>
                <a:spcPct val="0"/>
              </a:spcBef>
            </a:pPr>
            <a:fld id="{FFB61025-14B2-4F67-8703-AF7FEB770947}" type="slidenum">
              <a:rPr lang="zh-CN" altLang="en-US" smtClean="0"/>
              <a:pPr>
                <a:spcBef>
                  <a:spcPct val="0"/>
                </a:spcBef>
              </a:pPr>
              <a:t>21</a:t>
            </a:fld>
            <a:endParaRPr lang="zh-CN" altLang="en-US"/>
          </a:p>
        </p:txBody>
      </p:sp>
    </p:spTree>
    <p:extLst>
      <p:ext uri="{BB962C8B-B14F-4D97-AF65-F5344CB8AC3E}">
        <p14:creationId xmlns:p14="http://schemas.microsoft.com/office/powerpoint/2010/main" val="1376647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宋体" pitchFamily="2" charset="-122"/>
              </a:defRPr>
            </a:lvl1pPr>
            <a:lvl2pPr marL="737444" indent="-283632">
              <a:spcBef>
                <a:spcPct val="30000"/>
              </a:spcBef>
              <a:defRPr sz="1200">
                <a:solidFill>
                  <a:schemeClr val="tx1"/>
                </a:solidFill>
                <a:latin typeface="Calibri" pitchFamily="34" charset="0"/>
                <a:ea typeface="宋体" pitchFamily="2" charset="-122"/>
              </a:defRPr>
            </a:lvl2pPr>
            <a:lvl3pPr marL="1134529" indent="-226906">
              <a:spcBef>
                <a:spcPct val="30000"/>
              </a:spcBef>
              <a:defRPr sz="1200">
                <a:solidFill>
                  <a:schemeClr val="tx1"/>
                </a:solidFill>
                <a:latin typeface="Calibri" pitchFamily="34" charset="0"/>
                <a:ea typeface="宋体" pitchFamily="2" charset="-122"/>
              </a:defRPr>
            </a:lvl3pPr>
            <a:lvl4pPr marL="1588340" indent="-226906">
              <a:spcBef>
                <a:spcPct val="30000"/>
              </a:spcBef>
              <a:defRPr sz="1200">
                <a:solidFill>
                  <a:schemeClr val="tx1"/>
                </a:solidFill>
                <a:latin typeface="Calibri" pitchFamily="34" charset="0"/>
                <a:ea typeface="宋体" pitchFamily="2" charset="-122"/>
              </a:defRPr>
            </a:lvl4pPr>
            <a:lvl5pPr marL="2042152" indent="-226906">
              <a:spcBef>
                <a:spcPct val="30000"/>
              </a:spcBef>
              <a:defRPr sz="1200">
                <a:solidFill>
                  <a:schemeClr val="tx1"/>
                </a:solidFill>
                <a:latin typeface="Calibri" pitchFamily="34" charset="0"/>
                <a:ea typeface="宋体" pitchFamily="2" charset="-122"/>
              </a:defRPr>
            </a:lvl5pPr>
            <a:lvl6pPr marL="2495964" indent="-226906" eaLnBrk="0" fontAlgn="base" hangingPunct="0">
              <a:spcBef>
                <a:spcPct val="30000"/>
              </a:spcBef>
              <a:spcAft>
                <a:spcPct val="0"/>
              </a:spcAft>
              <a:defRPr sz="1200">
                <a:solidFill>
                  <a:schemeClr val="tx1"/>
                </a:solidFill>
                <a:latin typeface="Calibri" pitchFamily="34" charset="0"/>
                <a:ea typeface="宋体" pitchFamily="2" charset="-122"/>
              </a:defRPr>
            </a:lvl6pPr>
            <a:lvl7pPr marL="2949775" indent="-226906" eaLnBrk="0" fontAlgn="base" hangingPunct="0">
              <a:spcBef>
                <a:spcPct val="30000"/>
              </a:spcBef>
              <a:spcAft>
                <a:spcPct val="0"/>
              </a:spcAft>
              <a:defRPr sz="1200">
                <a:solidFill>
                  <a:schemeClr val="tx1"/>
                </a:solidFill>
                <a:latin typeface="Calibri" pitchFamily="34" charset="0"/>
                <a:ea typeface="宋体" pitchFamily="2" charset="-122"/>
              </a:defRPr>
            </a:lvl7pPr>
            <a:lvl8pPr marL="3403587" indent="-226906" eaLnBrk="0" fontAlgn="base" hangingPunct="0">
              <a:spcBef>
                <a:spcPct val="30000"/>
              </a:spcBef>
              <a:spcAft>
                <a:spcPct val="0"/>
              </a:spcAft>
              <a:defRPr sz="1200">
                <a:solidFill>
                  <a:schemeClr val="tx1"/>
                </a:solidFill>
                <a:latin typeface="Calibri" pitchFamily="34" charset="0"/>
                <a:ea typeface="宋体" pitchFamily="2" charset="-122"/>
              </a:defRPr>
            </a:lvl8pPr>
            <a:lvl9pPr marL="3857398" indent="-226906" eaLnBrk="0" fontAlgn="base" hangingPunct="0">
              <a:spcBef>
                <a:spcPct val="30000"/>
              </a:spcBef>
              <a:spcAft>
                <a:spcPct val="0"/>
              </a:spcAft>
              <a:defRPr sz="1200">
                <a:solidFill>
                  <a:schemeClr val="tx1"/>
                </a:solidFill>
                <a:latin typeface="Calibri" pitchFamily="34" charset="0"/>
                <a:ea typeface="宋体" pitchFamily="2" charset="-122"/>
              </a:defRPr>
            </a:lvl9pPr>
          </a:lstStyle>
          <a:p>
            <a:pPr>
              <a:spcBef>
                <a:spcPct val="0"/>
              </a:spcBef>
            </a:pPr>
            <a:fld id="{0BE9A703-1443-487C-88D4-038A970427B9}" type="slidenum">
              <a:rPr lang="zh-CN" altLang="en-US" smtClean="0"/>
              <a:pPr>
                <a:spcBef>
                  <a:spcPct val="0"/>
                </a:spcBef>
              </a:pPr>
              <a:t>22</a:t>
            </a:fld>
            <a:endParaRPr lang="zh-CN" altLang="en-US"/>
          </a:p>
        </p:txBody>
      </p:sp>
    </p:spTree>
    <p:extLst>
      <p:ext uri="{BB962C8B-B14F-4D97-AF65-F5344CB8AC3E}">
        <p14:creationId xmlns:p14="http://schemas.microsoft.com/office/powerpoint/2010/main" val="757862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6300">
              <a:defRPr>
                <a:solidFill>
                  <a:schemeClr val="tx1"/>
                </a:solidFill>
                <a:latin typeface="Arial" charset="0"/>
                <a:ea typeface="宋体" charset="-122"/>
              </a:defRPr>
            </a:lvl1pPr>
            <a:lvl2pPr marL="742950" indent="-285750" defTabSz="876300">
              <a:defRPr>
                <a:solidFill>
                  <a:schemeClr val="tx1"/>
                </a:solidFill>
                <a:latin typeface="Arial" charset="0"/>
                <a:ea typeface="宋体" charset="-122"/>
              </a:defRPr>
            </a:lvl2pPr>
            <a:lvl3pPr marL="1143000" indent="-228600" defTabSz="876300">
              <a:defRPr>
                <a:solidFill>
                  <a:schemeClr val="tx1"/>
                </a:solidFill>
                <a:latin typeface="Arial" charset="0"/>
                <a:ea typeface="宋体" charset="-122"/>
              </a:defRPr>
            </a:lvl3pPr>
            <a:lvl4pPr marL="1600200" indent="-228600" defTabSz="876300">
              <a:defRPr>
                <a:solidFill>
                  <a:schemeClr val="tx1"/>
                </a:solidFill>
                <a:latin typeface="Arial" charset="0"/>
                <a:ea typeface="宋体" charset="-122"/>
              </a:defRPr>
            </a:lvl4pPr>
            <a:lvl5pPr marL="2057400" indent="-228600" defTabSz="876300">
              <a:defRPr>
                <a:solidFill>
                  <a:schemeClr val="tx1"/>
                </a:solidFill>
                <a:latin typeface="Arial" charset="0"/>
                <a:ea typeface="宋体" charset="-122"/>
              </a:defRPr>
            </a:lvl5pPr>
            <a:lvl6pPr marL="2514600" indent="-228600" defTabSz="876300" eaLnBrk="0" fontAlgn="base" hangingPunct="0">
              <a:spcBef>
                <a:spcPct val="0"/>
              </a:spcBef>
              <a:spcAft>
                <a:spcPct val="0"/>
              </a:spcAft>
              <a:defRPr>
                <a:solidFill>
                  <a:schemeClr val="tx1"/>
                </a:solidFill>
                <a:latin typeface="Arial" charset="0"/>
                <a:ea typeface="宋体" charset="-122"/>
              </a:defRPr>
            </a:lvl6pPr>
            <a:lvl7pPr marL="2971800" indent="-228600" defTabSz="876300" eaLnBrk="0" fontAlgn="base" hangingPunct="0">
              <a:spcBef>
                <a:spcPct val="0"/>
              </a:spcBef>
              <a:spcAft>
                <a:spcPct val="0"/>
              </a:spcAft>
              <a:defRPr>
                <a:solidFill>
                  <a:schemeClr val="tx1"/>
                </a:solidFill>
                <a:latin typeface="Arial" charset="0"/>
                <a:ea typeface="宋体" charset="-122"/>
              </a:defRPr>
            </a:lvl7pPr>
            <a:lvl8pPr marL="3429000" indent="-228600" defTabSz="876300" eaLnBrk="0" fontAlgn="base" hangingPunct="0">
              <a:spcBef>
                <a:spcPct val="0"/>
              </a:spcBef>
              <a:spcAft>
                <a:spcPct val="0"/>
              </a:spcAft>
              <a:defRPr>
                <a:solidFill>
                  <a:schemeClr val="tx1"/>
                </a:solidFill>
                <a:latin typeface="Arial" charset="0"/>
                <a:ea typeface="宋体" charset="-122"/>
              </a:defRPr>
            </a:lvl8pPr>
            <a:lvl9pPr marL="3886200" indent="-228600" defTabSz="876300" eaLnBrk="0" fontAlgn="base" hangingPunct="0">
              <a:spcBef>
                <a:spcPct val="0"/>
              </a:spcBef>
              <a:spcAft>
                <a:spcPct val="0"/>
              </a:spcAft>
              <a:defRPr>
                <a:solidFill>
                  <a:schemeClr val="tx1"/>
                </a:solidFill>
                <a:latin typeface="Arial" charset="0"/>
                <a:ea typeface="宋体" charset="-122"/>
              </a:defRPr>
            </a:lvl9pPr>
          </a:lstStyle>
          <a:p>
            <a:fld id="{FC02116F-F4C2-47F6-960E-A81E16B021BC}" type="slidenum">
              <a:rPr lang="zh-CN" altLang="en-US"/>
              <a:pPr/>
              <a:t>39</a:t>
            </a:fld>
            <a:endParaRPr lang="en-US" altLang="zh-CN"/>
          </a:p>
        </p:txBody>
      </p:sp>
      <p:sp>
        <p:nvSpPr>
          <p:cNvPr id="2" name="页脚占位符 1"/>
          <p:cNvSpPr>
            <a:spLocks noGrp="1"/>
          </p:cNvSpPr>
          <p:nvPr>
            <p:ph type="ftr" sz="quarter" idx="4"/>
          </p:nvPr>
        </p:nvSpPr>
        <p:spPr/>
        <p:txBody>
          <a:bodyPr/>
          <a:lstStyle/>
          <a:p>
            <a:pPr>
              <a:defRPr/>
            </a:pPr>
            <a:r>
              <a:rPr lang="en-US"/>
              <a:t>© 2010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Tree>
    <p:extLst>
      <p:ext uri="{BB962C8B-B14F-4D97-AF65-F5344CB8AC3E}">
        <p14:creationId xmlns:p14="http://schemas.microsoft.com/office/powerpoint/2010/main" val="1243690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773EE3-9FFB-4F29-94EC-79A13526AC50}" type="slidenum">
              <a:rPr lang="zh-CN" altLang="en-US" smtClean="0"/>
              <a:t>40</a:t>
            </a:fld>
            <a:endParaRPr lang="zh-CN" altLang="en-US"/>
          </a:p>
        </p:txBody>
      </p:sp>
    </p:spTree>
    <p:extLst>
      <p:ext uri="{BB962C8B-B14F-4D97-AF65-F5344CB8AC3E}">
        <p14:creationId xmlns:p14="http://schemas.microsoft.com/office/powerpoint/2010/main" val="3963719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773EE3-9FFB-4F29-94EC-79A13526AC50}" type="slidenum">
              <a:rPr lang="zh-CN" altLang="en-US" smtClean="0"/>
              <a:t>41</a:t>
            </a:fld>
            <a:endParaRPr lang="zh-CN" altLang="en-US"/>
          </a:p>
        </p:txBody>
      </p:sp>
    </p:spTree>
    <p:extLst>
      <p:ext uri="{BB962C8B-B14F-4D97-AF65-F5344CB8AC3E}">
        <p14:creationId xmlns:p14="http://schemas.microsoft.com/office/powerpoint/2010/main" val="461359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773EE3-9FFB-4F29-94EC-79A13526AC50}" type="slidenum">
              <a:rPr lang="zh-CN" altLang="en-US" smtClean="0"/>
              <a:t>42</a:t>
            </a:fld>
            <a:endParaRPr lang="zh-CN" altLang="en-US"/>
          </a:p>
        </p:txBody>
      </p:sp>
    </p:spTree>
    <p:extLst>
      <p:ext uri="{BB962C8B-B14F-4D97-AF65-F5344CB8AC3E}">
        <p14:creationId xmlns:p14="http://schemas.microsoft.com/office/powerpoint/2010/main" val="149509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773EE3-9FFB-4F29-94EC-79A13526AC50}" type="slidenum">
              <a:rPr lang="zh-CN" altLang="en-US" smtClean="0"/>
              <a:t>44</a:t>
            </a:fld>
            <a:endParaRPr lang="zh-CN" altLang="en-US"/>
          </a:p>
        </p:txBody>
      </p:sp>
    </p:spTree>
    <p:extLst>
      <p:ext uri="{BB962C8B-B14F-4D97-AF65-F5344CB8AC3E}">
        <p14:creationId xmlns:p14="http://schemas.microsoft.com/office/powerpoint/2010/main" val="410598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5773EE3-9FFB-4F29-94EC-79A13526AC50}" type="slidenum">
              <a:rPr lang="zh-CN" altLang="en-US" smtClean="0"/>
              <a:t>45</a:t>
            </a:fld>
            <a:endParaRPr lang="zh-CN" altLang="en-US"/>
          </a:p>
        </p:txBody>
      </p:sp>
    </p:spTree>
    <p:extLst>
      <p:ext uri="{BB962C8B-B14F-4D97-AF65-F5344CB8AC3E}">
        <p14:creationId xmlns:p14="http://schemas.microsoft.com/office/powerpoint/2010/main" val="126173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dirty="0" smtClean="0"/>
              <a:t>Click to edit Master title style</a:t>
            </a:r>
            <a:endParaRPr lang="zh-CN" alt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61019156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66700" y="733425"/>
            <a:ext cx="11525250" cy="428625"/>
          </a:xfrm>
        </p:spPr>
        <p:txBody>
          <a:bodyPr>
            <a:noAutofit/>
          </a:bodyPr>
          <a:lstStyle>
            <a:lvl1pPr>
              <a:defRPr sz="2800" b="1">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238125" y="1352550"/>
            <a:ext cx="11553825" cy="4824413"/>
          </a:xfrm>
        </p:spPr>
        <p:txBody>
          <a:bodyPr>
            <a:normAutofit/>
          </a:bodyPr>
          <a:lstStyle>
            <a:lvl1pPr>
              <a:lnSpc>
                <a:spcPct val="150000"/>
              </a:lnSpc>
              <a:defRPr sz="2400" b="0">
                <a:latin typeface="微软雅黑" panose="020B0503020204020204" pitchFamily="34" charset="-122"/>
                <a:ea typeface="微软雅黑" panose="020B0503020204020204" pitchFamily="34" charset="-122"/>
              </a:defRPr>
            </a:lvl1pPr>
            <a:lvl2pPr>
              <a:lnSpc>
                <a:spcPct val="150000"/>
              </a:lnSpc>
              <a:defRPr sz="2000" b="0">
                <a:latin typeface="微软雅黑" panose="020B0503020204020204" pitchFamily="34" charset="-122"/>
                <a:ea typeface="微软雅黑" panose="020B0503020204020204" pitchFamily="34" charset="-122"/>
              </a:defRPr>
            </a:lvl2pPr>
            <a:lvl3pPr>
              <a:lnSpc>
                <a:spcPct val="150000"/>
              </a:lnSpc>
              <a:defRPr sz="2000" b="0">
                <a:latin typeface="微软雅黑" panose="020B0503020204020204" pitchFamily="34" charset="-122"/>
                <a:ea typeface="微软雅黑" panose="020B0503020204020204" pitchFamily="34" charset="-122"/>
              </a:defRPr>
            </a:lvl3pPr>
            <a:lvl4pPr>
              <a:lnSpc>
                <a:spcPct val="150000"/>
              </a:lnSpc>
              <a:defRPr sz="1800" b="0">
                <a:latin typeface="微软雅黑" panose="020B0503020204020204" pitchFamily="34" charset="-122"/>
                <a:ea typeface="微软雅黑" panose="020B0503020204020204" pitchFamily="34" charset="-122"/>
              </a:defRPr>
            </a:lvl4pPr>
            <a:lvl5pPr>
              <a:lnSpc>
                <a:spcPct val="150000"/>
              </a:lnSpc>
              <a:defRPr sz="1800" b="0">
                <a:latin typeface="微软雅黑" panose="020B0503020204020204" pitchFamily="34" charset="-122"/>
                <a:ea typeface="微软雅黑" panose="020B0503020204020204" pitchFamily="34" charset="-122"/>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F62C055B-1785-4BF3-A49D-EE2FF46D3D3D}" type="datetimeFigureOut">
              <a:rPr lang="zh-CN" altLang="en-US" smtClean="0"/>
              <a:t>2020/5/8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4E38954-4093-4950-BE7B-8A9D8D4CA067}" type="slidenum">
              <a:rPr lang="zh-CN" altLang="en-US" smtClean="0"/>
              <a:t>‹#›</a:t>
            </a:fld>
            <a:endParaRPr lang="zh-CN" altLang="en-US"/>
          </a:p>
        </p:txBody>
      </p:sp>
    </p:spTree>
    <p:extLst>
      <p:ext uri="{BB962C8B-B14F-4D97-AF65-F5344CB8AC3E}">
        <p14:creationId xmlns:p14="http://schemas.microsoft.com/office/powerpoint/2010/main" val="29655359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t>2020/5/8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309902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smtClean="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t>2020/5/8</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70218" y="185738"/>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endPar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endParaRP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80" r:id="rId2"/>
    <p:sldLayoutId id="2147483977" r:id="rId3"/>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2.xml"/><Relationship Id="rId7" Type="http://schemas.openxmlformats.org/officeDocument/2006/relationships/image" Target="../media/image12.wmf"/><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4.wmf"/><Relationship Id="rId5" Type="http://schemas.openxmlformats.org/officeDocument/2006/relationships/image" Target="../media/image11.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3.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2.emf"/></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31742"/>
            <a:ext cx="12191999" cy="3482399"/>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贯（第三章）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Tree>
    <p:extLst>
      <p:ext uri="{BB962C8B-B14F-4D97-AF65-F5344CB8AC3E}">
        <p14:creationId xmlns:p14="http://schemas.microsoft.com/office/powerpoint/2010/main" val="1232724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00149" y="1309718"/>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北京</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VS</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康定</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5649" y="1812643"/>
            <a:ext cx="9545830" cy="4579767"/>
          </a:xfrm>
          <a:prstGeom prst="rect">
            <a:avLst/>
          </a:prstGeom>
          <a:solidFill>
            <a:schemeClr val="accent5">
              <a:lumMod val="40000"/>
              <a:lumOff val="60000"/>
            </a:schemeClr>
          </a:solidFill>
          <a:ln>
            <a:noFill/>
          </a:ln>
          <a:effectLst/>
        </p:spPr>
      </p:pic>
      <p:sp>
        <p:nvSpPr>
          <p:cNvPr id="5" name="矩形 4"/>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7900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00149" y="1333627"/>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北京</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VS</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康定</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1902" y="1826907"/>
            <a:ext cx="9946153" cy="4540337"/>
          </a:xfrm>
          <a:prstGeom prst="rect">
            <a:avLst/>
          </a:prstGeom>
          <a:solidFill>
            <a:schemeClr val="accent5">
              <a:lumMod val="40000"/>
              <a:lumOff val="60000"/>
            </a:schemeClr>
          </a:solidFill>
          <a:ln>
            <a:noFill/>
          </a:ln>
          <a:effectLst/>
        </p:spPr>
      </p:pic>
      <p:sp>
        <p:nvSpPr>
          <p:cNvPr id="5" name="矩形 4"/>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946779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4365" y="1335470"/>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本标准气候分区</a:t>
            </a:r>
            <a:r>
              <a:rPr lang="zh-CN" altLang="en-US"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指标和气候分区图</a:t>
            </a:r>
            <a:endPar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24365" y="1785800"/>
            <a:ext cx="6054557" cy="4473880"/>
          </a:xfrm>
          <a:prstGeom prst="rect">
            <a:avLst/>
          </a:prstGeom>
        </p:spPr>
      </p:pic>
      <p:sp>
        <p:nvSpPr>
          <p:cNvPr id="3" name="矩形 2"/>
          <p:cNvSpPr/>
          <p:nvPr/>
        </p:nvSpPr>
        <p:spPr>
          <a:xfrm>
            <a:off x="6796216" y="5645175"/>
            <a:ext cx="4885037" cy="858377"/>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美姑、雷波、昭觉、布拖为高海拔寒冷地区</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Arial" panose="020B0604020202020204" pitchFamily="34" charset="0"/>
              <a:buChar cha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石棉、汉</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源为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夏热冬冷地区</a:t>
            </a:r>
          </a:p>
        </p:txBody>
      </p:sp>
      <p:sp>
        <p:nvSpPr>
          <p:cNvPr id="8" name="矩形 7"/>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6216" y="1027435"/>
            <a:ext cx="4976180" cy="4617740"/>
          </a:xfrm>
          <a:prstGeom prst="rect">
            <a:avLst/>
          </a:prstGeom>
        </p:spPr>
      </p:pic>
    </p:spTree>
    <p:extLst>
      <p:ext uri="{BB962C8B-B14F-4D97-AF65-F5344CB8AC3E}">
        <p14:creationId xmlns:p14="http://schemas.microsoft.com/office/powerpoint/2010/main" val="2841784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27220" y="1314618"/>
            <a:ext cx="11038704" cy="1338828"/>
          </a:xfrm>
          <a:prstGeom prst="rect">
            <a:avLst/>
          </a:prstGeom>
        </p:spPr>
        <p:txBody>
          <a:bodyPr wrap="square">
            <a:spAutoFit/>
          </a:bodyPr>
          <a:lstStyle/>
          <a:p>
            <a:pPr>
              <a:lnSpc>
                <a:spcPct val="150000"/>
              </a:lnSpc>
            </a:pPr>
            <a:r>
              <a:rPr lang="en-US" altLang="zh-CN" b="1" kern="100" dirty="0">
                <a:solidFill>
                  <a:srgbClr val="000000"/>
                </a:solidFill>
                <a:latin typeface="Times New Roman" panose="02020603050405020304" pitchFamily="18" charset="0"/>
              </a:rPr>
              <a:t>3.1.3 </a:t>
            </a:r>
            <a:r>
              <a:rPr lang="zh-CN" altLang="zh-CN" kern="100" dirty="0">
                <a:solidFill>
                  <a:srgbClr val="000000"/>
                </a:solidFill>
                <a:latin typeface="Times New Roman" panose="02020603050405020304" pitchFamily="18" charset="0"/>
                <a:cs typeface="Times New Roman" panose="02020603050405020304" pitchFamily="18" charset="0"/>
              </a:rPr>
              <a:t>室外气象参数以及权衡判断计算所用的典型气象年数据应根据现行行业标准《建筑节能气象参数标准》</a:t>
            </a:r>
            <a:r>
              <a:rPr lang="en-US" altLang="zh-CN" kern="100" dirty="0">
                <a:solidFill>
                  <a:srgbClr val="000000"/>
                </a:solidFill>
                <a:latin typeface="Times New Roman" panose="02020603050405020304" pitchFamily="18" charset="0"/>
              </a:rPr>
              <a:t>JGJ/T 346</a:t>
            </a:r>
            <a:r>
              <a:rPr lang="zh-CN" altLang="zh-CN" kern="100" dirty="0">
                <a:solidFill>
                  <a:srgbClr val="000000"/>
                </a:solidFill>
                <a:latin typeface="Times New Roman" panose="02020603050405020304" pitchFamily="18" charset="0"/>
                <a:cs typeface="Times New Roman" panose="02020603050405020304" pitchFamily="18" charset="0"/>
              </a:rPr>
              <a:t>及相关标准确定。无气象参数时，应根据实地调查、实测，并与地理和气候条件相似的邻近台站的气象资料以及合适的气象数据模型进行对比、分析确定。</a:t>
            </a:r>
            <a:endParaRPr lang="zh-CN" altLang="en-US" dirty="0"/>
          </a:p>
        </p:txBody>
      </p:sp>
      <p:sp>
        <p:nvSpPr>
          <p:cNvPr id="7" name="矩形 6"/>
          <p:cNvSpPr/>
          <p:nvPr/>
        </p:nvSpPr>
        <p:spPr>
          <a:xfrm>
            <a:off x="527220" y="3526989"/>
            <a:ext cx="11046941" cy="2169825"/>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由于</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地区范围广，有山地、平原、河谷、高原等，气候条件多变、复杂，气候差异性很大。受技术经济条件的影响，全省部分市、州、县还没有较完整的建筑气象参数，为了得出相对科学、准确的室外气象参数以及权衡计算典型气象年数据，只能通过实地调查、实测，并参照现有的国家和我省主要城市及邻近台站的气象资料进行比较、充分考虑与地理、气候条件相似性，计算确定室外气象参数以及权衡计算典型气象年（</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TMY</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）数据。</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9" name="五边形 8"/>
          <p:cNvSpPr/>
          <p:nvPr/>
        </p:nvSpPr>
        <p:spPr>
          <a:xfrm>
            <a:off x="527220" y="286852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3053853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idx="1"/>
          </p:nvPr>
        </p:nvSpPr>
        <p:spPr>
          <a:xfrm>
            <a:off x="444071" y="1336487"/>
            <a:ext cx="11347879" cy="1316509"/>
          </a:xfrm>
        </p:spPr>
        <p:txBody>
          <a:bodyPr>
            <a:normAutofit lnSpcReduction="10000"/>
          </a:bodyPr>
          <a:lstStyle/>
          <a:p>
            <a:pPr marL="0" indent="0">
              <a:lnSpc>
                <a:spcPct val="150000"/>
              </a:lnSpc>
              <a:buNone/>
            </a:pPr>
            <a:r>
              <a:rPr lang="en-US" altLang="zh-CN" sz="1800" b="1" kern="100" dirty="0">
                <a:solidFill>
                  <a:srgbClr val="000000"/>
                </a:solidFill>
                <a:latin typeface="Times New Roman" panose="02020603050405020304" pitchFamily="18" charset="0"/>
                <a:ea typeface="+mn-ea"/>
              </a:rPr>
              <a:t>3.1.4</a:t>
            </a:r>
            <a:r>
              <a:rPr lang="en-US" altLang="zh-CN" sz="1800" kern="100" dirty="0" smtClean="0">
                <a:solidFill>
                  <a:srgbClr val="000000"/>
                </a:solidFill>
                <a:latin typeface="Times New Roman" panose="02020603050405020304" pitchFamily="18" charset="0"/>
                <a:ea typeface="+mn-ea"/>
                <a:cs typeface="Times New Roman" panose="02020603050405020304" pitchFamily="18" charset="0"/>
              </a:rPr>
              <a:t> </a:t>
            </a:r>
            <a:r>
              <a:rPr lang="zh-CN" altLang="en-US" sz="1800" kern="100" dirty="0">
                <a:solidFill>
                  <a:srgbClr val="000000"/>
                </a:solidFill>
                <a:latin typeface="Times New Roman" panose="02020603050405020304" pitchFamily="18" charset="0"/>
                <a:ea typeface="+mn-ea"/>
                <a:cs typeface="Times New Roman" panose="02020603050405020304" pitchFamily="18" charset="0"/>
              </a:rPr>
              <a:t>公共建筑与居住建筑组成一幢建筑时，除商业服务网点或符合商业服务网点要求的小区配套服务用房按现行地方标准</a:t>
            </a:r>
            <a:r>
              <a:rPr lang="en-US" altLang="zh-CN" sz="1800" kern="100" dirty="0">
                <a:solidFill>
                  <a:srgbClr val="000000"/>
                </a:solidFill>
                <a:latin typeface="Times New Roman" panose="02020603050405020304" pitchFamily="18" charset="0"/>
                <a:ea typeface="+mn-ea"/>
                <a:cs typeface="Times New Roman" panose="02020603050405020304" pitchFamily="18" charset="0"/>
              </a:rPr>
              <a:t>《</a:t>
            </a:r>
            <a:r>
              <a:rPr lang="zh-CN" altLang="en-US" sz="1800" kern="100" dirty="0">
                <a:solidFill>
                  <a:srgbClr val="000000"/>
                </a:solidFill>
                <a:latin typeface="Times New Roman" panose="02020603050405020304" pitchFamily="18" charset="0"/>
                <a:ea typeface="+mn-ea"/>
                <a:cs typeface="Times New Roman" panose="02020603050405020304" pitchFamily="18" charset="0"/>
              </a:rPr>
              <a:t>四川省居住建筑节能设计标准</a:t>
            </a:r>
            <a:r>
              <a:rPr lang="en-US" altLang="zh-CN" sz="1800" kern="100" dirty="0">
                <a:solidFill>
                  <a:srgbClr val="000000"/>
                </a:solidFill>
                <a:latin typeface="Times New Roman" panose="02020603050405020304" pitchFamily="18" charset="0"/>
                <a:ea typeface="+mn-ea"/>
                <a:cs typeface="Times New Roman" panose="02020603050405020304" pitchFamily="18" charset="0"/>
              </a:rPr>
              <a:t>》DBJ51/5027</a:t>
            </a:r>
            <a:r>
              <a:rPr lang="zh-CN" altLang="en-US" sz="1800" kern="100" dirty="0">
                <a:solidFill>
                  <a:srgbClr val="000000"/>
                </a:solidFill>
                <a:latin typeface="Times New Roman" panose="02020603050405020304" pitchFamily="18" charset="0"/>
                <a:ea typeface="+mn-ea"/>
                <a:cs typeface="Times New Roman" panose="02020603050405020304" pitchFamily="18" charset="0"/>
              </a:rPr>
              <a:t>进行设计外，其余公共建筑部分应按本标准的规定进行节能设计</a:t>
            </a:r>
            <a:r>
              <a:rPr lang="zh-CN" altLang="en-US" sz="1800" kern="100" dirty="0" smtClean="0">
                <a:solidFill>
                  <a:srgbClr val="000000"/>
                </a:solidFill>
                <a:latin typeface="Times New Roman" panose="02020603050405020304" pitchFamily="18" charset="0"/>
                <a:ea typeface="+mn-ea"/>
                <a:cs typeface="Times New Roman" panose="02020603050405020304" pitchFamily="18" charset="0"/>
              </a:rPr>
              <a:t>。</a:t>
            </a:r>
            <a:endParaRPr lang="en-US" altLang="zh-CN" sz="1800" kern="100" dirty="0">
              <a:solidFill>
                <a:srgbClr val="000000"/>
              </a:solidFill>
              <a:latin typeface="Times New Roman" panose="02020603050405020304" pitchFamily="18" charset="0"/>
              <a:ea typeface="+mn-ea"/>
              <a:cs typeface="Times New Roman" panose="02020603050405020304" pitchFamily="18" charset="0"/>
            </a:endParaRPr>
          </a:p>
        </p:txBody>
      </p:sp>
      <p:sp>
        <p:nvSpPr>
          <p:cNvPr id="4" name="矩形 3"/>
          <p:cNvSpPr/>
          <p:nvPr/>
        </p:nvSpPr>
        <p:spPr>
          <a:xfrm>
            <a:off x="502507" y="3695269"/>
            <a:ext cx="11071655" cy="1338828"/>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进一步</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细化本标准适用范围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：除设置在住宅建筑的首层或首层及二层，每个分隔单元建筑面积不大于</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商店、邮政所、储蓄所、理发店等符合商业服务网点要求的小区配套服务用房外，其余公共建筑部分应按本标准进行节能设计。</a:t>
            </a:r>
          </a:p>
        </p:txBody>
      </p:sp>
      <p:sp>
        <p:nvSpPr>
          <p:cNvPr id="5" name="五边形 4"/>
          <p:cNvSpPr/>
          <p:nvPr/>
        </p:nvSpPr>
        <p:spPr>
          <a:xfrm>
            <a:off x="502507" y="283756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41551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502507" y="296931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6" name="矩形 5"/>
          <p:cNvSpPr/>
          <p:nvPr/>
        </p:nvSpPr>
        <p:spPr>
          <a:xfrm>
            <a:off x="502507" y="1337713"/>
            <a:ext cx="11063417" cy="1338828"/>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3.1.5</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夏热冬冷和温和</a:t>
            </a:r>
            <a:r>
              <a:rPr lang="en-US" altLang="zh-CN" kern="100" dirty="0">
                <a:solidFill>
                  <a:srgbClr val="000000"/>
                </a:solidFill>
                <a:latin typeface="Times New Roman" panose="02020603050405020304" pitchFamily="18" charset="0"/>
              </a:rPr>
              <a:t>A</a:t>
            </a:r>
            <a:r>
              <a:rPr lang="zh-CN" altLang="zh-CN" kern="100" dirty="0">
                <a:solidFill>
                  <a:srgbClr val="000000"/>
                </a:solidFill>
                <a:latin typeface="Times New Roman" panose="02020603050405020304" pitchFamily="18" charset="0"/>
              </a:rPr>
              <a:t>区总体规划应考虑减轻热岛效应，并有利于自然通风和满足冬季日照要求。高寒地区和温和</a:t>
            </a:r>
            <a:r>
              <a:rPr lang="en-US" altLang="zh-CN" kern="100" dirty="0">
                <a:solidFill>
                  <a:srgbClr val="000000"/>
                </a:solidFill>
                <a:latin typeface="Times New Roman" panose="02020603050405020304" pitchFamily="18" charset="0"/>
              </a:rPr>
              <a:t>B</a:t>
            </a:r>
            <a:r>
              <a:rPr lang="zh-CN" altLang="zh-CN" kern="100" dirty="0">
                <a:solidFill>
                  <a:srgbClr val="000000"/>
                </a:solidFill>
                <a:latin typeface="Times New Roman" panose="02020603050405020304" pitchFamily="18" charset="0"/>
              </a:rPr>
              <a:t>区总体规划应考虑充分利用太阳能，减少建筑之间遮挡。建筑的主朝向宜选择本地区最佳朝向或适宜朝向，且宜避开冬季主导风向。</a:t>
            </a:r>
            <a:endParaRPr lang="zh-CN" altLang="zh-CN" sz="1400" kern="100" dirty="0">
              <a:latin typeface="Times New Roman" panose="02020603050405020304" pitchFamily="18" charset="0"/>
            </a:endParaRPr>
          </a:p>
        </p:txBody>
      </p:sp>
      <p:sp>
        <p:nvSpPr>
          <p:cNvPr id="8" name="矩形 7"/>
          <p:cNvSpPr/>
          <p:nvPr/>
        </p:nvSpPr>
        <p:spPr>
          <a:xfrm>
            <a:off x="1079157" y="3690721"/>
            <a:ext cx="8872151" cy="369332"/>
          </a:xfrm>
          <a:prstGeom prst="rect">
            <a:avLst/>
          </a:prstGeom>
        </p:spPr>
        <p:txBody>
          <a:bodyPr wrap="square">
            <a:spAutoFit/>
          </a:bodyPr>
          <a:lstStyle/>
          <a:p>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总体规划和朝向选择对建筑节能具有较大的影响，故作此规定。</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913415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486031" y="36129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404098" y="1248749"/>
            <a:ext cx="9231336" cy="216982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3.1.6</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建筑立面朝向划分应符合下列规定：</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北向为北偏西</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°至北偏东</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南向为南偏西</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°至南偏东</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西向为西偏北</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°至西偏南</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包括西偏北</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°和西偏南</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a:t>
            </a:r>
            <a:r>
              <a:rPr lang="en-US" altLang="zh-CN" kern="100" dirty="0">
                <a:solidFill>
                  <a:srgbClr val="000000"/>
                </a:solidFill>
                <a:latin typeface="Times New Roman" panose="02020603050405020304" pitchFamily="18" charset="0"/>
              </a:rPr>
              <a:t>)</a:t>
            </a:r>
            <a:r>
              <a:rPr lang="zh-CN" altLang="zh-CN" kern="100" dirty="0" smtClean="0">
                <a:solidFill>
                  <a:srgbClr val="000000"/>
                </a:solidFill>
                <a:latin typeface="Times New Roman" panose="02020603050405020304" pitchFamily="18" charset="0"/>
              </a:rPr>
              <a:t>；</a:t>
            </a:r>
            <a:endParaRPr lang="en-US" altLang="zh-CN" sz="1400" kern="100" dirty="0">
              <a:latin typeface="Times New Roman" panose="02020603050405020304" pitchFamily="18" charset="0"/>
            </a:endParaRPr>
          </a:p>
          <a:p>
            <a:pPr algn="just">
              <a:lnSpc>
                <a:spcPct val="150000"/>
              </a:lnSpc>
              <a:spcAft>
                <a:spcPts val="0"/>
              </a:spcAft>
            </a:pPr>
            <a:r>
              <a:rPr lang="en-US" altLang="zh-CN" sz="1400" b="1" kern="100" dirty="0">
                <a:solidFill>
                  <a:srgbClr val="000000"/>
                </a:solidFill>
                <a:latin typeface="Times New Roman" panose="02020603050405020304" pitchFamily="18" charset="0"/>
              </a:rPr>
              <a:t> </a:t>
            </a:r>
            <a:r>
              <a:rPr lang="en-US" altLang="zh-CN" sz="1400" b="1" kern="100" dirty="0" smtClean="0">
                <a:solidFill>
                  <a:srgbClr val="000000"/>
                </a:solidFill>
                <a:latin typeface="Times New Roman" panose="02020603050405020304" pitchFamily="18" charset="0"/>
              </a:rPr>
              <a:t>    </a:t>
            </a:r>
            <a:r>
              <a:rPr lang="en-US" altLang="zh-CN" b="1" kern="100" dirty="0" smtClean="0">
                <a:solidFill>
                  <a:srgbClr val="000000"/>
                </a:solidFill>
                <a:latin typeface="Times New Roman" panose="02020603050405020304" pitchFamily="18" charset="0"/>
              </a:rPr>
              <a:t>4</a:t>
            </a:r>
            <a:r>
              <a:rPr lang="en-US" altLang="zh-CN" kern="100" dirty="0" smtClean="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东向为东偏北</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°至东偏南</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包括东偏北</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°和东偏南</a:t>
            </a:r>
            <a:r>
              <a:rPr lang="en-US" altLang="zh-CN" kern="100" dirty="0">
                <a:solidFill>
                  <a:srgbClr val="000000"/>
                </a:solidFill>
                <a:latin typeface="Times New Roman" panose="02020603050405020304" pitchFamily="18" charset="0"/>
              </a:rPr>
              <a:t>60</a:t>
            </a:r>
            <a:r>
              <a:rPr lang="zh-CN" altLang="zh-CN" kern="100" dirty="0">
                <a:solidFill>
                  <a:srgbClr val="000000"/>
                </a:solidFill>
                <a:latin typeface="Times New Roman" panose="02020603050405020304" pitchFamily="18" charset="0"/>
              </a:rPr>
              <a:t>°</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3" name="矩形 2"/>
          <p:cNvSpPr/>
          <p:nvPr/>
        </p:nvSpPr>
        <p:spPr>
          <a:xfrm>
            <a:off x="609599" y="4235962"/>
            <a:ext cx="10610336" cy="92333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引自</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3.2.6</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条。进一步明确朝向划分的量化要求，判定的方法为立面法线的方位角所在的区域。</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783580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502507" y="1408581"/>
            <a:ext cx="10915136"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3.1.7</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建筑设计应遵循被动节能技术优先的原则，充分利用天然采光、自然通风，结合围护结构保温隔热和遮阳措施，降低建筑的用能需求。</a:t>
            </a:r>
            <a:endParaRPr lang="zh-CN" altLang="zh-CN" sz="1400" kern="100" dirty="0">
              <a:latin typeface="Times New Roman" panose="02020603050405020304" pitchFamily="18" charset="0"/>
            </a:endParaRPr>
          </a:p>
        </p:txBody>
      </p:sp>
      <p:sp>
        <p:nvSpPr>
          <p:cNvPr id="6" name="五边形 5"/>
          <p:cNvSpPr/>
          <p:nvPr/>
        </p:nvSpPr>
        <p:spPr>
          <a:xfrm>
            <a:off x="560172" y="412823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8" name="矩形 7"/>
          <p:cNvSpPr/>
          <p:nvPr/>
        </p:nvSpPr>
        <p:spPr>
          <a:xfrm>
            <a:off x="492594" y="3190471"/>
            <a:ext cx="5320687" cy="507831"/>
          </a:xfrm>
          <a:prstGeom prst="rect">
            <a:avLst/>
          </a:prstGeom>
        </p:spPr>
        <p:txBody>
          <a:bodyPr wrap="non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3.1.8</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建筑体形宜规整紧凑，避免过多的凹凸变化。</a:t>
            </a:r>
            <a:endParaRPr lang="zh-CN" altLang="zh-CN" sz="1400" kern="100" dirty="0">
              <a:latin typeface="Times New Roman" panose="02020603050405020304" pitchFamily="18" charset="0"/>
            </a:endParaRPr>
          </a:p>
        </p:txBody>
      </p:sp>
      <p:sp>
        <p:nvSpPr>
          <p:cNvPr id="3" name="矩形 2"/>
          <p:cNvSpPr/>
          <p:nvPr/>
        </p:nvSpPr>
        <p:spPr>
          <a:xfrm>
            <a:off x="502507" y="4793324"/>
            <a:ext cx="11013990" cy="923330"/>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体形凹凸变化，单位建筑面积围护结构面积增加，建筑能耗越大，特别是对于高海拔严寒和寒冷地区，影响较大，体形规整紧凑有利于建筑节能。</a:t>
            </a:r>
          </a:p>
        </p:txBody>
      </p:sp>
      <p:sp>
        <p:nvSpPr>
          <p:cNvPr id="4" name="矩形 3"/>
          <p:cNvSpPr/>
          <p:nvPr/>
        </p:nvSpPr>
        <p:spPr>
          <a:xfrm>
            <a:off x="9386318" y="2377472"/>
            <a:ext cx="2031325" cy="507831"/>
          </a:xfrm>
          <a:prstGeom prst="rect">
            <a:avLst/>
          </a:prstGeom>
        </p:spPr>
        <p:txBody>
          <a:bodyPr wrap="none">
            <a:spAutoFit/>
          </a:bodyPr>
          <a:lstStyle/>
          <a:p>
            <a:pPr algn="r">
              <a:lnSpc>
                <a:spcPct val="150000"/>
              </a:lnSpc>
            </a:pPr>
            <a:r>
              <a:rPr lang="zh-CN" altLang="en-US" dirty="0">
                <a:solidFill>
                  <a:srgbClr val="FF0000"/>
                </a:solidFill>
              </a:rPr>
              <a:t>（执行国家标准）</a:t>
            </a:r>
            <a:endParaRPr lang="zh-CN" altLang="zh-CN" dirty="0">
              <a:solidFill>
                <a:srgbClr val="FF0000"/>
              </a:solidFill>
            </a:endParaRPr>
          </a:p>
        </p:txBody>
      </p:sp>
    </p:spTree>
    <p:extLst>
      <p:ext uri="{BB962C8B-B14F-4D97-AF65-F5344CB8AC3E}">
        <p14:creationId xmlns:p14="http://schemas.microsoft.com/office/powerpoint/2010/main" val="3578087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404097" y="248985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矩形 2"/>
          <p:cNvSpPr/>
          <p:nvPr/>
        </p:nvSpPr>
        <p:spPr>
          <a:xfrm>
            <a:off x="404097" y="1337713"/>
            <a:ext cx="11030021"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3.1.9</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建筑总平面设计及平面布置中，应合理确定能源设备机房的位置，缩短能源供应输送距离。冷热源机房宜位于或靠近冷热负荷中心位置集中设置。</a:t>
            </a:r>
            <a:endParaRPr lang="zh-CN" altLang="zh-CN" sz="1400" kern="100" dirty="0">
              <a:latin typeface="Times New Roman" panose="02020603050405020304" pitchFamily="18" charset="0"/>
            </a:endParaRPr>
          </a:p>
        </p:txBody>
      </p:sp>
      <p:sp>
        <p:nvSpPr>
          <p:cNvPr id="4" name="矩形 3"/>
          <p:cNvSpPr/>
          <p:nvPr/>
        </p:nvSpPr>
        <p:spPr>
          <a:xfrm>
            <a:off x="543916" y="3212927"/>
            <a:ext cx="10717207" cy="92333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输送</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能耗是建筑能耗中重要的一部分，通过合理设置机房位置，缩短输送距离是降低输送能耗的一个重要措施。</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961116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3.2 </a:t>
            </a:r>
            <a:r>
              <a:rPr lang="zh-CN" altLang="en-US" b="1" dirty="0" smtClean="0"/>
              <a:t>建筑设计</a:t>
            </a:r>
            <a:endParaRPr lang="zh-CN" altLang="zh-CN" sz="2000" b="1" dirty="0"/>
          </a:p>
        </p:txBody>
      </p:sp>
    </p:spTree>
    <p:extLst>
      <p:ext uri="{BB962C8B-B14F-4D97-AF65-F5344CB8AC3E}">
        <p14:creationId xmlns:p14="http://schemas.microsoft.com/office/powerpoint/2010/main" val="749307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129749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smtClean="0"/>
              <a:t>第</a:t>
            </a:r>
            <a:r>
              <a:rPr lang="zh-CN" altLang="en-US" b="1" dirty="0" smtClean="0"/>
              <a:t>三</a:t>
            </a:r>
            <a:r>
              <a:rPr lang="zh-CN" altLang="zh-CN" b="1" dirty="0" smtClean="0"/>
              <a:t>部分</a:t>
            </a:r>
            <a:r>
              <a:rPr lang="zh-CN" altLang="zh-CN" b="1" dirty="0"/>
              <a:t>　</a:t>
            </a:r>
            <a:r>
              <a:rPr lang="zh-CN" altLang="en-US" b="1" dirty="0"/>
              <a:t>建筑与建筑热工</a:t>
            </a:r>
            <a:endParaRPr lang="zh-CN" altLang="zh-CN" sz="2000" b="1" dirty="0"/>
          </a:p>
        </p:txBody>
      </p:sp>
      <p:sp>
        <p:nvSpPr>
          <p:cNvPr id="18" name="矩形 17"/>
          <p:cNvSpPr/>
          <p:nvPr/>
        </p:nvSpPr>
        <p:spPr>
          <a:xfrm>
            <a:off x="3987949" y="2788956"/>
            <a:ext cx="4777111" cy="3046988"/>
          </a:xfrm>
          <a:prstGeom prst="rect">
            <a:avLst/>
          </a:prstGeom>
        </p:spPr>
        <p:txBody>
          <a:bodyPr wrap="square">
            <a:spAutoFit/>
          </a:bodyPr>
          <a:lstStyle/>
          <a:p>
            <a:pPr>
              <a:lnSpc>
                <a:spcPct val="200000"/>
              </a:lnSpc>
              <a:defRPr/>
            </a:pPr>
            <a:r>
              <a:rPr lang="en-US" altLang="zh-CN" sz="2400" b="1" kern="0" dirty="0" smtClean="0">
                <a:latin typeface="Times New Roman" panose="02020603050405020304" pitchFamily="18" charset="0"/>
                <a:cs typeface="Times New Roman" panose="02020603050405020304" pitchFamily="18" charset="0"/>
              </a:rPr>
              <a:t>3.1 </a:t>
            </a:r>
            <a:r>
              <a:rPr lang="zh-CN" altLang="en-US" sz="2400" b="1" kern="0" dirty="0" smtClean="0">
                <a:latin typeface="Times New Roman" panose="02020603050405020304" pitchFamily="18" charset="0"/>
                <a:cs typeface="Times New Roman" panose="02020603050405020304" pitchFamily="18" charset="0"/>
              </a:rPr>
              <a:t>一般</a:t>
            </a:r>
            <a:r>
              <a:rPr lang="zh-CN" altLang="en-US" sz="2400" b="1" kern="0" dirty="0">
                <a:latin typeface="Times New Roman" panose="02020603050405020304" pitchFamily="18" charset="0"/>
                <a:cs typeface="Times New Roman" panose="02020603050405020304" pitchFamily="18" charset="0"/>
              </a:rPr>
              <a:t>规定</a:t>
            </a:r>
          </a:p>
          <a:p>
            <a:pPr>
              <a:lnSpc>
                <a:spcPct val="200000"/>
              </a:lnSpc>
              <a:defRPr/>
            </a:pPr>
            <a:r>
              <a:rPr lang="en-US" altLang="zh-CN" sz="2400" b="1" kern="0" dirty="0" smtClean="0">
                <a:latin typeface="Times New Roman" panose="02020603050405020304" pitchFamily="18" charset="0"/>
                <a:cs typeface="Times New Roman" panose="02020603050405020304" pitchFamily="18" charset="0"/>
              </a:rPr>
              <a:t>3.2 </a:t>
            </a:r>
            <a:r>
              <a:rPr lang="zh-CN" altLang="en-US" sz="2400" b="1" kern="0" dirty="0" smtClean="0">
                <a:latin typeface="Times New Roman" panose="02020603050405020304" pitchFamily="18" charset="0"/>
                <a:cs typeface="Times New Roman" panose="02020603050405020304" pitchFamily="18" charset="0"/>
              </a:rPr>
              <a:t>建筑设计</a:t>
            </a:r>
            <a:endParaRPr lang="zh-CN" altLang="en-US" sz="2400" b="1" kern="0" dirty="0">
              <a:latin typeface="Times New Roman" panose="02020603050405020304" pitchFamily="18" charset="0"/>
              <a:cs typeface="Times New Roman" panose="02020603050405020304" pitchFamily="18" charset="0"/>
            </a:endParaRPr>
          </a:p>
          <a:p>
            <a:pPr>
              <a:lnSpc>
                <a:spcPct val="200000"/>
              </a:lnSpc>
              <a:defRPr/>
            </a:pPr>
            <a:r>
              <a:rPr lang="en-US" altLang="zh-CN" sz="2400" b="1" kern="0" dirty="0" smtClean="0">
                <a:latin typeface="Times New Roman" panose="02020603050405020304" pitchFamily="18" charset="0"/>
                <a:cs typeface="Times New Roman" panose="02020603050405020304" pitchFamily="18" charset="0"/>
              </a:rPr>
              <a:t>3.3 </a:t>
            </a:r>
            <a:r>
              <a:rPr lang="zh-CN" altLang="en-US" sz="2400" b="1" kern="0" dirty="0" smtClean="0">
                <a:latin typeface="Times New Roman" panose="02020603050405020304" pitchFamily="18" charset="0"/>
                <a:cs typeface="Times New Roman" panose="02020603050405020304" pitchFamily="18" charset="0"/>
              </a:rPr>
              <a:t>围护结构热工设计</a:t>
            </a:r>
            <a:endParaRPr lang="zh-CN" altLang="en-US" sz="2400" b="1" kern="0" dirty="0">
              <a:latin typeface="Times New Roman" panose="02020603050405020304" pitchFamily="18" charset="0"/>
              <a:cs typeface="Times New Roman" panose="02020603050405020304" pitchFamily="18" charset="0"/>
            </a:endParaRPr>
          </a:p>
          <a:p>
            <a:pPr>
              <a:lnSpc>
                <a:spcPct val="200000"/>
              </a:lnSpc>
              <a:defRPr/>
            </a:pPr>
            <a:r>
              <a:rPr lang="en-US" altLang="zh-CN" sz="2400" b="1" kern="0" dirty="0" smtClean="0">
                <a:latin typeface="Times New Roman" panose="02020603050405020304" pitchFamily="18" charset="0"/>
                <a:cs typeface="Times New Roman" panose="02020603050405020304" pitchFamily="18" charset="0"/>
              </a:rPr>
              <a:t>3.4 </a:t>
            </a:r>
            <a:r>
              <a:rPr lang="zh-CN" altLang="en-US" sz="2400" b="1" kern="0" dirty="0" smtClean="0">
                <a:latin typeface="Times New Roman" panose="02020603050405020304" pitchFamily="18" charset="0"/>
                <a:cs typeface="Times New Roman" panose="02020603050405020304" pitchFamily="18" charset="0"/>
              </a:rPr>
              <a:t>围护结构热</a:t>
            </a:r>
            <a:r>
              <a:rPr lang="zh-CN" altLang="en-US" sz="2400" b="1" kern="0" dirty="0">
                <a:latin typeface="Times New Roman" panose="02020603050405020304" pitchFamily="18" charset="0"/>
                <a:cs typeface="Times New Roman" panose="02020603050405020304" pitchFamily="18" charset="0"/>
              </a:rPr>
              <a:t>工性能的权衡判断</a:t>
            </a:r>
          </a:p>
        </p:txBody>
      </p:sp>
    </p:spTree>
    <p:extLst>
      <p:ext uri="{BB962C8B-B14F-4D97-AF65-F5344CB8AC3E}">
        <p14:creationId xmlns:p14="http://schemas.microsoft.com/office/powerpoint/2010/main" val="222056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329956" y="1336243"/>
            <a:ext cx="11252444"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3.2.1 </a:t>
            </a:r>
            <a:r>
              <a:rPr lang="zh-CN" altLang="zh-CN" kern="100" dirty="0">
                <a:solidFill>
                  <a:srgbClr val="000000"/>
                </a:solidFill>
                <a:latin typeface="Times New Roman" panose="02020603050405020304" pitchFamily="18" charset="0"/>
              </a:rPr>
              <a:t>高寒地区公共建筑建筑热当量体形系数应符合表</a:t>
            </a:r>
            <a:r>
              <a:rPr lang="en-US" altLang="zh-CN" kern="100" dirty="0">
                <a:solidFill>
                  <a:srgbClr val="000000"/>
                </a:solidFill>
                <a:latin typeface="Times New Roman" panose="02020603050405020304" pitchFamily="18" charset="0"/>
              </a:rPr>
              <a:t>3.2.1</a:t>
            </a:r>
            <a:r>
              <a:rPr lang="zh-CN" altLang="zh-CN" kern="100" dirty="0">
                <a:solidFill>
                  <a:srgbClr val="000000"/>
                </a:solidFill>
                <a:latin typeface="Times New Roman" panose="02020603050405020304" pitchFamily="18" charset="0"/>
              </a:rPr>
              <a:t>的规定，夏热冬冷和温和地区对体形系数无限值要求。</a:t>
            </a:r>
            <a:endParaRPr lang="zh-CN" altLang="zh-CN" sz="1400" kern="100" dirty="0">
              <a:latin typeface="Times New Roman" panose="02020603050405020304" pitchFamily="18" charset="0"/>
            </a:endParaRPr>
          </a:p>
        </p:txBody>
      </p:sp>
      <p:pic>
        <p:nvPicPr>
          <p:cNvPr id="9" name="图片 8"/>
          <p:cNvPicPr>
            <a:picLocks noChangeAspect="1"/>
          </p:cNvPicPr>
          <p:nvPr/>
        </p:nvPicPr>
        <p:blipFill>
          <a:blip r:embed="rId2"/>
          <a:stretch>
            <a:fillRect/>
          </a:stretch>
        </p:blipFill>
        <p:spPr>
          <a:xfrm>
            <a:off x="1695349" y="1844074"/>
            <a:ext cx="7308607" cy="1203010"/>
          </a:xfrm>
          <a:prstGeom prst="rect">
            <a:avLst/>
          </a:prstGeom>
        </p:spPr>
      </p:pic>
      <p:sp>
        <p:nvSpPr>
          <p:cNvPr id="10" name="五边形 9"/>
          <p:cNvSpPr/>
          <p:nvPr/>
        </p:nvSpPr>
        <p:spPr>
          <a:xfrm>
            <a:off x="404097" y="312629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1" name="标题 2"/>
          <p:cNvSpPr>
            <a:spLocks noGrp="1"/>
          </p:cNvSpPr>
          <p:nvPr>
            <p:ph type="title"/>
          </p:nvPr>
        </p:nvSpPr>
        <p:spPr>
          <a:xfrm>
            <a:off x="437252" y="3697668"/>
            <a:ext cx="1902293" cy="428625"/>
          </a:xfrm>
          <a:solidFill>
            <a:srgbClr val="92D050"/>
          </a:solidFill>
        </p:spPr>
        <p:txBody>
          <a:bodyPr/>
          <a:lstStyle/>
          <a:p>
            <a:r>
              <a:rPr lang="zh-CN" altLang="en-US" sz="18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热当量体形系数</a:t>
            </a:r>
          </a:p>
        </p:txBody>
      </p:sp>
      <p:sp>
        <p:nvSpPr>
          <p:cNvPr id="12" name="矩形 11"/>
          <p:cNvSpPr/>
          <p:nvPr/>
        </p:nvSpPr>
        <p:spPr>
          <a:xfrm>
            <a:off x="377737" y="4126293"/>
            <a:ext cx="11458940" cy="889150"/>
          </a:xfrm>
          <a:prstGeom prst="rect">
            <a:avLst/>
          </a:prstGeom>
        </p:spPr>
        <p:txBody>
          <a:bodyPr wrap="square" lIns="121917" tIns="60958" rIns="121917" bIns="60958">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在高海拔严寒和寒冷地区，考虑朝向布局对建筑热环境的影响及冬季各朝向的得失热差异，对各朝向表面积进行修正计算得到的体形系数，也称之为热当量体形系数。</a:t>
            </a:r>
          </a:p>
        </p:txBody>
      </p:sp>
      <p:sp>
        <p:nvSpPr>
          <p:cNvPr id="13" name="矩形 3"/>
          <p:cNvSpPr>
            <a:spLocks noChangeArrowheads="1"/>
          </p:cNvSpPr>
          <p:nvPr/>
        </p:nvSpPr>
        <p:spPr bwMode="auto">
          <a:xfrm>
            <a:off x="437252" y="5174013"/>
            <a:ext cx="10072421" cy="415494"/>
          </a:xfrm>
          <a:prstGeom prst="rect">
            <a:avLst/>
          </a:prstGeom>
          <a:solidFill>
            <a:schemeClr val="accent2"/>
          </a:solidFill>
          <a:ln>
            <a:noFill/>
          </a:ln>
          <a:extLst/>
        </p:spPr>
        <p:txBody>
          <a:bodyPr wrap="square" lIns="121917" tIns="60958" rIns="121917" bIns="60958">
            <a:spAutoFit/>
          </a:bodyPr>
          <a:lstStyle>
            <a:lvl1pPr>
              <a:lnSpc>
                <a:spcPct val="90000"/>
              </a:lnSpc>
              <a:spcBef>
                <a:spcPts val="1000"/>
              </a:spcBef>
              <a:buFont typeface="Arial" charset="0"/>
              <a:buChar char="•"/>
              <a:defRPr sz="2800">
                <a:solidFill>
                  <a:schemeClr val="tx1"/>
                </a:solidFill>
                <a:latin typeface="Calibri" pitchFamily="34" charset="0"/>
                <a:ea typeface="宋体" pitchFamily="2"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pitchFamily="2"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pitchFamily="2"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pitchFamily="2"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pitchFamily="2" charset="-122"/>
              </a:defRPr>
            </a:lvl9pPr>
          </a:lstStyle>
          <a:p>
            <a:pPr>
              <a:lnSpc>
                <a:spcPct val="100000"/>
              </a:lnSpc>
              <a:spcBef>
                <a:spcPct val="0"/>
              </a:spcBef>
              <a:buFontTx/>
              <a:buNone/>
            </a:pPr>
            <a:r>
              <a:rPr lang="zh-CN" altLang="zh-CN" sz="1800" kern="100" dirty="0">
                <a:latin typeface="楷体" panose="02010609060101010101" pitchFamily="49" charset="-122"/>
                <a:ea typeface="楷体" panose="02010609060101010101" pitchFamily="49" charset="-122"/>
                <a:cs typeface="Times New Roman" panose="02020603050405020304" pitchFamily="18" charset="0"/>
              </a:rPr>
              <a:t>注：川西高原严寒、寒冷地区建筑应采用热当量体形系数代替体形系数指标，计算方法参照</a:t>
            </a:r>
            <a:r>
              <a:rPr lang="zh-CN" altLang="zh-CN" sz="1800" kern="100" dirty="0" smtClean="0">
                <a:latin typeface="楷体" panose="02010609060101010101" pitchFamily="49" charset="-122"/>
                <a:ea typeface="楷体" panose="02010609060101010101" pitchFamily="49" charset="-122"/>
                <a:cs typeface="Times New Roman" panose="02020603050405020304" pitchFamily="18" charset="0"/>
              </a:rPr>
              <a:t>附录</a:t>
            </a:r>
            <a:r>
              <a:rPr lang="en-US" altLang="zh-CN" sz="1800" kern="100" dirty="0" smtClean="0">
                <a:latin typeface="楷体" panose="02010609060101010101" pitchFamily="49" charset="-122"/>
                <a:ea typeface="楷体" panose="02010609060101010101" pitchFamily="49" charset="-122"/>
                <a:cs typeface="Times New Roman" panose="02020603050405020304" pitchFamily="18" charset="0"/>
              </a:rPr>
              <a:t>B</a:t>
            </a:r>
            <a:r>
              <a:rPr lang="zh-CN" altLang="zh-CN" sz="1800" kern="100" dirty="0" smtClean="0">
                <a:latin typeface="楷体" panose="02010609060101010101" pitchFamily="49" charset="-122"/>
                <a:ea typeface="楷体" panose="02010609060101010101" pitchFamily="49" charset="-122"/>
                <a:cs typeface="Times New Roman" panose="02020603050405020304" pitchFamily="18" charset="0"/>
              </a:rPr>
              <a:t>。</a:t>
            </a:r>
            <a:endParaRPr lang="zh-CN" altLang="zh-CN" sz="1800" kern="100" dirty="0">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56658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30563" y="1284581"/>
            <a:ext cx="11480800" cy="1369602"/>
          </a:xfrm>
          <a:prstGeom prst="rect">
            <a:avLst/>
          </a:prstGeom>
        </p:spPr>
        <p:txBody>
          <a:bodyPr wrap="square" lIns="121917" tIns="60958" rIns="121917" bIns="60958">
            <a:spAutoFit/>
          </a:bodyPr>
          <a:lstStyle/>
          <a:p>
            <a:pPr algn="just">
              <a:lnSpc>
                <a:spcPct val="150000"/>
              </a:lnSpc>
              <a:defRPr/>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对于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川西高原太阳能丰富地区，同外形的建筑，南北朝向和东西朝向，体形系数相同，但实际耗热量差别大，故在该地区利用传统体形系数约束围护结构传热系数不合理。本标准附录</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提出</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热当量体形系数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的概念及计算方法，便于直接采用。</a:t>
            </a:r>
          </a:p>
        </p:txBody>
      </p:sp>
      <p:sp>
        <p:nvSpPr>
          <p:cNvPr id="12" name="矩形 11"/>
          <p:cNvSpPr/>
          <p:nvPr/>
        </p:nvSpPr>
        <p:spPr>
          <a:xfrm>
            <a:off x="5223754" y="5227437"/>
            <a:ext cx="6213743" cy="889150"/>
          </a:xfrm>
          <a:prstGeom prst="rect">
            <a:avLst/>
          </a:prstGeom>
        </p:spPr>
        <p:txBody>
          <a:bodyPr wrap="square" lIns="121917" tIns="60958" rIns="121917" bIns="60958">
            <a:spAutoFit/>
          </a:bodyPr>
          <a:lstStyle/>
          <a:p>
            <a:pPr marL="380990" indent="-380990">
              <a:lnSpc>
                <a:spcPct val="150000"/>
              </a:lnSpc>
              <a:buFont typeface="Wingdings" panose="05000000000000000000" pitchFamily="2" charset="2"/>
              <a:buChar char="Ø"/>
              <a:defRP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从建筑整体热平衡和太阳能被动利用角度考虑，鼓励采用长轴朝南的平面布局</a:t>
            </a:r>
          </a:p>
        </p:txBody>
      </p:sp>
      <p:grpSp>
        <p:nvGrpSpPr>
          <p:cNvPr id="11" name="组合 10"/>
          <p:cNvGrpSpPr/>
          <p:nvPr/>
        </p:nvGrpSpPr>
        <p:grpSpPr>
          <a:xfrm>
            <a:off x="630524" y="3036965"/>
            <a:ext cx="3660053" cy="2360974"/>
            <a:chOff x="516850" y="3090475"/>
            <a:chExt cx="3660053" cy="2360974"/>
          </a:xfrm>
        </p:grpSpPr>
        <p:sp>
          <p:nvSpPr>
            <p:cNvPr id="4" name="矩形 3"/>
            <p:cNvSpPr/>
            <p:nvPr/>
          </p:nvSpPr>
          <p:spPr>
            <a:xfrm>
              <a:off x="1003782" y="3395018"/>
              <a:ext cx="2643500" cy="1751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zh-CN" altLang="en-US" sz="1900" dirty="0"/>
                <a:t>紧凑体形</a:t>
              </a:r>
            </a:p>
          </p:txBody>
        </p:sp>
        <p:sp>
          <p:nvSpPr>
            <p:cNvPr id="6" name="矩形 5"/>
            <p:cNvSpPr/>
            <p:nvPr/>
          </p:nvSpPr>
          <p:spPr>
            <a:xfrm>
              <a:off x="1967951" y="3090475"/>
              <a:ext cx="679510" cy="2475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1.0</a:t>
              </a:r>
              <a:endParaRPr lang="zh-CN" altLang="en-US" sz="1900" dirty="0">
                <a:solidFill>
                  <a:schemeClr val="tx1"/>
                </a:solidFill>
              </a:endParaRPr>
            </a:p>
          </p:txBody>
        </p:sp>
        <p:sp>
          <p:nvSpPr>
            <p:cNvPr id="14" name="矩形 13"/>
            <p:cNvSpPr/>
            <p:nvPr/>
          </p:nvSpPr>
          <p:spPr>
            <a:xfrm rot="16200000">
              <a:off x="3648706" y="4104047"/>
              <a:ext cx="726393" cy="3300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1.0</a:t>
              </a:r>
              <a:endParaRPr lang="zh-CN" altLang="en-US" sz="1900" dirty="0">
                <a:solidFill>
                  <a:schemeClr val="tx1"/>
                </a:solidFill>
              </a:endParaRPr>
            </a:p>
          </p:txBody>
        </p:sp>
        <p:sp>
          <p:nvSpPr>
            <p:cNvPr id="15" name="矩形 14"/>
            <p:cNvSpPr/>
            <p:nvPr/>
          </p:nvSpPr>
          <p:spPr>
            <a:xfrm rot="16200000">
              <a:off x="362691" y="4152000"/>
              <a:ext cx="638319" cy="3300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1.0</a:t>
              </a:r>
              <a:endParaRPr lang="zh-CN" altLang="en-US" sz="1900" dirty="0">
                <a:solidFill>
                  <a:schemeClr val="tx1"/>
                </a:solidFill>
              </a:endParaRPr>
            </a:p>
          </p:txBody>
        </p:sp>
        <p:sp>
          <p:nvSpPr>
            <p:cNvPr id="16" name="矩形 15"/>
            <p:cNvSpPr/>
            <p:nvPr/>
          </p:nvSpPr>
          <p:spPr>
            <a:xfrm>
              <a:off x="2003598" y="5203948"/>
              <a:ext cx="643863" cy="2475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1.0</a:t>
              </a:r>
              <a:endParaRPr lang="zh-CN" altLang="en-US" sz="1900" dirty="0">
                <a:solidFill>
                  <a:schemeClr val="tx1"/>
                </a:solidFill>
              </a:endParaRPr>
            </a:p>
          </p:txBody>
        </p:sp>
      </p:grpSp>
      <p:grpSp>
        <p:nvGrpSpPr>
          <p:cNvPr id="13" name="组合 12"/>
          <p:cNvGrpSpPr/>
          <p:nvPr/>
        </p:nvGrpSpPr>
        <p:grpSpPr>
          <a:xfrm>
            <a:off x="5223754" y="3364628"/>
            <a:ext cx="5904477" cy="1531987"/>
            <a:chOff x="5353125" y="3471175"/>
            <a:chExt cx="5904477" cy="1531987"/>
          </a:xfrm>
        </p:grpSpPr>
        <p:sp>
          <p:nvSpPr>
            <p:cNvPr id="10" name="矩形 9"/>
            <p:cNvSpPr/>
            <p:nvPr/>
          </p:nvSpPr>
          <p:spPr>
            <a:xfrm>
              <a:off x="5800121" y="3771468"/>
              <a:ext cx="5061011" cy="9571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zh-CN" altLang="en-US" sz="1900" dirty="0"/>
                <a:t>长轴东西走向的布局</a:t>
              </a:r>
            </a:p>
          </p:txBody>
        </p:sp>
        <p:sp>
          <p:nvSpPr>
            <p:cNvPr id="17" name="矩形 16"/>
            <p:cNvSpPr/>
            <p:nvPr/>
          </p:nvSpPr>
          <p:spPr>
            <a:xfrm>
              <a:off x="7483150" y="4755661"/>
              <a:ext cx="1694956" cy="2475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0.45~0.65</a:t>
              </a:r>
              <a:endParaRPr lang="zh-CN" altLang="en-US" sz="1900" dirty="0">
                <a:solidFill>
                  <a:schemeClr val="tx1"/>
                </a:solidFill>
              </a:endParaRPr>
            </a:p>
          </p:txBody>
        </p:sp>
        <p:sp>
          <p:nvSpPr>
            <p:cNvPr id="18" name="矩形 17"/>
            <p:cNvSpPr/>
            <p:nvPr/>
          </p:nvSpPr>
          <p:spPr>
            <a:xfrm>
              <a:off x="7806796" y="3471175"/>
              <a:ext cx="968524" cy="2475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a:solidFill>
                    <a:schemeClr val="tx1"/>
                  </a:solidFill>
                </a:rPr>
                <a:t>1.0</a:t>
              </a:r>
              <a:endParaRPr lang="zh-CN" altLang="en-US" sz="1900" dirty="0">
                <a:solidFill>
                  <a:schemeClr val="tx1"/>
                </a:solidFill>
              </a:endParaRPr>
            </a:p>
          </p:txBody>
        </p:sp>
        <p:sp>
          <p:nvSpPr>
            <p:cNvPr id="19" name="矩形 18"/>
            <p:cNvSpPr/>
            <p:nvPr/>
          </p:nvSpPr>
          <p:spPr>
            <a:xfrm rot="16200000">
              <a:off x="4896198" y="3980893"/>
              <a:ext cx="1243855" cy="3300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smtClean="0">
                  <a:solidFill>
                    <a:schemeClr val="tx1"/>
                  </a:solidFill>
                </a:rPr>
                <a:t>1.25~1.55</a:t>
              </a:r>
              <a:endParaRPr lang="zh-CN" altLang="en-US" sz="1900" dirty="0">
                <a:solidFill>
                  <a:schemeClr val="tx1"/>
                </a:solidFill>
              </a:endParaRPr>
            </a:p>
          </p:txBody>
        </p:sp>
        <p:sp>
          <p:nvSpPr>
            <p:cNvPr id="20" name="矩形 19"/>
            <p:cNvSpPr/>
            <p:nvPr/>
          </p:nvSpPr>
          <p:spPr>
            <a:xfrm rot="16200000">
              <a:off x="10470674" y="4038031"/>
              <a:ext cx="1243855" cy="3300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sz="1900" dirty="0" smtClean="0">
                  <a:solidFill>
                    <a:schemeClr val="tx1"/>
                  </a:solidFill>
                </a:rPr>
                <a:t>1.25~1.55</a:t>
              </a:r>
              <a:endParaRPr lang="zh-CN" altLang="en-US" sz="1900" dirty="0">
                <a:solidFill>
                  <a:schemeClr val="tx1"/>
                </a:solidFill>
              </a:endParaRPr>
            </a:p>
          </p:txBody>
        </p:sp>
      </p:grpSp>
      <p:sp>
        <p:nvSpPr>
          <p:cNvPr id="21" name="矩形 20"/>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47206977"/>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ChangeArrowheads="1"/>
          </p:cNvSpPr>
          <p:nvPr/>
        </p:nvSpPr>
        <p:spPr bwMode="auto">
          <a:xfrm>
            <a:off x="1" y="-200053"/>
            <a:ext cx="246280" cy="400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917" tIns="60958" rIns="121917" bIns="60958"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en-US"/>
          </a:p>
        </p:txBody>
      </p:sp>
      <p:sp>
        <p:nvSpPr>
          <p:cNvPr id="4" name="副标题 3"/>
          <p:cNvSpPr>
            <a:spLocks noGrp="1"/>
          </p:cNvSpPr>
          <p:nvPr>
            <p:ph idx="1"/>
          </p:nvPr>
        </p:nvSpPr>
        <p:spPr>
          <a:xfrm>
            <a:off x="355401" y="1180061"/>
            <a:ext cx="11553825" cy="542152"/>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附录</a:t>
            </a:r>
            <a:r>
              <a:rPr lang="en-US"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  </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热当量体形系数</a:t>
            </a:r>
            <a:r>
              <a:rPr lang="zh-CN" altLang="en-US"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计算方法</a:t>
            </a:r>
            <a:endParaRPr lang="zh-CN" altLang="en-US" dirty="0"/>
          </a:p>
        </p:txBody>
      </p:sp>
      <p:graphicFrame>
        <p:nvGraphicFramePr>
          <p:cNvPr id="11" name="对象 10"/>
          <p:cNvGraphicFramePr>
            <a:graphicFrameLocks noChangeAspect="1"/>
          </p:cNvGraphicFramePr>
          <p:nvPr>
            <p:extLst>
              <p:ext uri="{D42A27DB-BD31-4B8C-83A1-F6EECF244321}">
                <p14:modId xmlns:p14="http://schemas.microsoft.com/office/powerpoint/2010/main" val="2428583252"/>
              </p:ext>
            </p:extLst>
          </p:nvPr>
        </p:nvGraphicFramePr>
        <p:xfrm>
          <a:off x="987169" y="2011837"/>
          <a:ext cx="1309816" cy="948487"/>
        </p:xfrm>
        <a:graphic>
          <a:graphicData uri="http://schemas.openxmlformats.org/presentationml/2006/ole">
            <mc:AlternateContent xmlns:mc="http://schemas.openxmlformats.org/markup-compatibility/2006">
              <mc:Choice xmlns:v="urn:schemas-microsoft-com:vml" Requires="v">
                <p:oleObj spid="_x0000_s2945" name="公式" r:id="rId4" imgW="812447" imgH="609336" progId="Equation.3">
                  <p:embed/>
                </p:oleObj>
              </mc:Choice>
              <mc:Fallback>
                <p:oleObj name="公式" r:id="rId4" imgW="812447" imgH="609336"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7169" y="2011837"/>
                        <a:ext cx="1309816" cy="948487"/>
                      </a:xfrm>
                      <a:prstGeom prst="rect">
                        <a:avLst/>
                      </a:prstGeom>
                      <a:noFill/>
                    </p:spPr>
                  </p:pic>
                </p:oleObj>
              </mc:Fallback>
            </mc:AlternateContent>
          </a:graphicData>
        </a:graphic>
      </p:graphicFrame>
      <p:grpSp>
        <p:nvGrpSpPr>
          <p:cNvPr id="6" name="组合 5"/>
          <p:cNvGrpSpPr/>
          <p:nvPr/>
        </p:nvGrpSpPr>
        <p:grpSpPr>
          <a:xfrm>
            <a:off x="2936652" y="1795152"/>
            <a:ext cx="8938979" cy="1520220"/>
            <a:chOff x="270994" y="2665675"/>
            <a:chExt cx="8938979" cy="1520220"/>
          </a:xfrm>
        </p:grpSpPr>
        <p:sp>
          <p:nvSpPr>
            <p:cNvPr id="12" name="Rectangle 13"/>
            <p:cNvSpPr>
              <a:spLocks noChangeArrowheads="1"/>
            </p:cNvSpPr>
            <p:nvPr/>
          </p:nvSpPr>
          <p:spPr bwMode="auto">
            <a:xfrm>
              <a:off x="270994" y="2665675"/>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式中：</a:t>
              </a:r>
            </a:p>
          </p:txBody>
        </p:sp>
        <p:graphicFrame>
          <p:nvGraphicFramePr>
            <p:cNvPr id="13" name="对象 12"/>
            <p:cNvGraphicFramePr>
              <a:graphicFrameLocks noChangeAspect="1"/>
            </p:cNvGraphicFramePr>
            <p:nvPr>
              <p:extLst>
                <p:ext uri="{D42A27DB-BD31-4B8C-83A1-F6EECF244321}">
                  <p14:modId xmlns:p14="http://schemas.microsoft.com/office/powerpoint/2010/main" val="3448641237"/>
                </p:ext>
              </p:extLst>
            </p:nvPr>
          </p:nvGraphicFramePr>
          <p:xfrm>
            <a:off x="1319867" y="2739402"/>
            <a:ext cx="222942" cy="250810"/>
          </p:xfrm>
          <a:graphic>
            <a:graphicData uri="http://schemas.openxmlformats.org/presentationml/2006/ole">
              <mc:AlternateContent xmlns:mc="http://schemas.openxmlformats.org/markup-compatibility/2006">
                <mc:Choice xmlns:v="urn:schemas-microsoft-com:vml" Requires="v">
                  <p:oleObj spid="_x0000_s2946" name="公式" r:id="rId6" imgW="152731" imgH="165459" progId="Equation.3">
                    <p:embed/>
                  </p:oleObj>
                </mc:Choice>
                <mc:Fallback>
                  <p:oleObj name="公式" r:id="rId6" imgW="152731" imgH="165459"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19867" y="2739402"/>
                          <a:ext cx="222942" cy="250810"/>
                        </a:xfrm>
                        <a:prstGeom prst="rect">
                          <a:avLst/>
                        </a:prstGeom>
                        <a:noFill/>
                      </p:spPr>
                    </p:pic>
                  </p:oleObj>
                </mc:Fallback>
              </mc:AlternateContent>
            </a:graphicData>
          </a:graphic>
        </p:graphicFrame>
        <p:sp>
          <p:nvSpPr>
            <p:cNvPr id="14" name="Rectangle 14"/>
            <p:cNvSpPr>
              <a:spLocks noChangeArrowheads="1"/>
            </p:cNvSpPr>
            <p:nvPr/>
          </p:nvSpPr>
          <p:spPr bwMode="auto">
            <a:xfrm>
              <a:off x="1223874" y="2683873"/>
              <a:ext cx="25663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热量体形系数；</a:t>
              </a:r>
            </a:p>
          </p:txBody>
        </p:sp>
        <p:graphicFrame>
          <p:nvGraphicFramePr>
            <p:cNvPr id="15" name="对象 14"/>
            <p:cNvGraphicFramePr>
              <a:graphicFrameLocks noChangeAspect="1"/>
            </p:cNvGraphicFramePr>
            <p:nvPr>
              <p:extLst>
                <p:ext uri="{D42A27DB-BD31-4B8C-83A1-F6EECF244321}">
                  <p14:modId xmlns:p14="http://schemas.microsoft.com/office/powerpoint/2010/main" val="2572084616"/>
                </p:ext>
              </p:extLst>
            </p:nvPr>
          </p:nvGraphicFramePr>
          <p:xfrm>
            <a:off x="1319957" y="3049818"/>
            <a:ext cx="288733" cy="375353"/>
          </p:xfrm>
          <a:graphic>
            <a:graphicData uri="http://schemas.openxmlformats.org/presentationml/2006/ole">
              <mc:AlternateContent xmlns:mc="http://schemas.openxmlformats.org/markup-compatibility/2006">
                <mc:Choice xmlns:v="urn:schemas-microsoft-com:vml" Requires="v">
                  <p:oleObj spid="_x0000_s2947" name="公式" r:id="rId8" imgW="190914" imgH="229097" progId="Equation.3">
                    <p:embed/>
                  </p:oleObj>
                </mc:Choice>
                <mc:Fallback>
                  <p:oleObj name="公式" r:id="rId8" imgW="190914" imgH="22909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19957" y="3049818"/>
                          <a:ext cx="288733" cy="375353"/>
                        </a:xfrm>
                        <a:prstGeom prst="rect">
                          <a:avLst/>
                        </a:prstGeom>
                        <a:noFill/>
                      </p:spPr>
                    </p:pic>
                  </p:oleObj>
                </mc:Fallback>
              </mc:AlternateContent>
            </a:graphicData>
          </a:graphic>
        </p:graphicFrame>
        <p:sp>
          <p:nvSpPr>
            <p:cNvPr id="16" name="Rectangle 17"/>
            <p:cNvSpPr>
              <a:spLocks noChangeArrowheads="1"/>
            </p:cNvSpPr>
            <p:nvPr/>
          </p:nvSpPr>
          <p:spPr bwMode="auto">
            <a:xfrm>
              <a:off x="753811" y="3051374"/>
              <a:ext cx="43958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762000" eaLnBrk="0" fontAlgn="base" hangingPunct="0">
                <a:spcBef>
                  <a:spcPct val="0"/>
                </a:spcBef>
                <a:spcAft>
                  <a:spcPct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朝向围护结构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面积</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aphicFrame>
          <p:nvGraphicFramePr>
            <p:cNvPr id="17" name="对象 16"/>
            <p:cNvGraphicFramePr>
              <a:graphicFrameLocks noChangeAspect="1"/>
            </p:cNvGraphicFramePr>
            <p:nvPr>
              <p:extLst>
                <p:ext uri="{D42A27DB-BD31-4B8C-83A1-F6EECF244321}">
                  <p14:modId xmlns:p14="http://schemas.microsoft.com/office/powerpoint/2010/main" val="3262554639"/>
                </p:ext>
              </p:extLst>
            </p:nvPr>
          </p:nvGraphicFramePr>
          <p:xfrm>
            <a:off x="1270578" y="3437073"/>
            <a:ext cx="321519" cy="348313"/>
          </p:xfrm>
          <a:graphic>
            <a:graphicData uri="http://schemas.openxmlformats.org/presentationml/2006/ole">
              <mc:AlternateContent xmlns:mc="http://schemas.openxmlformats.org/markup-compatibility/2006">
                <mc:Choice xmlns:v="urn:schemas-microsoft-com:vml" Requires="v">
                  <p:oleObj spid="_x0000_s2948" name="公式" r:id="rId10" imgW="215806" imgH="228501" progId="Equation.3">
                    <p:embed/>
                  </p:oleObj>
                </mc:Choice>
                <mc:Fallback>
                  <p:oleObj name="公式" r:id="rId10" imgW="215806" imgH="228501"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70578" y="3437073"/>
                          <a:ext cx="321519" cy="348313"/>
                        </a:xfrm>
                        <a:prstGeom prst="rect">
                          <a:avLst/>
                        </a:prstGeom>
                        <a:noFill/>
                      </p:spPr>
                    </p:pic>
                  </p:oleObj>
                </mc:Fallback>
              </mc:AlternateContent>
            </a:graphicData>
          </a:graphic>
        </p:graphicFrame>
        <p:sp>
          <p:nvSpPr>
            <p:cNvPr id="19" name="Rectangle 23"/>
            <p:cNvSpPr>
              <a:spLocks noChangeArrowheads="1"/>
            </p:cNvSpPr>
            <p:nvPr/>
          </p:nvSpPr>
          <p:spPr bwMode="auto">
            <a:xfrm>
              <a:off x="753812" y="3426563"/>
              <a:ext cx="84561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762000" algn="l" defTabSz="914400" rtl="0" eaLnBrk="0" fontAlgn="base" latinLnBrk="0" hangingPunct="0">
                <a:lnSpc>
                  <a:spcPct val="100000"/>
                </a:lnSpc>
                <a:spcBef>
                  <a:spcPct val="0"/>
                </a:spcBef>
                <a:spcAft>
                  <a:spcPct val="0"/>
                </a:spcAft>
                <a:buClrTx/>
                <a:buSzTx/>
                <a:buFontTx/>
                <a:buNone/>
                <a:tabLs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各朝向围护结构面积修正系数，根据朝向和辐射照度按</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B.0.1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取值；</a:t>
              </a:r>
            </a:p>
          </p:txBody>
        </p:sp>
        <p:sp>
          <p:nvSpPr>
            <p:cNvPr id="21" name="矩形 20"/>
            <p:cNvSpPr/>
            <p:nvPr/>
          </p:nvSpPr>
          <p:spPr>
            <a:xfrm>
              <a:off x="1245440" y="3816563"/>
              <a:ext cx="5391219" cy="369332"/>
            </a:xfrm>
            <a:prstGeom prst="rect">
              <a:avLst/>
            </a:prstGeom>
          </p:spPr>
          <p:txBody>
            <a:bodyPr wrap="none">
              <a:spAutoFit/>
            </a:bodyPr>
            <a:lstStyle/>
            <a:p>
              <a:r>
                <a:rPr lang="en-US" altLang="zh-CN" kern="100" dirty="0">
                  <a:solidFill>
                    <a:srgbClr val="000000"/>
                  </a:solidFill>
                  <a:latin typeface="Times New Roman" panose="02020603050405020304" pitchFamily="18" charset="0"/>
                </a:rPr>
                <a:t>V</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——建筑物外表面和底层地面所包围的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体积</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m³</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pSp>
      <p:pic>
        <p:nvPicPr>
          <p:cNvPr id="22" name="图片 21"/>
          <p:cNvPicPr>
            <a:picLocks noChangeAspect="1"/>
          </p:cNvPicPr>
          <p:nvPr/>
        </p:nvPicPr>
        <p:blipFill>
          <a:blip r:embed="rId12"/>
          <a:stretch>
            <a:fillRect/>
          </a:stretch>
        </p:blipFill>
        <p:spPr>
          <a:xfrm>
            <a:off x="2355708" y="3384010"/>
            <a:ext cx="7140630" cy="3385367"/>
          </a:xfrm>
          <a:prstGeom prst="rect">
            <a:avLst/>
          </a:prstGeom>
        </p:spPr>
      </p:pic>
      <p:sp>
        <p:nvSpPr>
          <p:cNvPr id="23" name="矩形 22"/>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74311085"/>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04097" y="1324399"/>
            <a:ext cx="11186542"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高寒地区甲类公共建筑南向立面窗墙面积比</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不宜小于</a:t>
            </a:r>
            <a:r>
              <a:rPr lang="en-US" altLang="zh-CN" kern="100" dirty="0">
                <a:solidFill>
                  <a:srgbClr val="000000"/>
                </a:solidFill>
                <a:latin typeface="Times New Roman" panose="02020603050405020304" pitchFamily="18" charset="0"/>
              </a:rPr>
              <a:t>0.60</a:t>
            </a:r>
            <a:r>
              <a:rPr lang="zh-CN" altLang="zh-CN" kern="100" dirty="0">
                <a:solidFill>
                  <a:srgbClr val="000000"/>
                </a:solidFill>
                <a:latin typeface="Times New Roman" panose="02020603050405020304" pitchFamily="18" charset="0"/>
              </a:rPr>
              <a:t>，其他立面窗墙面积比</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均不宜大于</a:t>
            </a:r>
            <a:r>
              <a:rPr lang="en-US" altLang="zh-CN" kern="100" dirty="0">
                <a:solidFill>
                  <a:srgbClr val="000000"/>
                </a:solidFill>
                <a:latin typeface="Times New Roman" panose="02020603050405020304" pitchFamily="18" charset="0"/>
              </a:rPr>
              <a:t>0.40</a:t>
            </a:r>
            <a:r>
              <a:rPr lang="zh-CN" altLang="zh-CN" kern="100" dirty="0">
                <a:solidFill>
                  <a:srgbClr val="000000"/>
                </a:solidFill>
                <a:latin typeface="Times New Roman" panose="02020603050405020304" pitchFamily="18" charset="0"/>
              </a:rPr>
              <a:t>；其他气候地区甲类公共建筑各单一立面窗墙面积比</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均不宜大于</a:t>
            </a:r>
            <a:r>
              <a:rPr lang="en-US" altLang="zh-CN" kern="100" dirty="0">
                <a:solidFill>
                  <a:srgbClr val="000000"/>
                </a:solidFill>
                <a:latin typeface="Times New Roman" panose="02020603050405020304" pitchFamily="18" charset="0"/>
              </a:rPr>
              <a:t>0.70</a:t>
            </a:r>
            <a:r>
              <a:rPr lang="zh-CN" altLang="zh-CN"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五边形 7"/>
          <p:cNvSpPr/>
          <p:nvPr/>
        </p:nvSpPr>
        <p:spPr>
          <a:xfrm>
            <a:off x="469999" y="239543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9" name="矩形 8"/>
          <p:cNvSpPr/>
          <p:nvPr/>
        </p:nvSpPr>
        <p:spPr>
          <a:xfrm>
            <a:off x="469999" y="3140330"/>
            <a:ext cx="11054736" cy="92333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高寒</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地区建筑南向外窗是得热构件，窗墙面积比越大越有利于节能，鼓励南向开大窗。但是南向遮挡较为严重时，南向窗墙面积比也不宜超过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0.40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764124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404097" y="1465916"/>
            <a:ext cx="11146584" cy="300082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单一立面窗墙面积比的计算应符合下列规定：</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凸凹立面朝向应按其所在立面的朝向计算；</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楼梯间和电梯间的外墙和外窗均应参与计算；</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外凸窗的顶部、底部和侧墙的面积不应计入外墙面积</a:t>
            </a:r>
            <a:r>
              <a:rPr lang="zh-CN" altLang="zh-CN" kern="100" dirty="0" smtClean="0">
                <a:solidFill>
                  <a:srgbClr val="000000"/>
                </a:solidFill>
                <a:latin typeface="Times New Roman" panose="02020603050405020304" pitchFamily="18" charset="0"/>
              </a:rPr>
              <a:t>；</a:t>
            </a:r>
            <a:endParaRPr lang="en-US" altLang="zh-CN" sz="1400" kern="100" dirty="0" smtClean="0">
              <a:latin typeface="Times New Roman" panose="02020603050405020304" pitchFamily="18" charset="0"/>
            </a:endParaRPr>
          </a:p>
          <a:p>
            <a:pPr algn="just">
              <a:lnSpc>
                <a:spcPct val="150000"/>
              </a:lnSpc>
              <a:spcAft>
                <a:spcPts val="0"/>
              </a:spcAft>
            </a:pPr>
            <a:r>
              <a:rPr lang="en-US" altLang="zh-CN" sz="1400" b="1" kern="100" dirty="0">
                <a:solidFill>
                  <a:srgbClr val="000000"/>
                </a:solidFill>
                <a:latin typeface="Times New Roman" panose="02020603050405020304" pitchFamily="18" charset="0"/>
              </a:rPr>
              <a:t> </a:t>
            </a:r>
            <a:r>
              <a:rPr lang="en-US" altLang="zh-CN" sz="1400" b="1" kern="100" dirty="0" smtClean="0">
                <a:solidFill>
                  <a:srgbClr val="000000"/>
                </a:solidFill>
                <a:latin typeface="Times New Roman" panose="02020603050405020304" pitchFamily="18" charset="0"/>
              </a:rPr>
              <a:t>    </a:t>
            </a:r>
            <a:r>
              <a:rPr lang="en-US" altLang="zh-CN" b="1" kern="100" dirty="0" smtClean="0">
                <a:solidFill>
                  <a:srgbClr val="000000"/>
                </a:solidFill>
                <a:latin typeface="Times New Roman" panose="02020603050405020304" pitchFamily="18" charset="0"/>
              </a:rPr>
              <a:t>4</a:t>
            </a:r>
            <a:r>
              <a:rPr lang="en-US" altLang="zh-CN" kern="100" dirty="0" smtClean="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当外墙上的外窗、顶部和侧面为不透光构造的凸窗时，窗面积应按窗洞口面积计算；当凸窗顶部和侧面透光时，外凸窗面积应按透光部分实际面积计算</a:t>
            </a:r>
            <a:r>
              <a:rPr lang="zh-CN" altLang="zh-CN" kern="100" dirty="0" smtClean="0">
                <a:solidFill>
                  <a:srgbClr val="000000"/>
                </a:solidFill>
                <a:latin typeface="Times New Roman" panose="02020603050405020304" pitchFamily="18" charset="0"/>
              </a:rPr>
              <a:t>。</a:t>
            </a:r>
            <a:endParaRPr lang="en-US" altLang="zh-CN" kern="100" dirty="0" smtClean="0">
              <a:solidFill>
                <a:srgbClr val="000000"/>
              </a:solidFill>
              <a:latin typeface="Times New Roman" panose="02020603050405020304" pitchFamily="18" charset="0"/>
            </a:endParaRPr>
          </a:p>
          <a:p>
            <a:pPr indent="304800" algn="r">
              <a:lnSpc>
                <a:spcPct val="150000"/>
              </a:lnSpc>
              <a:spcAft>
                <a:spcPts val="0"/>
              </a:spcAft>
            </a:pPr>
            <a:r>
              <a:rPr lang="zh-CN" altLang="en-US" dirty="0">
                <a:solidFill>
                  <a:srgbClr val="FF0000"/>
                </a:solidFill>
              </a:rPr>
              <a:t>（执行国家标准）</a:t>
            </a:r>
            <a:endParaRPr lang="zh-CN" altLang="zh-CN" dirty="0">
              <a:solidFill>
                <a:srgbClr val="FF0000"/>
              </a:solidFill>
            </a:endParaRPr>
          </a:p>
        </p:txBody>
      </p:sp>
    </p:spTree>
    <p:extLst>
      <p:ext uri="{BB962C8B-B14F-4D97-AF65-F5344CB8AC3E}">
        <p14:creationId xmlns:p14="http://schemas.microsoft.com/office/powerpoint/2010/main" val="4220285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288324" y="1316161"/>
            <a:ext cx="11318790" cy="1661993"/>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3.2.4</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甲类公共建筑单一立面窗墙面积比（含透光幕墙）小于</a:t>
            </a:r>
            <a:r>
              <a:rPr lang="en-US" altLang="zh-CN" kern="100" dirty="0">
                <a:solidFill>
                  <a:srgbClr val="000000"/>
                </a:solidFill>
                <a:latin typeface="Times New Roman" panose="02020603050405020304" pitchFamily="18" charset="0"/>
              </a:rPr>
              <a:t>0.40</a:t>
            </a:r>
            <a:r>
              <a:rPr lang="zh-CN" altLang="zh-CN" kern="100" dirty="0">
                <a:solidFill>
                  <a:srgbClr val="000000"/>
                </a:solidFill>
                <a:latin typeface="Times New Roman" panose="02020603050405020304" pitchFamily="18" charset="0"/>
              </a:rPr>
              <a:t>时，透光材料的可见光透射比不应小于</a:t>
            </a:r>
            <a:r>
              <a:rPr lang="en-US" altLang="zh-CN" kern="100" dirty="0">
                <a:solidFill>
                  <a:srgbClr val="000000"/>
                </a:solidFill>
                <a:latin typeface="Times New Roman" panose="02020603050405020304" pitchFamily="18" charset="0"/>
              </a:rPr>
              <a:t>0.60</a:t>
            </a:r>
            <a:r>
              <a:rPr lang="zh-CN" altLang="zh-CN" kern="100" dirty="0">
                <a:solidFill>
                  <a:srgbClr val="000000"/>
                </a:solidFill>
                <a:latin typeface="Times New Roman" panose="02020603050405020304" pitchFamily="18" charset="0"/>
              </a:rPr>
              <a:t>；甲类公共建筑单一立面窗墙面积比（含透光幕墙）大于等于</a:t>
            </a:r>
            <a:r>
              <a:rPr lang="en-US" altLang="zh-CN" kern="100" dirty="0">
                <a:solidFill>
                  <a:srgbClr val="000000"/>
                </a:solidFill>
                <a:latin typeface="Times New Roman" panose="02020603050405020304" pitchFamily="18" charset="0"/>
              </a:rPr>
              <a:t>0.40</a:t>
            </a:r>
            <a:r>
              <a:rPr lang="zh-CN" altLang="zh-CN" kern="100" dirty="0">
                <a:solidFill>
                  <a:srgbClr val="000000"/>
                </a:solidFill>
                <a:latin typeface="Times New Roman" panose="02020603050405020304" pitchFamily="18" charset="0"/>
              </a:rPr>
              <a:t>时，透光材料的可见光透射比不应小于</a:t>
            </a:r>
            <a:r>
              <a:rPr lang="en-US" altLang="zh-CN" kern="100" dirty="0">
                <a:solidFill>
                  <a:srgbClr val="000000"/>
                </a:solidFill>
                <a:latin typeface="Times New Roman" panose="02020603050405020304" pitchFamily="18" charset="0"/>
              </a:rPr>
              <a:t>0.40</a:t>
            </a:r>
            <a:r>
              <a:rPr lang="zh-CN" altLang="zh-CN" kern="100" dirty="0" smtClean="0">
                <a:solidFill>
                  <a:srgbClr val="000000"/>
                </a:solidFill>
                <a:latin typeface="Times New Roman" panose="02020603050405020304" pitchFamily="18" charset="0"/>
              </a:rPr>
              <a:t>。</a:t>
            </a:r>
            <a:endParaRPr lang="en-US" altLang="zh-CN" kern="100" dirty="0" smtClean="0">
              <a:solidFill>
                <a:srgbClr val="000000"/>
              </a:solidFill>
              <a:latin typeface="Times New Roman" panose="02020603050405020304" pitchFamily="18" charset="0"/>
            </a:endParaRPr>
          </a:p>
          <a:p>
            <a:pPr algn="r">
              <a:lnSpc>
                <a:spcPct val="150000"/>
              </a:lnSpc>
            </a:pPr>
            <a:r>
              <a:rPr lang="zh-CN" altLang="en-US" dirty="0">
                <a:solidFill>
                  <a:srgbClr val="FF0000"/>
                </a:solidFill>
              </a:rPr>
              <a:t>（执行国家标准）</a:t>
            </a:r>
            <a:endParaRPr lang="zh-CN" altLang="zh-CN" dirty="0">
              <a:solidFill>
                <a:srgbClr val="FF0000"/>
              </a:solidFill>
            </a:endParaRPr>
          </a:p>
          <a:p>
            <a:pPr algn="just">
              <a:lnSpc>
                <a:spcPct val="150000"/>
              </a:lnSpc>
              <a:spcAft>
                <a:spcPts val="0"/>
              </a:spcAft>
            </a:pPr>
            <a:endParaRPr lang="zh-CN" altLang="zh-CN" sz="1400" kern="100" dirty="0">
              <a:latin typeface="Times New Roman" panose="02020603050405020304" pitchFamily="18" charset="0"/>
            </a:endParaRPr>
          </a:p>
        </p:txBody>
      </p:sp>
      <p:sp>
        <p:nvSpPr>
          <p:cNvPr id="4" name="矩形 3"/>
          <p:cNvSpPr/>
          <p:nvPr/>
        </p:nvSpPr>
        <p:spPr>
          <a:xfrm>
            <a:off x="341870" y="2889589"/>
            <a:ext cx="11211698" cy="1754326"/>
          </a:xfrm>
          <a:prstGeom prst="rect">
            <a:avLst/>
          </a:prstGeom>
        </p:spPr>
        <p:txBody>
          <a:bodyPr wrap="square">
            <a:spAutoFit/>
          </a:bodyPr>
          <a:lstStyle/>
          <a:p>
            <a:pPr algn="just">
              <a:lnSpc>
                <a:spcPct val="150000"/>
              </a:lnSpc>
              <a:spcAft>
                <a:spcPts val="0"/>
              </a:spcAft>
            </a:pPr>
            <a:r>
              <a:rPr lang="en-US" altLang="zh-CN" b="1" kern="100" smtClean="0">
                <a:solidFill>
                  <a:srgbClr val="000000"/>
                </a:solidFill>
                <a:latin typeface="Times New Roman" panose="02020603050405020304" pitchFamily="18" charset="0"/>
              </a:rPr>
              <a:t>3.2.5</a:t>
            </a:r>
            <a:r>
              <a:rPr lang="en-US" altLang="zh-CN" kern="100" smtClean="0">
                <a:solidFill>
                  <a:srgbClr val="000000"/>
                </a:solidFill>
                <a:latin typeface="Times New Roman" panose="02020603050405020304" pitchFamily="18" charset="0"/>
              </a:rPr>
              <a:t> </a:t>
            </a:r>
            <a:r>
              <a:rPr lang="zh-CN" altLang="zh-CN" kern="100" smtClean="0">
                <a:solidFill>
                  <a:srgbClr val="000000"/>
                </a:solidFill>
                <a:latin typeface="Times New Roman" panose="02020603050405020304" pitchFamily="18" charset="0"/>
              </a:rPr>
              <a:t>夏热冬冷地区、温和</a:t>
            </a:r>
            <a:r>
              <a:rPr lang="en-US" altLang="zh-CN" kern="100" smtClean="0">
                <a:solidFill>
                  <a:srgbClr val="000000"/>
                </a:solidFill>
                <a:latin typeface="Times New Roman" panose="02020603050405020304" pitchFamily="18" charset="0"/>
              </a:rPr>
              <a:t>A</a:t>
            </a:r>
            <a:r>
              <a:rPr lang="zh-CN" altLang="zh-CN" kern="100" smtClean="0">
                <a:solidFill>
                  <a:srgbClr val="000000"/>
                </a:solidFill>
                <a:latin typeface="Times New Roman" panose="02020603050405020304" pitchFamily="18" charset="0"/>
              </a:rPr>
              <a:t>区的建筑各朝向外窗</a:t>
            </a:r>
            <a:r>
              <a:rPr lang="en-US" altLang="zh-CN" kern="100" smtClean="0">
                <a:solidFill>
                  <a:srgbClr val="000000"/>
                </a:solidFill>
                <a:latin typeface="Times New Roman" panose="02020603050405020304" pitchFamily="18" charset="0"/>
              </a:rPr>
              <a:t>(</a:t>
            </a:r>
            <a:r>
              <a:rPr lang="zh-CN" altLang="zh-CN" kern="100" smtClean="0">
                <a:solidFill>
                  <a:srgbClr val="000000"/>
                </a:solidFill>
                <a:latin typeface="Times New Roman" panose="02020603050405020304" pitchFamily="18" charset="0"/>
              </a:rPr>
              <a:t>含透光幕墙</a:t>
            </a:r>
            <a:r>
              <a:rPr lang="en-US" altLang="zh-CN" kern="100" smtClean="0">
                <a:solidFill>
                  <a:srgbClr val="000000"/>
                </a:solidFill>
                <a:latin typeface="Times New Roman" panose="02020603050405020304" pitchFamily="18" charset="0"/>
              </a:rPr>
              <a:t>)</a:t>
            </a:r>
            <a:r>
              <a:rPr lang="zh-CN" altLang="zh-CN" kern="100" smtClean="0">
                <a:solidFill>
                  <a:srgbClr val="000000"/>
                </a:solidFill>
                <a:latin typeface="Times New Roman" panose="02020603050405020304" pitchFamily="18" charset="0"/>
              </a:rPr>
              <a:t>均应采取遮阳措施；当设置外遮阳时应符合下列规定：</a:t>
            </a:r>
            <a:endParaRPr lang="zh-CN" altLang="zh-CN" sz="1400" kern="100" smtClean="0">
              <a:latin typeface="Times New Roman" panose="02020603050405020304" pitchFamily="18" charset="0"/>
            </a:endParaRPr>
          </a:p>
          <a:p>
            <a:pPr algn="just">
              <a:lnSpc>
                <a:spcPct val="150000"/>
              </a:lnSpc>
              <a:spcAft>
                <a:spcPts val="0"/>
              </a:spcAft>
            </a:pPr>
            <a:r>
              <a:rPr lang="en-US" altLang="zh-CN" kern="100" smtClean="0">
                <a:solidFill>
                  <a:srgbClr val="000000"/>
                </a:solidFill>
                <a:latin typeface="Times New Roman" panose="02020603050405020304" pitchFamily="18" charset="0"/>
              </a:rPr>
              <a:t>    </a:t>
            </a:r>
            <a:r>
              <a:rPr lang="en-US" altLang="zh-CN" b="1" kern="100" smtClean="0">
                <a:solidFill>
                  <a:srgbClr val="000000"/>
                </a:solidFill>
                <a:latin typeface="Times New Roman" panose="02020603050405020304" pitchFamily="18" charset="0"/>
              </a:rPr>
              <a:t>1</a:t>
            </a:r>
            <a:r>
              <a:rPr lang="en-US" altLang="zh-CN" kern="100" smtClean="0">
                <a:solidFill>
                  <a:srgbClr val="000000"/>
                </a:solidFill>
                <a:latin typeface="Times New Roman" panose="02020603050405020304" pitchFamily="18" charset="0"/>
              </a:rPr>
              <a:t> </a:t>
            </a:r>
            <a:r>
              <a:rPr lang="zh-CN" altLang="zh-CN" kern="100" smtClean="0">
                <a:solidFill>
                  <a:srgbClr val="000000"/>
                </a:solidFill>
                <a:latin typeface="Times New Roman" panose="02020603050405020304" pitchFamily="18" charset="0"/>
              </a:rPr>
              <a:t>东西向宜设置活动外遮阳，南向宜设置水平外遮阳；</a:t>
            </a:r>
            <a:endParaRPr lang="en-US" altLang="zh-CN" sz="1400" kern="100" smtClean="0">
              <a:latin typeface="Times New Roman" panose="02020603050405020304" pitchFamily="18" charset="0"/>
            </a:endParaRPr>
          </a:p>
          <a:p>
            <a:pPr algn="just">
              <a:lnSpc>
                <a:spcPct val="150000"/>
              </a:lnSpc>
              <a:spcAft>
                <a:spcPts val="0"/>
              </a:spcAft>
            </a:pPr>
            <a:r>
              <a:rPr lang="en-US" altLang="zh-CN" sz="1400" b="1" kern="100" smtClean="0">
                <a:solidFill>
                  <a:srgbClr val="000000"/>
                </a:solidFill>
                <a:latin typeface="Times New Roman" panose="02020603050405020304" pitchFamily="18" charset="0"/>
              </a:rPr>
              <a:t>     </a:t>
            </a:r>
            <a:r>
              <a:rPr lang="en-US" altLang="zh-CN" b="1" kern="100" smtClean="0">
                <a:solidFill>
                  <a:srgbClr val="000000"/>
                </a:solidFill>
                <a:latin typeface="Times New Roman" panose="02020603050405020304" pitchFamily="18" charset="0"/>
              </a:rPr>
              <a:t>2</a:t>
            </a:r>
            <a:r>
              <a:rPr lang="en-US" altLang="zh-CN" kern="100" smtClean="0">
                <a:solidFill>
                  <a:srgbClr val="000000"/>
                </a:solidFill>
                <a:latin typeface="Times New Roman" panose="02020603050405020304" pitchFamily="18" charset="0"/>
              </a:rPr>
              <a:t> </a:t>
            </a:r>
            <a:r>
              <a:rPr lang="zh-CN" altLang="zh-CN" kern="100" smtClean="0">
                <a:solidFill>
                  <a:srgbClr val="000000"/>
                </a:solidFill>
                <a:latin typeface="Times New Roman" panose="02020603050405020304" pitchFamily="18" charset="0"/>
              </a:rPr>
              <a:t>建筑外遮阳应兼顾通风及冬季日照。</a:t>
            </a:r>
            <a:endParaRPr lang="zh-CN" altLang="zh-CN" sz="1400" kern="100" dirty="0">
              <a:latin typeface="Times New Roman" panose="02020603050405020304" pitchFamily="18" charset="0"/>
            </a:endParaRPr>
          </a:p>
        </p:txBody>
      </p:sp>
      <p:sp>
        <p:nvSpPr>
          <p:cNvPr id="5" name="矩形 4"/>
          <p:cNvSpPr/>
          <p:nvPr/>
        </p:nvSpPr>
        <p:spPr>
          <a:xfrm>
            <a:off x="628719" y="5494809"/>
            <a:ext cx="10385270" cy="369332"/>
          </a:xfrm>
          <a:prstGeom prst="rect">
            <a:avLst/>
          </a:prstGeom>
        </p:spPr>
        <p:txBody>
          <a:bodyPr wrap="square">
            <a:spAutoFit/>
          </a:bodyPr>
          <a:lstStyle/>
          <a:p>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夏热冬冷地区、温和</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区均有夏季供冷和冬季采暖的需求，所以对于外遮阳提出兼顾冬夏季的要求。</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9" name="五边形 8"/>
          <p:cNvSpPr/>
          <p:nvPr/>
        </p:nvSpPr>
        <p:spPr>
          <a:xfrm>
            <a:off x="404097" y="481682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2716962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五边形 7"/>
          <p:cNvSpPr/>
          <p:nvPr/>
        </p:nvSpPr>
        <p:spPr>
          <a:xfrm>
            <a:off x="469999" y="239543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404097" y="1324399"/>
            <a:ext cx="10716984"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3.2.6</a:t>
            </a:r>
            <a:r>
              <a:rPr lang="en-US" altLang="zh-CN" kern="100" dirty="0" smtClean="0">
                <a:solidFill>
                  <a:srgbClr val="000000"/>
                </a:solidFill>
                <a:latin typeface="黑体" panose="02010609060101010101" pitchFamily="49" charset="-122"/>
              </a:rPr>
              <a:t> </a:t>
            </a:r>
            <a:r>
              <a:rPr lang="zh-CN" altLang="zh-CN" kern="100" dirty="0" smtClean="0">
                <a:solidFill>
                  <a:srgbClr val="000000"/>
                </a:solidFill>
                <a:latin typeface="Times New Roman" panose="02020603050405020304" pitchFamily="18" charset="0"/>
                <a:ea typeface="黑体" panose="02010609060101010101" pitchFamily="49" charset="-122"/>
              </a:rPr>
              <a:t>甲类公共建筑的屋顶透光部分面积不应大于屋顶总面积的</a:t>
            </a:r>
            <a:r>
              <a:rPr lang="en-US" altLang="zh-CN" kern="100" dirty="0" smtClean="0">
                <a:solidFill>
                  <a:srgbClr val="000000"/>
                </a:solidFill>
                <a:latin typeface="Times New Roman" panose="02020603050405020304" pitchFamily="18" charset="0"/>
                <a:ea typeface="黑体" panose="02010609060101010101" pitchFamily="49" charset="-122"/>
              </a:rPr>
              <a:t>20</a:t>
            </a:r>
            <a:r>
              <a:rPr lang="zh-CN" altLang="zh-CN" kern="100" dirty="0" smtClean="0">
                <a:solidFill>
                  <a:srgbClr val="000000"/>
                </a:solidFill>
                <a:latin typeface="Times New Roman" panose="02020603050405020304" pitchFamily="18" charset="0"/>
                <a:ea typeface="黑体" panose="02010609060101010101" pitchFamily="49" charset="-122"/>
              </a:rPr>
              <a:t>％。当不能满足本条的规定时，必须按本标准规定的方法进行权衡判断。</a:t>
            </a:r>
            <a:endParaRPr lang="zh-CN" altLang="zh-CN" sz="1400" kern="100" dirty="0">
              <a:latin typeface="Times New Roman" panose="02020603050405020304" pitchFamily="18" charset="0"/>
            </a:endParaRPr>
          </a:p>
        </p:txBody>
      </p:sp>
      <p:sp>
        <p:nvSpPr>
          <p:cNvPr id="3" name="矩形 2"/>
          <p:cNvSpPr/>
          <p:nvPr/>
        </p:nvSpPr>
        <p:spPr>
          <a:xfrm>
            <a:off x="469999" y="3222708"/>
            <a:ext cx="8270789" cy="507831"/>
          </a:xfrm>
          <a:prstGeom prst="rect">
            <a:avLst/>
          </a:prstGeom>
        </p:spPr>
        <p:txBody>
          <a:bodyPr wrap="square">
            <a:spAutoFit/>
          </a:bodyPr>
          <a:lstStyle/>
          <a:p>
            <a:pPr algn="just">
              <a:lnSpc>
                <a:spcPct val="150000"/>
              </a:lnSpc>
              <a:spcAft>
                <a:spcPts val="0"/>
              </a:spcAft>
            </a:pP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强制性条文，与《公共建筑节能设计标准》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3.2.7</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条相同。</a:t>
            </a:r>
          </a:p>
        </p:txBody>
      </p:sp>
    </p:spTree>
    <p:extLst>
      <p:ext uri="{BB962C8B-B14F-4D97-AF65-F5344CB8AC3E}">
        <p14:creationId xmlns:p14="http://schemas.microsoft.com/office/powerpoint/2010/main" val="2075901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609600" y="1317186"/>
            <a:ext cx="10799805" cy="249299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3.2.7</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单一立面外窗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的有效通风换气面积应符合下列规定；</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kern="100" dirty="0" smtClean="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甲类公共建筑外窗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应设可开启窗扇，其有效通风换气面积不宜小于所在房间外墙面积的</a:t>
            </a:r>
            <a:r>
              <a:rPr lang="en-US" altLang="zh-CN" kern="100" dirty="0">
                <a:solidFill>
                  <a:srgbClr val="000000"/>
                </a:solidFill>
                <a:latin typeface="Times New Roman" panose="02020603050405020304" pitchFamily="18" charset="0"/>
              </a:rPr>
              <a:t>10</a:t>
            </a:r>
            <a:r>
              <a:rPr lang="zh-CN" altLang="zh-CN" kern="100" dirty="0">
                <a:solidFill>
                  <a:srgbClr val="000000"/>
                </a:solidFill>
                <a:latin typeface="Times New Roman" panose="02020603050405020304" pitchFamily="18" charset="0"/>
              </a:rPr>
              <a:t>％；当透光幕墙受条件限制无法设置可开启窗扇时，应设置通风换气装置。</a:t>
            </a:r>
            <a:endParaRPr lang="zh-CN" altLang="zh-CN" sz="1400" kern="100" dirty="0">
              <a:latin typeface="Times New Roman" panose="02020603050405020304" pitchFamily="18" charset="0"/>
            </a:endParaRPr>
          </a:p>
          <a:p>
            <a:pPr indent="304800" algn="just">
              <a:lnSpc>
                <a:spcPct val="150000"/>
              </a:lnSpc>
              <a:spcAft>
                <a:spcPts val="0"/>
              </a:spcAft>
            </a:pP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乙类公共建筑外窗有效通风换气面积不宜小于窗面积的</a:t>
            </a:r>
            <a:r>
              <a:rPr lang="en-US" altLang="zh-CN" kern="100" dirty="0">
                <a:solidFill>
                  <a:srgbClr val="000000"/>
                </a:solidFill>
                <a:latin typeface="Times New Roman" panose="02020603050405020304" pitchFamily="18" charset="0"/>
              </a:rPr>
              <a:t>30</a:t>
            </a:r>
            <a:r>
              <a:rPr lang="zh-CN" altLang="zh-CN" kern="100" dirty="0">
                <a:solidFill>
                  <a:srgbClr val="000000"/>
                </a:solidFill>
                <a:latin typeface="Times New Roman" panose="02020603050405020304" pitchFamily="18" charset="0"/>
              </a:rPr>
              <a:t>％</a:t>
            </a:r>
            <a:r>
              <a:rPr lang="zh-CN" altLang="zh-CN" kern="100" dirty="0" smtClean="0">
                <a:solidFill>
                  <a:srgbClr val="000000"/>
                </a:solidFill>
                <a:latin typeface="Times New Roman" panose="02020603050405020304" pitchFamily="18" charset="0"/>
              </a:rPr>
              <a:t>。</a:t>
            </a:r>
            <a:endParaRPr lang="en-US" altLang="zh-CN" kern="100" dirty="0" smtClean="0">
              <a:solidFill>
                <a:srgbClr val="000000"/>
              </a:solidFill>
              <a:latin typeface="Times New Roman" panose="02020603050405020304" pitchFamily="18" charset="0"/>
            </a:endParaRPr>
          </a:p>
          <a:p>
            <a:pPr indent="304800" algn="r">
              <a:lnSpc>
                <a:spcPct val="150000"/>
              </a:lnSpc>
            </a:pPr>
            <a:r>
              <a:rPr lang="zh-CN" altLang="en-US" dirty="0">
                <a:solidFill>
                  <a:srgbClr val="FF0000"/>
                </a:solidFill>
              </a:rPr>
              <a:t>（执行国家标准）</a:t>
            </a:r>
            <a:endParaRPr lang="zh-CN" altLang="zh-CN" dirty="0">
              <a:solidFill>
                <a:srgbClr val="FF0000"/>
              </a:solidFill>
            </a:endParaRPr>
          </a:p>
          <a:p>
            <a:pPr indent="304800" algn="just">
              <a:lnSpc>
                <a:spcPct val="150000"/>
              </a:lnSpc>
              <a:spcAft>
                <a:spcPts val="0"/>
              </a:spcAft>
            </a:pPr>
            <a:endParaRPr lang="zh-CN" altLang="zh-CN" sz="1400" b="1" kern="100" dirty="0">
              <a:latin typeface="Times New Roman" panose="02020603050405020304" pitchFamily="18" charset="0"/>
            </a:endParaRPr>
          </a:p>
        </p:txBody>
      </p:sp>
      <p:sp>
        <p:nvSpPr>
          <p:cNvPr id="3" name="矩形 2"/>
          <p:cNvSpPr/>
          <p:nvPr/>
        </p:nvSpPr>
        <p:spPr>
          <a:xfrm>
            <a:off x="609600" y="4498211"/>
            <a:ext cx="10948086" cy="124649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3.2.8</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的有效通风换气面积应为开启扇面积和窗开启后的空气流通界面面积的较小值</a:t>
            </a:r>
            <a:r>
              <a:rPr lang="zh-CN" altLang="zh-CN" kern="100" dirty="0" smtClean="0">
                <a:solidFill>
                  <a:srgbClr val="000000"/>
                </a:solidFill>
                <a:latin typeface="Times New Roman" panose="02020603050405020304" pitchFamily="18" charset="0"/>
              </a:rPr>
              <a:t>。</a:t>
            </a:r>
            <a:endParaRPr lang="en-US" altLang="zh-CN" kern="100" dirty="0" smtClean="0">
              <a:solidFill>
                <a:srgbClr val="000000"/>
              </a:solidFill>
              <a:latin typeface="Times New Roman" panose="02020603050405020304" pitchFamily="18" charset="0"/>
            </a:endParaRPr>
          </a:p>
          <a:p>
            <a:pPr algn="r">
              <a:lnSpc>
                <a:spcPct val="150000"/>
              </a:lnSpc>
            </a:pPr>
            <a:r>
              <a:rPr lang="zh-CN" altLang="en-US" dirty="0">
                <a:solidFill>
                  <a:srgbClr val="FF0000"/>
                </a:solidFill>
              </a:rPr>
              <a:t>（执行国家标准）</a:t>
            </a:r>
            <a:endParaRPr lang="zh-CN" altLang="zh-CN" dirty="0">
              <a:solidFill>
                <a:srgbClr val="FF0000"/>
              </a:solidFill>
            </a:endParaRPr>
          </a:p>
          <a:p>
            <a:pPr algn="just">
              <a:lnSpc>
                <a:spcPct val="150000"/>
              </a:lnSpc>
              <a:spcAft>
                <a:spcPts val="0"/>
              </a:spcAft>
            </a:pP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652080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五边形 7"/>
          <p:cNvSpPr/>
          <p:nvPr/>
        </p:nvSpPr>
        <p:spPr>
          <a:xfrm>
            <a:off x="469999" y="239543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404097" y="1324399"/>
            <a:ext cx="10980595"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3.2.9</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高寒地区建筑的外门应设置门斗；夏热冬冷地区需要频繁启闭的外门应设置门斗或采取其他减少冷风渗透的措施；温和地区的外门应采取保温隔热措施。 </a:t>
            </a:r>
            <a:endParaRPr lang="zh-CN" altLang="zh-CN" sz="1400" kern="100" dirty="0">
              <a:latin typeface="Times New Roman" panose="02020603050405020304" pitchFamily="18" charset="0"/>
            </a:endParaRPr>
          </a:p>
        </p:txBody>
      </p:sp>
      <p:sp>
        <p:nvSpPr>
          <p:cNvPr id="3" name="矩形 2"/>
          <p:cNvSpPr/>
          <p:nvPr/>
        </p:nvSpPr>
        <p:spPr>
          <a:xfrm>
            <a:off x="404097" y="3232490"/>
            <a:ext cx="11137114" cy="92333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减少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风渗透量是降低建筑节能、提升室内热环境质量的的重要措施，本条对于高寒地区的外门和夏热冬冷地区频繁启闭的外门提出了设置门斗的要求。温和地区的外门应采取保温隔热措施。 </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6220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五边形 7"/>
          <p:cNvSpPr/>
          <p:nvPr/>
        </p:nvSpPr>
        <p:spPr>
          <a:xfrm>
            <a:off x="469999" y="205768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469999" y="1324399"/>
            <a:ext cx="10733460"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3.2.10 </a:t>
            </a:r>
            <a:r>
              <a:rPr lang="zh-CN" altLang="zh-CN" kern="100" dirty="0">
                <a:solidFill>
                  <a:srgbClr val="000000"/>
                </a:solidFill>
                <a:latin typeface="Times New Roman" panose="02020603050405020304" pitchFamily="18" charset="0"/>
              </a:rPr>
              <a:t>建筑中庭应充分利用自然通风降温，并可设置机械通风装置。</a:t>
            </a:r>
            <a:endParaRPr lang="zh-CN" altLang="zh-CN" sz="1400" kern="100" dirty="0">
              <a:latin typeface="Times New Roman" panose="02020603050405020304" pitchFamily="18" charset="0"/>
            </a:endParaRPr>
          </a:p>
        </p:txBody>
      </p:sp>
      <p:sp>
        <p:nvSpPr>
          <p:cNvPr id="3" name="矩形 2"/>
          <p:cNvSpPr/>
          <p:nvPr/>
        </p:nvSpPr>
        <p:spPr>
          <a:xfrm>
            <a:off x="593124" y="2711759"/>
            <a:ext cx="10783329" cy="923330"/>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中庭由于夏季接受到大量太阳辐射热，存在夏季过热现象，并且温度分层和热压通风效果明显，设置便于调节的自然通风或机械通风装置。</a:t>
            </a:r>
          </a:p>
        </p:txBody>
      </p:sp>
      <p:sp>
        <p:nvSpPr>
          <p:cNvPr id="4" name="矩形 3"/>
          <p:cNvSpPr/>
          <p:nvPr/>
        </p:nvSpPr>
        <p:spPr>
          <a:xfrm>
            <a:off x="593123" y="3783370"/>
            <a:ext cx="10783329"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3.2.11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建筑设计应充分利用天然采光。天然采光不能满足照明要求的场所，宜采用导光、反光等装置将自然光引入室内。</a:t>
            </a:r>
            <a:endParaRPr lang="zh-CN" altLang="zh-CN" sz="1400" kern="100" dirty="0">
              <a:latin typeface="Times New Roman" panose="02020603050405020304" pitchFamily="18" charset="0"/>
            </a:endParaRPr>
          </a:p>
        </p:txBody>
      </p:sp>
      <p:sp>
        <p:nvSpPr>
          <p:cNvPr id="9" name="五边形 8"/>
          <p:cNvSpPr/>
          <p:nvPr/>
        </p:nvSpPr>
        <p:spPr>
          <a:xfrm>
            <a:off x="469999" y="486426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898146" y="5565779"/>
            <a:ext cx="9877166" cy="507831"/>
          </a:xfrm>
          <a:prstGeom prst="rect">
            <a:avLst/>
          </a:prstGeom>
        </p:spPr>
        <p:txBody>
          <a:bodyPr wrap="square">
            <a:spAutoFit/>
          </a:bodyPr>
          <a:lstStyle/>
          <a:p>
            <a:pPr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引入天然采光可降低照明能耗，应优先采用导光和反光装置，减少照明能耗。</a:t>
            </a:r>
          </a:p>
        </p:txBody>
      </p:sp>
    </p:spTree>
    <p:extLst>
      <p:ext uri="{BB962C8B-B14F-4D97-AF65-F5344CB8AC3E}">
        <p14:creationId xmlns:p14="http://schemas.microsoft.com/office/powerpoint/2010/main" val="2186593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3.1 </a:t>
            </a:r>
            <a:r>
              <a:rPr lang="zh-CN" altLang="en-US" b="1" dirty="0" smtClean="0"/>
              <a:t>一般规定</a:t>
            </a:r>
            <a:endParaRPr lang="zh-CN" altLang="zh-CN" sz="2000" b="1" dirty="0"/>
          </a:p>
        </p:txBody>
      </p:sp>
    </p:spTree>
    <p:extLst>
      <p:ext uri="{BB962C8B-B14F-4D97-AF65-F5344CB8AC3E}">
        <p14:creationId xmlns:p14="http://schemas.microsoft.com/office/powerpoint/2010/main" val="2618971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6" name="矩形 5"/>
          <p:cNvSpPr/>
          <p:nvPr/>
        </p:nvSpPr>
        <p:spPr>
          <a:xfrm>
            <a:off x="469998" y="1468049"/>
            <a:ext cx="10725223"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3.2.12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人员长期停留房间的内表面可见光反射比宜符合表</a:t>
            </a:r>
            <a:r>
              <a:rPr lang="en-US" altLang="zh-CN" kern="100" dirty="0">
                <a:solidFill>
                  <a:srgbClr val="000000"/>
                </a:solidFill>
                <a:latin typeface="Times New Roman" panose="02020603050405020304" pitchFamily="18" charset="0"/>
              </a:rPr>
              <a:t>3.2.12</a:t>
            </a:r>
            <a:r>
              <a:rPr lang="zh-CN" altLang="zh-CN" kern="100" dirty="0">
                <a:solidFill>
                  <a:srgbClr val="000000"/>
                </a:solidFill>
                <a:latin typeface="Times New Roman" panose="02020603050405020304" pitchFamily="18" charset="0"/>
              </a:rPr>
              <a:t>的规定。</a:t>
            </a:r>
            <a:endParaRPr lang="zh-CN" altLang="zh-CN" sz="1400" kern="100" dirty="0">
              <a:latin typeface="Times New Roman" panose="02020603050405020304" pitchFamily="18" charset="0"/>
            </a:endParaRPr>
          </a:p>
        </p:txBody>
      </p:sp>
      <p:sp>
        <p:nvSpPr>
          <p:cNvPr id="10" name="矩形 9"/>
          <p:cNvSpPr/>
          <p:nvPr/>
        </p:nvSpPr>
        <p:spPr>
          <a:xfrm>
            <a:off x="3412233" y="2267234"/>
            <a:ext cx="4089581" cy="307777"/>
          </a:xfrm>
          <a:prstGeom prst="rect">
            <a:avLst/>
          </a:prstGeom>
        </p:spPr>
        <p:txBody>
          <a:bodyPr wrap="none">
            <a:spAutoFit/>
          </a:bodyPr>
          <a:lstStyle/>
          <a:p>
            <a:r>
              <a:rPr lang="zh-CN" altLang="zh-CN" sz="1400" b="1" kern="100" dirty="0">
                <a:solidFill>
                  <a:srgbClr val="000000"/>
                </a:solidFill>
                <a:latin typeface="Times New Roman" panose="02020603050405020304" pitchFamily="18" charset="0"/>
                <a:cs typeface="Times New Roman" panose="02020603050405020304" pitchFamily="18" charset="0"/>
              </a:rPr>
              <a:t>表</a:t>
            </a:r>
            <a:r>
              <a:rPr lang="en-US" altLang="zh-CN" sz="1400" b="1" kern="100" dirty="0">
                <a:solidFill>
                  <a:srgbClr val="000000"/>
                </a:solidFill>
                <a:latin typeface="Times New Roman" panose="02020603050405020304" pitchFamily="18" charset="0"/>
              </a:rPr>
              <a:t>3.2.12 </a:t>
            </a:r>
            <a:r>
              <a:rPr lang="zh-CN" altLang="zh-CN" sz="1400" b="1" kern="100" dirty="0">
                <a:solidFill>
                  <a:srgbClr val="000000"/>
                </a:solidFill>
                <a:latin typeface="Times New Roman" panose="02020603050405020304" pitchFamily="18" charset="0"/>
                <a:cs typeface="Times New Roman" panose="02020603050405020304" pitchFamily="18" charset="0"/>
              </a:rPr>
              <a:t>人员长期停留房间的内表面可见光反射比</a:t>
            </a:r>
            <a:endParaRPr lang="zh-CN" altLang="en-US" sz="1400" dirty="0"/>
          </a:p>
        </p:txBody>
      </p:sp>
      <p:graphicFrame>
        <p:nvGraphicFramePr>
          <p:cNvPr id="11" name="表格 10"/>
          <p:cNvGraphicFramePr>
            <a:graphicFrameLocks noGrp="1"/>
          </p:cNvGraphicFramePr>
          <p:nvPr>
            <p:extLst>
              <p:ext uri="{D42A27DB-BD31-4B8C-83A1-F6EECF244321}">
                <p14:modId xmlns:p14="http://schemas.microsoft.com/office/powerpoint/2010/main" val="3392837756"/>
              </p:ext>
            </p:extLst>
          </p:nvPr>
        </p:nvGraphicFramePr>
        <p:xfrm>
          <a:off x="2850292" y="2611395"/>
          <a:ext cx="5335673" cy="1487752"/>
        </p:xfrm>
        <a:graphic>
          <a:graphicData uri="http://schemas.openxmlformats.org/drawingml/2006/table">
            <a:tbl>
              <a:tblPr firstRow="1" firstCol="1" bandRow="1">
                <a:tableStyleId>{5C22544A-7EE6-4342-B048-85BDC9FD1C3A}</a:tableStyleId>
              </a:tblPr>
              <a:tblGrid>
                <a:gridCol w="2665264"/>
                <a:gridCol w="2670409"/>
              </a:tblGrid>
              <a:tr h="371938">
                <a:tc>
                  <a:txBody>
                    <a:bodyPr/>
                    <a:lstStyle/>
                    <a:p>
                      <a:pPr algn="ctr">
                        <a:lnSpc>
                          <a:spcPct val="150000"/>
                        </a:lnSpc>
                        <a:spcAft>
                          <a:spcPts val="0"/>
                        </a:spcAft>
                      </a:pPr>
                      <a:r>
                        <a:rPr lang="zh-CN" sz="1600" kern="100" dirty="0">
                          <a:solidFill>
                            <a:schemeClr val="tx1"/>
                          </a:solidFill>
                          <a:effectLst/>
                        </a:rPr>
                        <a:t>房间内表面位置</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zh-CN" sz="1600" kern="100" dirty="0">
                          <a:solidFill>
                            <a:schemeClr val="tx1"/>
                          </a:solidFill>
                          <a:effectLst/>
                        </a:rPr>
                        <a:t>可见光反射比</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1938">
                <a:tc>
                  <a:txBody>
                    <a:bodyPr/>
                    <a:lstStyle/>
                    <a:p>
                      <a:pPr algn="ctr">
                        <a:lnSpc>
                          <a:spcPct val="150000"/>
                        </a:lnSpc>
                        <a:spcAft>
                          <a:spcPts val="0"/>
                        </a:spcAft>
                      </a:pPr>
                      <a:r>
                        <a:rPr lang="zh-CN" sz="1600" kern="100" dirty="0">
                          <a:solidFill>
                            <a:schemeClr val="tx1"/>
                          </a:solidFill>
                          <a:effectLst/>
                        </a:rPr>
                        <a:t>顶棚</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en-US" sz="1600" kern="100" dirty="0">
                          <a:solidFill>
                            <a:schemeClr val="tx1"/>
                          </a:solidFill>
                          <a:effectLst/>
                        </a:rPr>
                        <a:t>0.7</a:t>
                      </a:r>
                      <a:r>
                        <a:rPr lang="zh-CN" sz="1600" kern="100" dirty="0">
                          <a:solidFill>
                            <a:schemeClr val="tx1"/>
                          </a:solidFill>
                          <a:effectLst/>
                        </a:rPr>
                        <a:t>～</a:t>
                      </a:r>
                      <a:r>
                        <a:rPr lang="en-US" sz="1600" kern="100" dirty="0">
                          <a:solidFill>
                            <a:schemeClr val="tx1"/>
                          </a:solidFill>
                          <a:effectLst/>
                        </a:rPr>
                        <a:t>0.9</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1938">
                <a:tc>
                  <a:txBody>
                    <a:bodyPr/>
                    <a:lstStyle/>
                    <a:p>
                      <a:pPr algn="ctr">
                        <a:lnSpc>
                          <a:spcPct val="150000"/>
                        </a:lnSpc>
                        <a:spcAft>
                          <a:spcPts val="0"/>
                        </a:spcAft>
                      </a:pPr>
                      <a:r>
                        <a:rPr lang="zh-CN" sz="1600" kern="100">
                          <a:solidFill>
                            <a:schemeClr val="tx1"/>
                          </a:solidFill>
                          <a:effectLst/>
                        </a:rPr>
                        <a:t>墙面</a:t>
                      </a:r>
                      <a:endParaRPr lang="zh-CN" sz="1600" kern="10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en-US" sz="1600" kern="100" dirty="0">
                          <a:solidFill>
                            <a:schemeClr val="tx1"/>
                          </a:solidFill>
                          <a:effectLst/>
                        </a:rPr>
                        <a:t>0.5</a:t>
                      </a:r>
                      <a:r>
                        <a:rPr lang="zh-CN" sz="1600" kern="100" dirty="0">
                          <a:solidFill>
                            <a:schemeClr val="tx1"/>
                          </a:solidFill>
                          <a:effectLst/>
                        </a:rPr>
                        <a:t>～</a:t>
                      </a:r>
                      <a:r>
                        <a:rPr lang="en-US" sz="1600" kern="100" dirty="0">
                          <a:solidFill>
                            <a:schemeClr val="tx1"/>
                          </a:solidFill>
                          <a:effectLst/>
                        </a:rPr>
                        <a:t>0.8</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1938">
                <a:tc>
                  <a:txBody>
                    <a:bodyPr/>
                    <a:lstStyle/>
                    <a:p>
                      <a:pPr algn="ctr">
                        <a:lnSpc>
                          <a:spcPct val="150000"/>
                        </a:lnSpc>
                        <a:spcAft>
                          <a:spcPts val="0"/>
                        </a:spcAft>
                      </a:pPr>
                      <a:r>
                        <a:rPr lang="zh-CN" sz="1600" kern="100" dirty="0">
                          <a:solidFill>
                            <a:schemeClr val="tx1"/>
                          </a:solidFill>
                          <a:effectLst/>
                        </a:rPr>
                        <a:t>地面</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50000"/>
                        </a:lnSpc>
                        <a:spcAft>
                          <a:spcPts val="0"/>
                        </a:spcAft>
                      </a:pPr>
                      <a:r>
                        <a:rPr lang="en-US" sz="1600" kern="100" dirty="0">
                          <a:solidFill>
                            <a:schemeClr val="tx1"/>
                          </a:solidFill>
                          <a:effectLst/>
                        </a:rPr>
                        <a:t>0.3</a:t>
                      </a:r>
                      <a:r>
                        <a:rPr lang="zh-CN" sz="1600" kern="100" dirty="0">
                          <a:solidFill>
                            <a:schemeClr val="tx1"/>
                          </a:solidFill>
                          <a:effectLst/>
                        </a:rPr>
                        <a:t>～</a:t>
                      </a:r>
                      <a:r>
                        <a:rPr lang="en-US" sz="1600" kern="100" dirty="0">
                          <a:solidFill>
                            <a:schemeClr val="tx1"/>
                          </a:solidFill>
                          <a:effectLst/>
                        </a:rPr>
                        <a:t>0.5</a:t>
                      </a:r>
                      <a:endParaRPr lang="zh-CN" sz="1600" kern="10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3" name="矩形 12"/>
          <p:cNvSpPr/>
          <p:nvPr/>
        </p:nvSpPr>
        <p:spPr>
          <a:xfrm>
            <a:off x="7900309" y="4682610"/>
            <a:ext cx="2339102" cy="507831"/>
          </a:xfrm>
          <a:prstGeom prst="rect">
            <a:avLst/>
          </a:prstGeom>
        </p:spPr>
        <p:txBody>
          <a:bodyPr wrap="none">
            <a:spAutoFit/>
          </a:bodyPr>
          <a:lstStyle/>
          <a:p>
            <a:pPr indent="304800" algn="r">
              <a:lnSpc>
                <a:spcPct val="150000"/>
              </a:lnSpc>
            </a:pPr>
            <a:r>
              <a:rPr lang="zh-CN" altLang="en-US" dirty="0">
                <a:solidFill>
                  <a:srgbClr val="FF0000"/>
                </a:solidFill>
              </a:rPr>
              <a:t>（执行国家标准）</a:t>
            </a:r>
            <a:endParaRPr lang="zh-CN" altLang="zh-CN" dirty="0">
              <a:solidFill>
                <a:srgbClr val="FF0000"/>
              </a:solidFill>
            </a:endParaRPr>
          </a:p>
        </p:txBody>
      </p:sp>
    </p:spTree>
    <p:extLst>
      <p:ext uri="{BB962C8B-B14F-4D97-AF65-F5344CB8AC3E}">
        <p14:creationId xmlns:p14="http://schemas.microsoft.com/office/powerpoint/2010/main" val="1751755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04097"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3.2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13" name="矩形 12"/>
          <p:cNvSpPr/>
          <p:nvPr/>
        </p:nvSpPr>
        <p:spPr>
          <a:xfrm>
            <a:off x="8130746" y="3537550"/>
            <a:ext cx="2372275" cy="507831"/>
          </a:xfrm>
          <a:prstGeom prst="rect">
            <a:avLst/>
          </a:prstGeom>
        </p:spPr>
        <p:txBody>
          <a:bodyPr wrap="square">
            <a:spAutoFit/>
          </a:bodyPr>
          <a:lstStyle/>
          <a:p>
            <a:pPr indent="304800" algn="r">
              <a:lnSpc>
                <a:spcPct val="150000"/>
              </a:lnSpc>
            </a:pPr>
            <a:r>
              <a:rPr lang="zh-CN" altLang="en-US" dirty="0">
                <a:solidFill>
                  <a:srgbClr val="FF0000"/>
                </a:solidFill>
              </a:rPr>
              <a:t>（执行国家标准）</a:t>
            </a:r>
            <a:endParaRPr lang="zh-CN" altLang="zh-CN" dirty="0">
              <a:solidFill>
                <a:srgbClr val="FF0000"/>
              </a:solidFill>
            </a:endParaRPr>
          </a:p>
        </p:txBody>
      </p:sp>
      <p:sp>
        <p:nvSpPr>
          <p:cNvPr id="2" name="矩形 1"/>
          <p:cNvSpPr/>
          <p:nvPr/>
        </p:nvSpPr>
        <p:spPr>
          <a:xfrm>
            <a:off x="527222" y="1451130"/>
            <a:ext cx="10733902" cy="1754326"/>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3.2.13 </a:t>
            </a:r>
            <a:r>
              <a:rPr lang="zh-CN" altLang="zh-CN" kern="100" dirty="0">
                <a:solidFill>
                  <a:srgbClr val="000000"/>
                </a:solidFill>
                <a:latin typeface="Times New Roman" panose="02020603050405020304" pitchFamily="18" charset="0"/>
              </a:rPr>
              <a:t>选用的电梯、自动扶梯、自动人行步道应具备以下节能运行功能：</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电梯应具备节能运行功能。两台及以上电梯集中排列时，应设置群控措施。电梯应具备无外部召唤且轿厢内一段时间无预置指令时，自动转为节能运行模式的功能。</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2 </a:t>
            </a:r>
            <a:r>
              <a:rPr lang="zh-CN" altLang="zh-CN" kern="100" dirty="0">
                <a:solidFill>
                  <a:srgbClr val="000000"/>
                </a:solidFill>
                <a:latin typeface="Times New Roman" panose="02020603050405020304" pitchFamily="18" charset="0"/>
              </a:rPr>
              <a:t>自动扶梯、自动人行步道应具备空载时暂停或低速运行的功能。</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158893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3.3 </a:t>
            </a:r>
            <a:r>
              <a:rPr lang="zh-CN" altLang="en-US" b="1" dirty="0" smtClean="0"/>
              <a:t>围护结构热工设计</a:t>
            </a:r>
            <a:endParaRPr lang="zh-CN" altLang="zh-CN" sz="2000" b="1" dirty="0"/>
          </a:p>
        </p:txBody>
      </p:sp>
    </p:spTree>
    <p:extLst>
      <p:ext uri="{BB962C8B-B14F-4D97-AF65-F5344CB8AC3E}">
        <p14:creationId xmlns:p14="http://schemas.microsoft.com/office/powerpoint/2010/main" val="2970988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矩形 2"/>
          <p:cNvSpPr/>
          <p:nvPr/>
        </p:nvSpPr>
        <p:spPr>
          <a:xfrm>
            <a:off x="428368" y="1307924"/>
            <a:ext cx="11145794" cy="923330"/>
          </a:xfrm>
          <a:prstGeom prst="rect">
            <a:avLst/>
          </a:prstGeom>
        </p:spPr>
        <p:txBody>
          <a:bodyPr wrap="square">
            <a:spAutoFit/>
          </a:bodyPr>
          <a:lstStyle/>
          <a:p>
            <a:pPr algn="just">
              <a:lnSpc>
                <a:spcPct val="150000"/>
              </a:lnSpc>
              <a:spcAft>
                <a:spcPts val="0"/>
              </a:spcAft>
            </a:pPr>
            <a:r>
              <a:rPr lang="en-US" altLang="zh-CN" b="1" kern="100" dirty="0">
                <a:latin typeface="Times New Roman" panose="02020603050405020304" pitchFamily="18" charset="0"/>
              </a:rPr>
              <a:t>3.3.1</a:t>
            </a:r>
            <a:r>
              <a:rPr lang="en-US" altLang="zh-CN" kern="100" dirty="0">
                <a:latin typeface="Times New Roman" panose="02020603050405020304" pitchFamily="18" charset="0"/>
              </a:rPr>
              <a:t> </a:t>
            </a:r>
            <a:r>
              <a:rPr lang="zh-CN" altLang="zh-CN" kern="100" dirty="0">
                <a:latin typeface="Times New Roman" panose="02020603050405020304" pitchFamily="18" charset="0"/>
                <a:ea typeface="黑体" panose="02010609060101010101" pitchFamily="49" charset="-122"/>
              </a:rPr>
              <a:t>根据建筑热工设计的气候分区，甲类公共建筑的围护结构热工性能应分别符合表</a:t>
            </a:r>
            <a:r>
              <a:rPr lang="en-US" altLang="zh-CN" kern="100" dirty="0">
                <a:latin typeface="Times New Roman" panose="02020603050405020304" pitchFamily="18" charset="0"/>
                <a:ea typeface="黑体" panose="02010609060101010101" pitchFamily="49" charset="-122"/>
              </a:rPr>
              <a:t>3.3.1-1</a:t>
            </a:r>
            <a:r>
              <a:rPr lang="zh-CN" altLang="zh-CN" kern="100" dirty="0">
                <a:latin typeface="Times New Roman" panose="02020603050405020304" pitchFamily="18" charset="0"/>
                <a:ea typeface="黑体" panose="02010609060101010101" pitchFamily="49" charset="-122"/>
              </a:rPr>
              <a:t>～表</a:t>
            </a:r>
            <a:r>
              <a:rPr lang="en-US" altLang="zh-CN" kern="100" dirty="0">
                <a:latin typeface="Times New Roman" panose="02020603050405020304" pitchFamily="18" charset="0"/>
                <a:ea typeface="黑体" panose="02010609060101010101" pitchFamily="49" charset="-122"/>
              </a:rPr>
              <a:t>3.3.1-4</a:t>
            </a:r>
            <a:r>
              <a:rPr lang="zh-CN" altLang="zh-CN" kern="100" dirty="0">
                <a:latin typeface="Times New Roman" panose="02020603050405020304" pitchFamily="18" charset="0"/>
                <a:ea typeface="黑体" panose="02010609060101010101" pitchFamily="49" charset="-122"/>
              </a:rPr>
              <a:t>的规定。当不能满足本条的规定时，必须按本标准规定的方法进行权衡判断。</a:t>
            </a:r>
            <a:endParaRPr lang="zh-CN" altLang="zh-CN" sz="1400" kern="100" dirty="0">
              <a:latin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659644" y="2157113"/>
            <a:ext cx="4266932" cy="4562412"/>
          </a:xfrm>
          <a:prstGeom prst="rect">
            <a:avLst/>
          </a:prstGeom>
        </p:spPr>
      </p:pic>
    </p:spTree>
    <p:extLst>
      <p:ext uri="{BB962C8B-B14F-4D97-AF65-F5344CB8AC3E}">
        <p14:creationId xmlns:p14="http://schemas.microsoft.com/office/powerpoint/2010/main" val="1742170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234210" y="757883"/>
            <a:ext cx="3939232" cy="6006286"/>
          </a:xfrm>
          <a:prstGeom prst="rect">
            <a:avLst/>
          </a:prstGeom>
        </p:spPr>
      </p:pic>
      <p:pic>
        <p:nvPicPr>
          <p:cNvPr id="3" name="图片 2"/>
          <p:cNvPicPr>
            <a:picLocks noChangeAspect="1"/>
          </p:cNvPicPr>
          <p:nvPr/>
        </p:nvPicPr>
        <p:blipFill>
          <a:blip r:embed="rId3"/>
          <a:stretch>
            <a:fillRect/>
          </a:stretch>
        </p:blipFill>
        <p:spPr>
          <a:xfrm>
            <a:off x="5958109" y="691980"/>
            <a:ext cx="3839180" cy="2784388"/>
          </a:xfrm>
          <a:prstGeom prst="rect">
            <a:avLst/>
          </a:prstGeom>
        </p:spPr>
      </p:pic>
      <p:pic>
        <p:nvPicPr>
          <p:cNvPr id="4" name="图片 3"/>
          <p:cNvPicPr>
            <a:picLocks noChangeAspect="1"/>
          </p:cNvPicPr>
          <p:nvPr/>
        </p:nvPicPr>
        <p:blipFill>
          <a:blip r:embed="rId4"/>
          <a:stretch>
            <a:fillRect/>
          </a:stretch>
        </p:blipFill>
        <p:spPr>
          <a:xfrm>
            <a:off x="5942229" y="3476368"/>
            <a:ext cx="3855060" cy="3381632"/>
          </a:xfrm>
          <a:prstGeom prst="rect">
            <a:avLst/>
          </a:prstGeom>
        </p:spPr>
      </p:pic>
    </p:spTree>
    <p:extLst>
      <p:ext uri="{BB962C8B-B14F-4D97-AF65-F5344CB8AC3E}">
        <p14:creationId xmlns:p14="http://schemas.microsoft.com/office/powerpoint/2010/main" val="1703568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354225" y="1887141"/>
            <a:ext cx="11079894" cy="2031325"/>
          </a:xfrm>
          <a:prstGeom prst="rect">
            <a:avLst/>
          </a:prstGeom>
        </p:spPr>
        <p:txBody>
          <a:bodyPr wrap="square">
            <a:spAutoFit/>
          </a:bodyPr>
          <a:lstStyle/>
          <a:p>
            <a:pPr algn="just"/>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条文，在《公共建筑节能设计标准》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3.3.1</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条基础上细化。</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四川省高海拔严寒、寒冷地区气候特点为“长冬无夏、寒冷季节长，强度低”，高海拔严寒地区冬季气温比北方的严寒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区温和，供暖负荷强度低于北方的严寒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区。以四川省严寒地区的代表城市若尔盖与同气候区的哈尔滨、长春进行比较为例（见图</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3.3.1-1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），若尔盖最冷月温度均高于哈尔滨和长春</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℃以上。同样，四川省高海拔寒冷地区也呈现比北方寒冷地区更加温和的特点。因此，为提高标准的可操作性，四川省高海拔严寒地区不再划分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三区，非透明围护结构及非南向透明围护结构热工参数的限值参照国标严寒</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区要求进行取值，四川省高海拔寒冷地区非透明围护结构及非南向透明围护结构热工参数的限值则参照国标寒冷地区要求进行取值。</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4" name="五边形 3"/>
          <p:cNvSpPr/>
          <p:nvPr/>
        </p:nvSpPr>
        <p:spPr>
          <a:xfrm>
            <a:off x="288767" y="138217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pic>
        <p:nvPicPr>
          <p:cNvPr id="10" name="图片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7637" y="3918466"/>
            <a:ext cx="4008103" cy="2425400"/>
          </a:xfrm>
          <a:prstGeom prst="rect">
            <a:avLst/>
          </a:prstGeom>
          <a:noFill/>
        </p:spPr>
      </p:pic>
      <p:pic>
        <p:nvPicPr>
          <p:cNvPr id="11" name="图片 10"/>
          <p:cNvPicPr/>
          <p:nvPr/>
        </p:nvPicPr>
        <p:blipFill>
          <a:blip r:embed="rId3" cstate="print"/>
          <a:stretch>
            <a:fillRect/>
          </a:stretch>
        </p:blipFill>
        <p:spPr>
          <a:xfrm>
            <a:off x="5852498" y="4005928"/>
            <a:ext cx="4082334" cy="2337938"/>
          </a:xfrm>
          <a:prstGeom prst="rect">
            <a:avLst/>
          </a:prstGeom>
        </p:spPr>
      </p:pic>
      <p:sp>
        <p:nvSpPr>
          <p:cNvPr id="8" name="矩形 7"/>
          <p:cNvSpPr/>
          <p:nvPr/>
        </p:nvSpPr>
        <p:spPr>
          <a:xfrm>
            <a:off x="2802775" y="6431328"/>
            <a:ext cx="6096000" cy="276999"/>
          </a:xfrm>
          <a:prstGeom prst="rect">
            <a:avLst/>
          </a:prstGeom>
        </p:spPr>
        <p:txBody>
          <a:bodyPr>
            <a:spAutoFit/>
          </a:bodyPr>
          <a:lstStyle/>
          <a:p>
            <a:pPr algn="ctr">
              <a:spcAft>
                <a:spcPts val="0"/>
              </a:spcAft>
            </a:pPr>
            <a:r>
              <a:rPr lang="zh-CN" altLang="zh-CN" sz="1200" b="1" kern="100" dirty="0">
                <a:latin typeface="Times New Roman" panose="02020603050405020304" pitchFamily="18" charset="0"/>
              </a:rPr>
              <a:t>图</a:t>
            </a:r>
            <a:r>
              <a:rPr lang="en-US" altLang="zh-CN" sz="1200" b="1" kern="100" dirty="0">
                <a:latin typeface="Times New Roman" panose="02020603050405020304" pitchFamily="18" charset="0"/>
              </a:rPr>
              <a:t>3.3.1-1</a:t>
            </a:r>
            <a:r>
              <a:rPr lang="zh-CN" altLang="zh-CN" sz="1200" b="1" kern="100" dirty="0">
                <a:latin typeface="Times New Roman" panose="02020603050405020304" pitchFamily="18" charset="0"/>
              </a:rPr>
              <a:t>四川省高海拔严寒、寒冷地区代表城高与北方城市气温对比图</a:t>
            </a:r>
            <a:endParaRPr lang="zh-CN" altLang="zh-CN" sz="1200" kern="100" dirty="0">
              <a:latin typeface="Times New Roman" panose="02020603050405020304" pitchFamily="18" charset="0"/>
            </a:endParaRPr>
          </a:p>
        </p:txBody>
      </p:sp>
    </p:spTree>
    <p:extLst>
      <p:ext uri="{BB962C8B-B14F-4D97-AF65-F5344CB8AC3E}">
        <p14:creationId xmlns:p14="http://schemas.microsoft.com/office/powerpoint/2010/main" val="393971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362463" y="1371245"/>
            <a:ext cx="11186985" cy="2169825"/>
          </a:xfrm>
          <a:prstGeom prst="rect">
            <a:avLst/>
          </a:prstGeom>
        </p:spPr>
        <p:txBody>
          <a:bodyPr wrap="square">
            <a:spAutoFit/>
          </a:bodyPr>
          <a:lstStyle/>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四川高海拔严寒、寒冷地区均为太阳资源富集地区（基本处于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编制组研究表明，该类地区南向外窗白天可以获得大量的太阳辐射得热，从全天热流分析来看，南窗属于得热构件，随着建筑南向窗墙面积比的增加，无论条形建筑还是点式建筑其单位面积耗热量均呈下降趋势（如图</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3.3.1-2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所示）。基于这些特点，本标准将南向外窗与非南向外窗分别加以规定。南向外窗不做窗墙比限制，鼓励采用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SHGC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大的外窗增加太阳得热，减少供暖能耗；且鼓励南向采用昼夜传热特性可变外窗形式，此时的窗户</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K</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值可采用夜间条件进行计算。</a:t>
            </a:r>
          </a:p>
        </p:txBody>
      </p:sp>
      <p:sp>
        <p:nvSpPr>
          <p:cNvPr id="5" name="Rectangle 4"/>
          <p:cNvSpPr>
            <a:spLocks noChangeArrowheads="1"/>
          </p:cNvSpPr>
          <p:nvPr/>
        </p:nvSpPr>
        <p:spPr bwMode="auto">
          <a:xfrm>
            <a:off x="1278775" y="400358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73094396"/>
              </p:ext>
            </p:extLst>
          </p:nvPr>
        </p:nvGraphicFramePr>
        <p:xfrm>
          <a:off x="726839" y="3575812"/>
          <a:ext cx="4018156" cy="2611801"/>
        </p:xfrm>
        <a:graphic>
          <a:graphicData uri="http://schemas.openxmlformats.org/presentationml/2006/ole">
            <mc:AlternateContent xmlns:mc="http://schemas.openxmlformats.org/markup-compatibility/2006">
              <mc:Choice xmlns:v="urn:schemas-microsoft-com:vml" Requires="v">
                <p:oleObj spid="_x0000_s28861" r:id="rId3" imgW="3033323" imgH="1971810" progId="Origin50.Graph">
                  <p:embed/>
                </p:oleObj>
              </mc:Choice>
              <mc:Fallback>
                <p:oleObj r:id="rId3" imgW="3033323" imgH="1971810" progId="Origin50.Graph">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839" y="3575812"/>
                        <a:ext cx="4018156" cy="2611801"/>
                      </a:xfrm>
                      <a:prstGeom prst="rect">
                        <a:avLst/>
                      </a:prstGeom>
                      <a:noFill/>
                    </p:spPr>
                  </p:pic>
                </p:oleObj>
              </mc:Fallback>
            </mc:AlternateContent>
          </a:graphicData>
        </a:graphic>
      </p:graphicFrame>
      <p:sp>
        <p:nvSpPr>
          <p:cNvPr id="8" name="矩形 7"/>
          <p:cNvSpPr/>
          <p:nvPr/>
        </p:nvSpPr>
        <p:spPr>
          <a:xfrm>
            <a:off x="738770" y="6281131"/>
            <a:ext cx="4006225" cy="334259"/>
          </a:xfrm>
          <a:prstGeom prst="rect">
            <a:avLst/>
          </a:prstGeom>
        </p:spPr>
        <p:txBody>
          <a:bodyPr wrap="none">
            <a:spAutoFit/>
          </a:bodyPr>
          <a:lstStyle/>
          <a:p>
            <a:pPr algn="ctr">
              <a:lnSpc>
                <a:spcPct val="150000"/>
              </a:lnSpc>
              <a:spcAft>
                <a:spcPts val="0"/>
              </a:spcAft>
            </a:pPr>
            <a:r>
              <a:rPr lang="zh-CN" altLang="zh-CN" sz="1200" b="1" kern="100" dirty="0">
                <a:latin typeface="Times New Roman" panose="02020603050405020304" pitchFamily="18" charset="0"/>
              </a:rPr>
              <a:t>图</a:t>
            </a:r>
            <a:r>
              <a:rPr lang="en-US" altLang="zh-CN" sz="1200" b="1" kern="100" dirty="0">
                <a:latin typeface="Times New Roman" panose="02020603050405020304" pitchFamily="18" charset="0"/>
              </a:rPr>
              <a:t>3.3.1-2</a:t>
            </a:r>
            <a:r>
              <a:rPr lang="zh-CN" altLang="zh-CN" sz="1200" b="1" kern="100" dirty="0">
                <a:latin typeface="Times New Roman" panose="02020603050405020304" pitchFamily="18" charset="0"/>
              </a:rPr>
              <a:t>典型建筑南向不同窗墙面积比对耗热量的影响图</a:t>
            </a:r>
            <a:endParaRPr lang="zh-CN" altLang="zh-CN" sz="1200" kern="100" dirty="0">
              <a:latin typeface="Times New Roman" panose="02020603050405020304" pitchFamily="18" charset="0"/>
            </a:endParaRPr>
          </a:p>
        </p:txBody>
      </p:sp>
      <p:sp>
        <p:nvSpPr>
          <p:cNvPr id="9" name="矩形 8"/>
          <p:cNvSpPr/>
          <p:nvPr/>
        </p:nvSpPr>
        <p:spPr>
          <a:xfrm>
            <a:off x="6598507" y="4004549"/>
            <a:ext cx="4193062" cy="1754326"/>
          </a:xfrm>
          <a:prstGeom prst="rect">
            <a:avLst/>
          </a:prstGeom>
          <a:solidFill>
            <a:srgbClr val="FFC000"/>
          </a:solidFill>
        </p:spPr>
        <p:txBody>
          <a:bodyPr wrap="square">
            <a:spAutoFit/>
          </a:bodyPr>
          <a:lstStyle/>
          <a:p>
            <a:pPr algn="just">
              <a:lnSpc>
                <a:spcPct val="150000"/>
              </a:lnSpc>
              <a:spcAft>
                <a:spcPts val="0"/>
              </a:spcAft>
            </a:pPr>
            <a:r>
              <a:rPr lang="zh-CN" altLang="zh-CN" kern="100" dirty="0" smtClean="0">
                <a:latin typeface="Times New Roman" panose="02020603050405020304" pitchFamily="18" charset="0"/>
              </a:rPr>
              <a:t>四川</a:t>
            </a:r>
            <a:r>
              <a:rPr lang="zh-CN" altLang="zh-CN" kern="100" dirty="0">
                <a:latin typeface="Times New Roman" panose="02020603050405020304" pitchFamily="18" charset="0"/>
              </a:rPr>
              <a:t>高海拔严寒、寒冷地区的热工参数限值是结合四川省严寒、寒冷地区的气候特点和能耗特点，在国家标准的基础上进行了细化。 </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348152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428367" y="1328006"/>
            <a:ext cx="9976021"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黑体" panose="02010609060101010101" pitchFamily="49" charset="-122"/>
              </a:rPr>
              <a:t>3.3.2</a:t>
            </a:r>
            <a:r>
              <a:rPr lang="en-US" altLang="zh-CN" kern="100" dirty="0">
                <a:solidFill>
                  <a:srgbClr val="000000"/>
                </a:solidFill>
                <a:latin typeface="黑体" panose="02010609060101010101" pitchFamily="49" charset="-122"/>
              </a:rPr>
              <a:t> </a:t>
            </a:r>
            <a:r>
              <a:rPr lang="zh-CN" altLang="zh-CN" kern="100" dirty="0">
                <a:solidFill>
                  <a:srgbClr val="000000"/>
                </a:solidFill>
                <a:latin typeface="Times New Roman" panose="02020603050405020304" pitchFamily="18" charset="0"/>
                <a:ea typeface="黑体" panose="02010609060101010101" pitchFamily="49" charset="-122"/>
              </a:rPr>
              <a:t>乙类公共建筑的围护结构热工性能应符合表</a:t>
            </a:r>
            <a:r>
              <a:rPr lang="en-US" altLang="zh-CN" kern="100" dirty="0">
                <a:solidFill>
                  <a:srgbClr val="000000"/>
                </a:solidFill>
                <a:latin typeface="Times New Roman" panose="02020603050405020304" pitchFamily="18" charset="0"/>
                <a:ea typeface="黑体" panose="02010609060101010101" pitchFamily="49" charset="-122"/>
              </a:rPr>
              <a:t>3.3.2-1</a:t>
            </a:r>
            <a:r>
              <a:rPr lang="zh-CN" altLang="zh-CN" kern="100" dirty="0">
                <a:solidFill>
                  <a:srgbClr val="000000"/>
                </a:solidFill>
                <a:latin typeface="Times New Roman" panose="02020603050405020304" pitchFamily="18" charset="0"/>
                <a:ea typeface="黑体" panose="02010609060101010101" pitchFamily="49" charset="-122"/>
              </a:rPr>
              <a:t>和表</a:t>
            </a:r>
            <a:r>
              <a:rPr lang="en-US" altLang="zh-CN" kern="100" dirty="0">
                <a:solidFill>
                  <a:srgbClr val="000000"/>
                </a:solidFill>
                <a:latin typeface="Times New Roman" panose="02020603050405020304" pitchFamily="18" charset="0"/>
                <a:ea typeface="黑体" panose="02010609060101010101" pitchFamily="49" charset="-122"/>
              </a:rPr>
              <a:t>3.3.2-2</a:t>
            </a:r>
            <a:r>
              <a:rPr lang="zh-CN" altLang="zh-CN" kern="100" dirty="0">
                <a:solidFill>
                  <a:srgbClr val="000000"/>
                </a:solidFill>
                <a:latin typeface="Times New Roman" panose="02020603050405020304" pitchFamily="18" charset="0"/>
                <a:ea typeface="黑体" panose="02010609060101010101" pitchFamily="49" charset="-122"/>
              </a:rPr>
              <a:t>的规定。</a:t>
            </a:r>
            <a:endParaRPr lang="zh-CN" altLang="zh-CN" sz="1400" kern="100" dirty="0">
              <a:latin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102573" y="1752510"/>
            <a:ext cx="5898004" cy="2800144"/>
          </a:xfrm>
          <a:prstGeom prst="rect">
            <a:avLst/>
          </a:prstGeom>
        </p:spPr>
      </p:pic>
      <p:pic>
        <p:nvPicPr>
          <p:cNvPr id="4" name="图片 3"/>
          <p:cNvPicPr>
            <a:picLocks noChangeAspect="1"/>
          </p:cNvPicPr>
          <p:nvPr/>
        </p:nvPicPr>
        <p:blipFill>
          <a:blip r:embed="rId3"/>
          <a:stretch>
            <a:fillRect/>
          </a:stretch>
        </p:blipFill>
        <p:spPr>
          <a:xfrm>
            <a:off x="6000577" y="1769992"/>
            <a:ext cx="5706115" cy="3327250"/>
          </a:xfrm>
          <a:prstGeom prst="rect">
            <a:avLst/>
          </a:prstGeom>
        </p:spPr>
      </p:pic>
      <p:sp>
        <p:nvSpPr>
          <p:cNvPr id="6" name="矩形 5"/>
          <p:cNvSpPr/>
          <p:nvPr/>
        </p:nvSpPr>
        <p:spPr>
          <a:xfrm>
            <a:off x="329512" y="5558504"/>
            <a:ext cx="11211699" cy="923330"/>
          </a:xfrm>
          <a:prstGeom prst="rect">
            <a:avLst/>
          </a:prstGeom>
        </p:spPr>
        <p:txBody>
          <a:bodyPr wrap="square">
            <a:spAutoFit/>
          </a:bodyPr>
          <a:lstStyle/>
          <a:p>
            <a:pPr algn="just">
              <a:lnSpc>
                <a:spcPct val="150000"/>
              </a:lnSpc>
              <a:spcAft>
                <a:spcPts val="0"/>
              </a:spcAft>
            </a:pP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条文，在《公共建筑节能设计标准》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3.3.2</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条基础上细化。</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乙类建筑的建筑面积小，其能耗总量也小，可适当放宽对该类建筑的围护结构热工性能要求，以简化该类建筑的节能设计，提高效率。</a:t>
            </a:r>
          </a:p>
        </p:txBody>
      </p:sp>
      <p:sp>
        <p:nvSpPr>
          <p:cNvPr id="8" name="五边形 7"/>
          <p:cNvSpPr/>
          <p:nvPr/>
        </p:nvSpPr>
        <p:spPr>
          <a:xfrm>
            <a:off x="428367" y="488293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smtClean="0">
                <a:solidFill>
                  <a:srgbClr val="FFFFFF"/>
                </a:solidFill>
                <a:latin typeface="Calibri" panose="020F0502020204030204" pitchFamily="34" charset="0"/>
              </a:rPr>
              <a:t>条文释义：</a:t>
            </a:r>
            <a:endParaRPr kumimoji="0" lang="zh-CN" altLang="en-US" sz="1800" b="1" dirty="0" smtClean="0">
              <a:solidFill>
                <a:srgbClr val="FFFFFF"/>
              </a:solidFill>
              <a:latin typeface="Calibri" panose="020F0502020204030204" pitchFamily="34" charset="0"/>
            </a:endParaRPr>
          </a:p>
        </p:txBody>
      </p:sp>
    </p:spTree>
    <p:extLst>
      <p:ext uri="{BB962C8B-B14F-4D97-AF65-F5344CB8AC3E}">
        <p14:creationId xmlns:p14="http://schemas.microsoft.com/office/powerpoint/2010/main" val="38056208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4" name="矩形 3"/>
          <p:cNvSpPr/>
          <p:nvPr/>
        </p:nvSpPr>
        <p:spPr>
          <a:xfrm>
            <a:off x="371144" y="1552477"/>
            <a:ext cx="11219493" cy="2585323"/>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3.3.3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建筑围护结构热工性能参数计算应符合下列规定：</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Times New Roman" panose="02020603050405020304" pitchFamily="18" charset="0"/>
              </a:rPr>
              <a:t>1 </a:t>
            </a:r>
            <a:r>
              <a:rPr lang="zh-CN" altLang="zh-CN" kern="100" dirty="0">
                <a:solidFill>
                  <a:srgbClr val="000000"/>
                </a:solidFill>
                <a:latin typeface="Times New Roman" panose="02020603050405020304" pitchFamily="18" charset="0"/>
              </a:rPr>
              <a:t>外墙的传热系数应为包括结构性热桥在内的平均传热系数。</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kern="100" dirty="0" smtClean="0">
                <a:solidFill>
                  <a:srgbClr val="000000"/>
                </a:solidFill>
                <a:latin typeface="Times New Roman" panose="02020603050405020304" pitchFamily="18" charset="0"/>
              </a:rPr>
              <a:t> </a:t>
            </a:r>
            <a:r>
              <a:rPr lang="en-US" altLang="zh-CN" b="1" kern="100" dirty="0" smtClean="0">
                <a:solidFill>
                  <a:srgbClr val="000000"/>
                </a:solidFill>
                <a:latin typeface="Times New Roman" panose="02020603050405020304" pitchFamily="18" charset="0"/>
              </a:rPr>
              <a:t>2 </a:t>
            </a:r>
            <a:r>
              <a:rPr lang="zh-CN" altLang="zh-CN" kern="100" dirty="0">
                <a:solidFill>
                  <a:srgbClr val="000000"/>
                </a:solidFill>
                <a:latin typeface="Times New Roman" panose="02020603050405020304" pitchFamily="18" charset="0"/>
              </a:rPr>
              <a:t>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的传热系数应按现行国家标准《民用建筑热工设计规范》</a:t>
            </a:r>
            <a:r>
              <a:rPr lang="en-US" altLang="zh-CN" kern="100" dirty="0">
                <a:solidFill>
                  <a:srgbClr val="000000"/>
                </a:solidFill>
                <a:latin typeface="Times New Roman" panose="02020603050405020304" pitchFamily="18" charset="0"/>
              </a:rPr>
              <a:t>GB 50176</a:t>
            </a:r>
            <a:r>
              <a:rPr lang="zh-CN" altLang="zh-CN" kern="100" dirty="0">
                <a:solidFill>
                  <a:srgbClr val="000000"/>
                </a:solidFill>
                <a:latin typeface="Times New Roman" panose="02020603050405020304" pitchFamily="18" charset="0"/>
              </a:rPr>
              <a:t>的有关规定计算；</a:t>
            </a:r>
            <a:endParaRPr lang="zh-CN" altLang="zh-CN" sz="1400" kern="100" dirty="0">
              <a:latin typeface="Times New Roman" panose="02020603050405020304" pitchFamily="18" charset="0"/>
            </a:endParaRPr>
          </a:p>
          <a:p>
            <a:pPr indent="304800" algn="just">
              <a:lnSpc>
                <a:spcPct val="150000"/>
              </a:lnSpc>
              <a:spcAft>
                <a:spcPts val="0"/>
              </a:spcAft>
            </a:pPr>
            <a:r>
              <a:rPr lang="en-US" altLang="zh-CN" b="1" kern="100" dirty="0">
                <a:solidFill>
                  <a:srgbClr val="000000"/>
                </a:solidFill>
                <a:latin typeface="Times New Roman" panose="02020603050405020304" pitchFamily="18" charset="0"/>
              </a:rPr>
              <a:t>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当设置外遮阳构件时，外窗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的综合太阳得热系数应为外窗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本身的太阳得热系数与外遮阳构件的遮阳系数的乘积。外窗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本身的太阳得热系数和外遮阳构件的遮阳系数应按现行国家标准《民用建筑热工设计规范》</a:t>
            </a:r>
            <a:r>
              <a:rPr lang="en-US" altLang="zh-CN" kern="100" dirty="0">
                <a:solidFill>
                  <a:srgbClr val="000000"/>
                </a:solidFill>
                <a:latin typeface="Times New Roman" panose="02020603050405020304" pitchFamily="18" charset="0"/>
              </a:rPr>
              <a:t>GB 50176</a:t>
            </a:r>
            <a:r>
              <a:rPr lang="zh-CN" altLang="zh-CN" kern="100" dirty="0">
                <a:solidFill>
                  <a:srgbClr val="000000"/>
                </a:solidFill>
                <a:latin typeface="Times New Roman" panose="02020603050405020304" pitchFamily="18" charset="0"/>
              </a:rPr>
              <a:t>的有关规定计算。</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8003395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a:spLocks noChangeArrowheads="1"/>
          </p:cNvSpPr>
          <p:nvPr/>
        </p:nvSpPr>
        <p:spPr bwMode="auto">
          <a:xfrm>
            <a:off x="660400" y="2180725"/>
            <a:ext cx="11531600" cy="577526"/>
          </a:xfrm>
          <a:prstGeom prst="rect">
            <a:avLst/>
          </a:prstGeom>
          <a:noFill/>
          <a:ln w="9525">
            <a:noFill/>
            <a:miter lim="800000"/>
            <a:headEnd/>
            <a:tailEnd/>
          </a:ln>
        </p:spPr>
        <p:txBody>
          <a:bodyPr wrap="square" lIns="121917" tIns="60958" rIns="121917" bIns="60958">
            <a:spAutoFit/>
          </a:bodyPr>
          <a:lstStyle/>
          <a:p>
            <a:pPr>
              <a:lnSpc>
                <a:spcPct val="200000"/>
              </a:lnSpc>
              <a:defRPr/>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考虑外墙存在由不同墙体材料构成的各部位传热系数加权的平均传热系数。</a:t>
            </a:r>
          </a:p>
        </p:txBody>
      </p:sp>
      <p:sp>
        <p:nvSpPr>
          <p:cNvPr id="60422" name="TextBox 4"/>
          <p:cNvSpPr txBox="1">
            <a:spLocks noChangeArrowheads="1"/>
          </p:cNvSpPr>
          <p:nvPr/>
        </p:nvSpPr>
        <p:spPr bwMode="auto">
          <a:xfrm>
            <a:off x="381688" y="4490215"/>
            <a:ext cx="11531600" cy="1815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indent="457200">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defTabSz="912813" eaLnBrk="0" fontAlgn="base" hangingPunct="0">
              <a:spcBef>
                <a:spcPct val="0"/>
              </a:spcBef>
              <a:spcAft>
                <a:spcPct val="0"/>
              </a:spcAft>
              <a:defRPr>
                <a:solidFill>
                  <a:schemeClr val="tx1"/>
                </a:solidFill>
                <a:latin typeface="Arial" charset="0"/>
                <a:ea typeface="宋体" charset="-122"/>
              </a:defRPr>
            </a:lvl6pPr>
            <a:lvl7pPr marL="2971800" indent="-228600" defTabSz="912813" eaLnBrk="0" fontAlgn="base" hangingPunct="0">
              <a:spcBef>
                <a:spcPct val="0"/>
              </a:spcBef>
              <a:spcAft>
                <a:spcPct val="0"/>
              </a:spcAft>
              <a:defRPr>
                <a:solidFill>
                  <a:schemeClr val="tx1"/>
                </a:solidFill>
                <a:latin typeface="Arial" charset="0"/>
                <a:ea typeface="宋体" charset="-122"/>
              </a:defRPr>
            </a:lvl7pPr>
            <a:lvl8pPr marL="3429000" indent="-228600" defTabSz="912813" eaLnBrk="0" fontAlgn="base" hangingPunct="0">
              <a:spcBef>
                <a:spcPct val="0"/>
              </a:spcBef>
              <a:spcAft>
                <a:spcPct val="0"/>
              </a:spcAft>
              <a:defRPr>
                <a:solidFill>
                  <a:schemeClr val="tx1"/>
                </a:solidFill>
                <a:latin typeface="Arial" charset="0"/>
                <a:ea typeface="宋体" charset="-122"/>
              </a:defRPr>
            </a:lvl8pPr>
            <a:lvl9pPr marL="3886200" indent="-228600" defTabSz="912813" eaLnBrk="0" fontAlgn="base" hangingPunct="0">
              <a:spcBef>
                <a:spcPct val="0"/>
              </a:spcBef>
              <a:spcAft>
                <a:spcPct val="0"/>
              </a:spcAft>
              <a:defRPr>
                <a:solidFill>
                  <a:schemeClr val="tx1"/>
                </a:solidFill>
                <a:latin typeface="Arial" charset="0"/>
                <a:ea typeface="宋体" charset="-122"/>
              </a:defRPr>
            </a:lvl9pPr>
          </a:lstStyle>
          <a:p>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国际标准</a:t>
            </a:r>
            <a:r>
              <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《Thermal bridges in building construction - Heat flows and surface temperatures - Detailed </a:t>
            </a:r>
            <a:r>
              <a:rPr lang="en-US" altLang="zh-CN" kern="100" dirty="0" err="1">
                <a:solidFill>
                  <a:schemeClr val="accent1">
                    <a:lumMod val="75000"/>
                  </a:schemeClr>
                </a:solidFill>
                <a:latin typeface="Times" pitchFamily="18" charset="0"/>
                <a:ea typeface="楷体" panose="02010609060101010101" pitchFamily="49" charset="-122"/>
                <a:cs typeface="Times New Roman" panose="02020603050405020304" pitchFamily="18" charset="0"/>
              </a:rPr>
              <a:t>calculations》ISO</a:t>
            </a:r>
            <a:r>
              <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 10211:2007</a:t>
            </a:r>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，对热桥的定义：</a:t>
            </a:r>
            <a:endPar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endParaRPr>
          </a:p>
          <a:p>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非均匀建筑围护结构的热阻被明显改变，由于建筑围护结构被另一种不同导热系数的材料完全或部分穿透；或结构的厚度改变；或内外表面及不同，如墙体、地板、顶棚连接处。</a:t>
            </a:r>
            <a:endPar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endParaRPr>
          </a:p>
          <a:p>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现行国家标准</a:t>
            </a:r>
            <a:r>
              <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民用建筑热工设计规范</a:t>
            </a:r>
            <a:r>
              <a:rPr lang="en-US" altLang="zh-CN"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》GB50176</a:t>
            </a:r>
            <a:r>
              <a:rPr lang="zh-CN" altLang="en-US" kern="100" dirty="0">
                <a:solidFill>
                  <a:schemeClr val="accent1">
                    <a:lumMod val="75000"/>
                  </a:schemeClr>
                </a:solidFill>
                <a:latin typeface="Times" pitchFamily="18" charset="0"/>
                <a:ea typeface="楷体" panose="02010609060101010101" pitchFamily="49" charset="-122"/>
                <a:cs typeface="Times New Roman" panose="02020603050405020304" pitchFamily="18" charset="0"/>
              </a:rPr>
              <a:t>热桥的定义： 围护结构单元中热流强度明显大于平壁部分的节点，也曾称为冷桥。</a:t>
            </a:r>
          </a:p>
        </p:txBody>
      </p:sp>
      <p:pic>
        <p:nvPicPr>
          <p:cNvPr id="604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2787" y="2758251"/>
            <a:ext cx="5773208" cy="173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标题 1"/>
          <p:cNvSpPr>
            <a:spLocks noGrp="1"/>
          </p:cNvSpPr>
          <p:nvPr>
            <p:ph type="title"/>
          </p:nvPr>
        </p:nvSpPr>
        <p:spPr>
          <a:xfrm>
            <a:off x="666750" y="1904000"/>
            <a:ext cx="11525250" cy="428625"/>
          </a:xfrm>
        </p:spPr>
        <p:txBody>
          <a:bodyPr/>
          <a:lstStyle/>
          <a:p>
            <a:r>
              <a:rPr lang="zh-CN" altLang="en-US" sz="18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外墙平均传热系数 </a:t>
            </a:r>
            <a:r>
              <a:rPr lang="en-US" altLang="zh-CN" sz="18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(Km )</a:t>
            </a:r>
          </a:p>
        </p:txBody>
      </p:sp>
      <p:sp>
        <p:nvSpPr>
          <p:cNvPr id="6" name="五边形 5"/>
          <p:cNvSpPr/>
          <p:nvPr/>
        </p:nvSpPr>
        <p:spPr>
          <a:xfrm>
            <a:off x="660400" y="135737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8" name="矩形 7"/>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8641190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7" name="矩形 6"/>
          <p:cNvSpPr/>
          <p:nvPr/>
        </p:nvSpPr>
        <p:spPr>
          <a:xfrm>
            <a:off x="345989" y="1286461"/>
            <a:ext cx="11137557" cy="1754326"/>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公共建筑分类应符合下列规定：</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单栋建筑面积大于</a:t>
            </a:r>
            <a:r>
              <a:rPr lang="en-US" altLang="zh-CN" kern="100" dirty="0">
                <a:solidFill>
                  <a:srgbClr val="000000"/>
                </a:solidFill>
                <a:latin typeface="Times New Roman" panose="02020603050405020304" pitchFamily="18" charset="0"/>
              </a:rPr>
              <a:t>300</a:t>
            </a:r>
            <a:r>
              <a:rPr lang="zh-CN" altLang="zh-CN" kern="100" dirty="0">
                <a:solidFill>
                  <a:srgbClr val="000000"/>
                </a:solidFill>
                <a:latin typeface="Times New Roman" panose="02020603050405020304" pitchFamily="18" charset="0"/>
              </a:rPr>
              <a:t>㎡的建筑，或单栋建筑面积不大于</a:t>
            </a:r>
            <a:r>
              <a:rPr lang="en-US" altLang="zh-CN" kern="100" dirty="0">
                <a:solidFill>
                  <a:srgbClr val="000000"/>
                </a:solidFill>
                <a:latin typeface="Times New Roman" panose="02020603050405020304" pitchFamily="18" charset="0"/>
              </a:rPr>
              <a:t>300</a:t>
            </a:r>
            <a:r>
              <a:rPr lang="zh-CN" altLang="zh-CN" kern="100" dirty="0">
                <a:solidFill>
                  <a:srgbClr val="000000"/>
                </a:solidFill>
                <a:latin typeface="Times New Roman" panose="02020603050405020304" pitchFamily="18" charset="0"/>
              </a:rPr>
              <a:t>㎡但总建筑面积大于</a:t>
            </a:r>
            <a:r>
              <a:rPr lang="en-US" altLang="zh-CN" kern="100" dirty="0">
                <a:solidFill>
                  <a:srgbClr val="000000"/>
                </a:solidFill>
                <a:latin typeface="Times New Roman" panose="02020603050405020304" pitchFamily="18" charset="0"/>
              </a:rPr>
              <a:t>1000</a:t>
            </a:r>
            <a:r>
              <a:rPr lang="zh-CN" altLang="zh-CN" kern="100" dirty="0">
                <a:solidFill>
                  <a:srgbClr val="000000"/>
                </a:solidFill>
                <a:latin typeface="Times New Roman" panose="02020603050405020304" pitchFamily="18" charset="0"/>
              </a:rPr>
              <a:t>㎡的建筑群，应为甲类公共建筑；</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单栋建筑面积不大于</a:t>
            </a:r>
            <a:r>
              <a:rPr lang="en-US" altLang="zh-CN" kern="100" dirty="0">
                <a:solidFill>
                  <a:srgbClr val="000000"/>
                </a:solidFill>
                <a:latin typeface="Times New Roman" panose="02020603050405020304" pitchFamily="18" charset="0"/>
              </a:rPr>
              <a:t>300</a:t>
            </a:r>
            <a:r>
              <a:rPr lang="zh-CN" altLang="zh-CN" kern="100" dirty="0">
                <a:solidFill>
                  <a:srgbClr val="000000"/>
                </a:solidFill>
                <a:latin typeface="Times New Roman" panose="02020603050405020304" pitchFamily="18" charset="0"/>
              </a:rPr>
              <a:t>㎡，且项目总面积不大于</a:t>
            </a:r>
            <a:r>
              <a:rPr lang="en-US" altLang="zh-CN" kern="100" dirty="0">
                <a:solidFill>
                  <a:srgbClr val="000000"/>
                </a:solidFill>
                <a:latin typeface="Times New Roman" panose="02020603050405020304" pitchFamily="18" charset="0"/>
              </a:rPr>
              <a:t>1000</a:t>
            </a:r>
            <a:r>
              <a:rPr lang="zh-CN" altLang="zh-CN" kern="100" dirty="0">
                <a:solidFill>
                  <a:srgbClr val="000000"/>
                </a:solidFill>
                <a:latin typeface="Times New Roman" panose="02020603050405020304" pitchFamily="18" charset="0"/>
              </a:rPr>
              <a:t>㎡的建筑，应为乙类公共建筑。</a:t>
            </a:r>
            <a:endParaRPr lang="zh-CN" altLang="zh-CN" sz="1400" kern="100" dirty="0">
              <a:latin typeface="Times New Roman" panose="02020603050405020304" pitchFamily="18" charset="0"/>
            </a:endParaRPr>
          </a:p>
        </p:txBody>
      </p:sp>
      <p:sp>
        <p:nvSpPr>
          <p:cNvPr id="8" name="五边形 7"/>
          <p:cNvSpPr/>
          <p:nvPr/>
        </p:nvSpPr>
        <p:spPr>
          <a:xfrm>
            <a:off x="406742" y="324380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9" name="矩形 8"/>
          <p:cNvSpPr/>
          <p:nvPr/>
        </p:nvSpPr>
        <p:spPr>
          <a:xfrm>
            <a:off x="809952" y="3875440"/>
            <a:ext cx="8968362" cy="2169825"/>
          </a:xfrm>
          <a:prstGeom prst="rect">
            <a:avLst/>
          </a:prstGeom>
        </p:spPr>
        <p:txBody>
          <a:bodyPr wrap="square">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甲类公共建筑：</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lvl="1">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单栋建筑面积大于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的建筑；</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lvl="1">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单栋建筑面积不大于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但总建筑面积大于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1000㎡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的建筑群；</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乙类公共建筑：</a:t>
            </a:r>
          </a:p>
          <a:p>
            <a:pPr lvl="1">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单栋建筑面积不大于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，且项目总面积不大于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1000㎡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271032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idx="1"/>
          </p:nvPr>
        </p:nvSpPr>
        <p:spPr>
          <a:xfrm>
            <a:off x="25464" y="2493373"/>
            <a:ext cx="11553825" cy="919907"/>
          </a:xfrm>
        </p:spPr>
        <p:txBody>
          <a:bodyPr>
            <a:normAutofit/>
          </a:bodyPr>
          <a:lstStyle/>
          <a:p>
            <a:pPr marL="457189" lvl="1" indent="0">
              <a:buNone/>
            </a:pP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按照</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》GB50176</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规定，当冬季室外计算温度</a:t>
            </a:r>
            <a:r>
              <a:rPr lang="en-US" altLang="zh-CN" sz="1800" kern="100" dirty="0" err="1">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te</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低于</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0.9℃</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时，应对围护结构进行内表面结露验算。</a:t>
            </a:r>
          </a:p>
        </p:txBody>
      </p:sp>
      <p:grpSp>
        <p:nvGrpSpPr>
          <p:cNvPr id="15" name="组合 14"/>
          <p:cNvGrpSpPr/>
          <p:nvPr/>
        </p:nvGrpSpPr>
        <p:grpSpPr>
          <a:xfrm>
            <a:off x="849146" y="3532307"/>
            <a:ext cx="5577934" cy="2869729"/>
            <a:chOff x="1392843" y="3632199"/>
            <a:chExt cx="5577934" cy="2869729"/>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3121" y="3632199"/>
              <a:ext cx="1390331" cy="278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线形标注 2 4"/>
            <p:cNvSpPr/>
            <p:nvPr/>
          </p:nvSpPr>
          <p:spPr>
            <a:xfrm>
              <a:off x="4633977" y="5639273"/>
              <a:ext cx="2336800" cy="862655"/>
            </a:xfrm>
            <a:prstGeom prst="borderCallout2">
              <a:avLst>
                <a:gd name="adj1" fmla="val 19792"/>
                <a:gd name="adj2" fmla="val -5654"/>
                <a:gd name="adj3" fmla="val 18750"/>
                <a:gd name="adj4" fmla="val -16667"/>
                <a:gd name="adj5" fmla="val -41753"/>
                <a:gd name="adj6" fmla="val -19178"/>
              </a:avLst>
            </a:prstGeom>
            <a:no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zh-CN" altLang="en-US" dirty="0" smtClean="0">
                  <a:solidFill>
                    <a:schemeClr val="tx1"/>
                  </a:solidFill>
                  <a:latin typeface="+mj-ea"/>
                  <a:ea typeface="+mj-ea"/>
                </a:rPr>
                <a:t>温度分布图图</a:t>
              </a:r>
              <a:endParaRPr lang="zh-CN" altLang="en-US" dirty="0">
                <a:solidFill>
                  <a:schemeClr val="tx1"/>
                </a:solidFill>
                <a:latin typeface="+mj-ea"/>
                <a:ea typeface="+mj-ea"/>
              </a:endParaRP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92843" y="3632200"/>
              <a:ext cx="12674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6" name="组合 15"/>
          <p:cNvGrpSpPr/>
          <p:nvPr/>
        </p:nvGrpSpPr>
        <p:grpSpPr>
          <a:xfrm>
            <a:off x="7054057" y="3750365"/>
            <a:ext cx="3894463" cy="2679389"/>
            <a:chOff x="7976695" y="3574359"/>
            <a:chExt cx="3894463" cy="2679389"/>
          </a:xfrm>
        </p:grpSpPr>
        <p:grpSp>
          <p:nvGrpSpPr>
            <p:cNvPr id="10" name="组合 9"/>
            <p:cNvGrpSpPr/>
            <p:nvPr/>
          </p:nvGrpSpPr>
          <p:grpSpPr>
            <a:xfrm>
              <a:off x="7976695" y="3574359"/>
              <a:ext cx="3894463" cy="2679389"/>
              <a:chOff x="5595769" y="2265481"/>
              <a:chExt cx="3421078" cy="2468210"/>
            </a:xfrm>
          </p:grpSpPr>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06174" y="3479937"/>
                <a:ext cx="3359949" cy="1253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95769" y="2265481"/>
                <a:ext cx="3421078"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线形标注 2 8"/>
            <p:cNvSpPr/>
            <p:nvPr/>
          </p:nvSpPr>
          <p:spPr>
            <a:xfrm>
              <a:off x="10549147" y="3998349"/>
              <a:ext cx="1285236" cy="603777"/>
            </a:xfrm>
            <a:prstGeom prst="borderCallout2">
              <a:avLst>
                <a:gd name="adj1" fmla="val 100291"/>
                <a:gd name="adj2" fmla="val 115"/>
                <a:gd name="adj3" fmla="val 147064"/>
                <a:gd name="adj4" fmla="val -7930"/>
                <a:gd name="adj5" fmla="val 259677"/>
                <a:gd name="adj6" fmla="val -11401"/>
              </a:avLst>
            </a:prstGeom>
            <a:noFill/>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zh-CN" altLang="en-US" dirty="0" smtClean="0">
                  <a:solidFill>
                    <a:schemeClr val="tx1"/>
                  </a:solidFill>
                  <a:latin typeface="+mj-ea"/>
                  <a:ea typeface="+mj-ea"/>
                </a:rPr>
                <a:t>等高线</a:t>
              </a:r>
              <a:endParaRPr lang="zh-CN" altLang="en-US" dirty="0">
                <a:solidFill>
                  <a:schemeClr val="tx1"/>
                </a:solidFill>
                <a:latin typeface="+mj-ea"/>
                <a:ea typeface="+mj-ea"/>
              </a:endParaRPr>
            </a:p>
          </p:txBody>
        </p:sp>
      </p:grpSp>
      <p:sp>
        <p:nvSpPr>
          <p:cNvPr id="11" name="矩形 10"/>
          <p:cNvSpPr/>
          <p:nvPr/>
        </p:nvSpPr>
        <p:spPr>
          <a:xfrm>
            <a:off x="428366" y="1343261"/>
            <a:ext cx="10322011"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3.3.4</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屋面、外墙和地下室的热桥部位的内表面温度不应低于室内空气露点温度。</a:t>
            </a:r>
            <a:endParaRPr lang="zh-CN" altLang="zh-CN" sz="1400" kern="100" dirty="0">
              <a:latin typeface="Times New Roman" panose="02020603050405020304" pitchFamily="18" charset="0"/>
            </a:endParaRPr>
          </a:p>
        </p:txBody>
      </p:sp>
      <p:sp>
        <p:nvSpPr>
          <p:cNvPr id="13" name="矩形 12"/>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14" name="五边形 13"/>
          <p:cNvSpPr/>
          <p:nvPr/>
        </p:nvSpPr>
        <p:spPr>
          <a:xfrm>
            <a:off x="499874" y="194826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246535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12" name="矩形 11"/>
          <p:cNvSpPr/>
          <p:nvPr/>
        </p:nvSpPr>
        <p:spPr>
          <a:xfrm>
            <a:off x="436604" y="1328965"/>
            <a:ext cx="11063417" cy="216982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3.3.5</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建筑外门、外窗的气密性分级应符合国家标准《建筑外门窗气密、水密、抗风压性能分级及检测方法》</a:t>
            </a:r>
            <a:r>
              <a:rPr lang="en-US" altLang="zh-CN" kern="100" dirty="0">
                <a:solidFill>
                  <a:srgbClr val="000000"/>
                </a:solidFill>
                <a:latin typeface="Times New Roman" panose="02020603050405020304" pitchFamily="18" charset="0"/>
              </a:rPr>
              <a:t>GB/T 7106</a:t>
            </a:r>
            <a:r>
              <a:rPr lang="zh-CN" altLang="zh-CN" kern="100" dirty="0">
                <a:solidFill>
                  <a:srgbClr val="000000"/>
                </a:solidFill>
                <a:latin typeface="Times New Roman" panose="02020603050405020304" pitchFamily="18" charset="0"/>
              </a:rPr>
              <a:t>的相关规定，并应满足下列要求：</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10</a:t>
            </a:r>
            <a:r>
              <a:rPr lang="zh-CN" altLang="zh-CN" kern="100" dirty="0">
                <a:solidFill>
                  <a:srgbClr val="000000"/>
                </a:solidFill>
                <a:latin typeface="Times New Roman" panose="02020603050405020304" pitchFamily="18" charset="0"/>
              </a:rPr>
              <a:t>层及以上建筑外窗的气密性不应低于</a:t>
            </a:r>
            <a:r>
              <a:rPr lang="en-US" altLang="zh-CN" kern="100" dirty="0">
                <a:solidFill>
                  <a:srgbClr val="000000"/>
                </a:solidFill>
                <a:latin typeface="Times New Roman" panose="02020603050405020304" pitchFamily="18" charset="0"/>
              </a:rPr>
              <a:t>7</a:t>
            </a:r>
            <a:r>
              <a:rPr lang="zh-CN" altLang="zh-CN" kern="100" dirty="0">
                <a:solidFill>
                  <a:srgbClr val="000000"/>
                </a:solidFill>
                <a:latin typeface="Times New Roman" panose="02020603050405020304" pitchFamily="18" charset="0"/>
              </a:rPr>
              <a:t>级；</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10</a:t>
            </a:r>
            <a:r>
              <a:rPr lang="zh-CN" altLang="zh-CN" kern="100" dirty="0">
                <a:solidFill>
                  <a:srgbClr val="000000"/>
                </a:solidFill>
                <a:latin typeface="Times New Roman" panose="02020603050405020304" pitchFamily="18" charset="0"/>
              </a:rPr>
              <a:t>层以下建筑外窗的气密性不应低于</a:t>
            </a:r>
            <a:r>
              <a:rPr lang="en-US" altLang="zh-CN" kern="100" dirty="0">
                <a:solidFill>
                  <a:srgbClr val="000000"/>
                </a:solidFill>
                <a:latin typeface="Times New Roman" panose="02020603050405020304" pitchFamily="18" charset="0"/>
              </a:rPr>
              <a:t>6</a:t>
            </a:r>
            <a:r>
              <a:rPr lang="zh-CN" altLang="zh-CN" kern="100" dirty="0">
                <a:solidFill>
                  <a:srgbClr val="000000"/>
                </a:solidFill>
                <a:latin typeface="Times New Roman" panose="02020603050405020304" pitchFamily="18" charset="0"/>
              </a:rPr>
              <a:t>级；</a:t>
            </a:r>
            <a:endParaRPr lang="zh-CN" altLang="zh-CN" sz="1400" kern="100" dirty="0">
              <a:latin typeface="Times New Roman" panose="02020603050405020304" pitchFamily="18" charset="0"/>
            </a:endParaRPr>
          </a:p>
          <a:p>
            <a:pPr algn="just">
              <a:lnSpc>
                <a:spcPct val="150000"/>
              </a:lnSpc>
              <a:spcAft>
                <a:spcPts val="0"/>
              </a:spcAft>
            </a:pPr>
            <a:r>
              <a:rPr lang="en-US" altLang="zh-CN" kern="100" dirty="0">
                <a:solidFill>
                  <a:srgbClr val="000000"/>
                </a:solidFill>
                <a:latin typeface="Times New Roman" panose="02020603050405020304" pitchFamily="18" charset="0"/>
              </a:rPr>
              <a:t>    </a:t>
            </a:r>
            <a:r>
              <a:rPr lang="en-US" altLang="zh-CN" b="1" kern="100" dirty="0">
                <a:solidFill>
                  <a:srgbClr val="000000"/>
                </a:solidFill>
                <a:latin typeface="Times New Roman" panose="02020603050405020304" pitchFamily="18" charset="0"/>
              </a:rPr>
              <a:t>3</a:t>
            </a:r>
            <a:r>
              <a:rPr lang="en-US" altLang="zh-CN" kern="100" dirty="0">
                <a:solidFill>
                  <a:srgbClr val="000000"/>
                </a:solidFill>
                <a:latin typeface="Times New Roman" panose="02020603050405020304" pitchFamily="18" charset="0"/>
              </a:rPr>
              <a:t> </a:t>
            </a:r>
            <a:r>
              <a:rPr lang="zh-CN" altLang="en-US" kern="100" dirty="0" smtClean="0">
                <a:solidFill>
                  <a:srgbClr val="000000"/>
                </a:solidFill>
                <a:latin typeface="Times New Roman" panose="02020603050405020304" pitchFamily="18" charset="0"/>
              </a:rPr>
              <a:t>高海拔</a:t>
            </a:r>
            <a:r>
              <a:rPr lang="zh-CN" altLang="zh-CN" kern="100" dirty="0" smtClean="0">
                <a:solidFill>
                  <a:srgbClr val="000000"/>
                </a:solidFill>
                <a:latin typeface="Times New Roman" panose="02020603050405020304" pitchFamily="18" charset="0"/>
              </a:rPr>
              <a:t>严寒</a:t>
            </a:r>
            <a:r>
              <a:rPr lang="zh-CN" altLang="zh-CN" kern="100" dirty="0">
                <a:solidFill>
                  <a:srgbClr val="000000"/>
                </a:solidFill>
                <a:latin typeface="Times New Roman" panose="02020603050405020304" pitchFamily="18" charset="0"/>
              </a:rPr>
              <a:t>和寒冷地区外门的气密性不应低于</a:t>
            </a:r>
            <a:r>
              <a:rPr lang="en-US" altLang="zh-CN" kern="100" dirty="0">
                <a:solidFill>
                  <a:srgbClr val="000000"/>
                </a:solidFill>
                <a:latin typeface="Times New Roman" panose="02020603050405020304" pitchFamily="18" charset="0"/>
              </a:rPr>
              <a:t>4</a:t>
            </a:r>
            <a:r>
              <a:rPr lang="zh-CN" altLang="zh-CN" kern="100" dirty="0">
                <a:solidFill>
                  <a:srgbClr val="000000"/>
                </a:solidFill>
                <a:latin typeface="Times New Roman" panose="02020603050405020304" pitchFamily="18" charset="0"/>
              </a:rPr>
              <a:t>级。</a:t>
            </a:r>
            <a:endParaRPr lang="zh-CN" altLang="zh-CN" sz="1400" kern="100" dirty="0">
              <a:latin typeface="Times New Roman" panose="02020603050405020304" pitchFamily="18" charset="0"/>
            </a:endParaRPr>
          </a:p>
        </p:txBody>
      </p:sp>
      <p:sp>
        <p:nvSpPr>
          <p:cNvPr id="5" name="矩形 4"/>
          <p:cNvSpPr/>
          <p:nvPr/>
        </p:nvSpPr>
        <p:spPr>
          <a:xfrm>
            <a:off x="8130746" y="3537550"/>
            <a:ext cx="2372275" cy="507831"/>
          </a:xfrm>
          <a:prstGeom prst="rect">
            <a:avLst/>
          </a:prstGeom>
        </p:spPr>
        <p:txBody>
          <a:bodyPr wrap="square">
            <a:spAutoFit/>
          </a:bodyPr>
          <a:lstStyle/>
          <a:p>
            <a:pPr indent="304800" algn="r">
              <a:lnSpc>
                <a:spcPct val="150000"/>
              </a:lnSpc>
            </a:pPr>
            <a:r>
              <a:rPr lang="zh-CN" altLang="en-US" dirty="0">
                <a:solidFill>
                  <a:srgbClr val="FF0000"/>
                </a:solidFill>
              </a:rPr>
              <a:t>（执行国家标准）</a:t>
            </a:r>
            <a:endParaRPr lang="zh-CN" altLang="zh-CN" dirty="0">
              <a:solidFill>
                <a:srgbClr val="FF0000"/>
              </a:solidFill>
            </a:endParaRPr>
          </a:p>
        </p:txBody>
      </p:sp>
      <p:sp>
        <p:nvSpPr>
          <p:cNvPr id="2" name="矩形 1"/>
          <p:cNvSpPr/>
          <p:nvPr/>
        </p:nvSpPr>
        <p:spPr>
          <a:xfrm>
            <a:off x="436604" y="4719218"/>
            <a:ext cx="10396151"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3.3.6</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建筑幕墙的气密性应符合国家标准《建筑幕墙》</a:t>
            </a:r>
            <a:r>
              <a:rPr lang="en-US" altLang="zh-CN" kern="100" dirty="0">
                <a:solidFill>
                  <a:srgbClr val="000000"/>
                </a:solidFill>
                <a:latin typeface="Times New Roman" panose="02020603050405020304" pitchFamily="18" charset="0"/>
              </a:rPr>
              <a:t>GB/T 21086</a:t>
            </a:r>
            <a:r>
              <a:rPr lang="zh-CN" altLang="zh-CN" kern="100" dirty="0">
                <a:solidFill>
                  <a:srgbClr val="000000"/>
                </a:solidFill>
                <a:latin typeface="Times New Roman" panose="02020603050405020304" pitchFamily="18" charset="0"/>
              </a:rPr>
              <a:t>的相关规定且不应低于</a:t>
            </a:r>
            <a:r>
              <a:rPr lang="en-US" altLang="zh-CN" kern="100" dirty="0">
                <a:solidFill>
                  <a:srgbClr val="000000"/>
                </a:solidFill>
                <a:latin typeface="Times New Roman" panose="02020603050405020304" pitchFamily="18" charset="0"/>
              </a:rPr>
              <a:t>3</a:t>
            </a:r>
            <a:r>
              <a:rPr lang="zh-CN" altLang="zh-CN" kern="100" dirty="0">
                <a:solidFill>
                  <a:srgbClr val="000000"/>
                </a:solidFill>
                <a:latin typeface="Times New Roman" panose="02020603050405020304" pitchFamily="18" charset="0"/>
              </a:rPr>
              <a:t>级。</a:t>
            </a:r>
            <a:endParaRPr lang="zh-CN" altLang="zh-CN" sz="1400" kern="100" dirty="0">
              <a:latin typeface="Times New Roman" panose="02020603050405020304" pitchFamily="18" charset="0"/>
            </a:endParaRPr>
          </a:p>
        </p:txBody>
      </p:sp>
      <p:sp>
        <p:nvSpPr>
          <p:cNvPr id="7" name="矩形 6"/>
          <p:cNvSpPr/>
          <p:nvPr/>
        </p:nvSpPr>
        <p:spPr>
          <a:xfrm>
            <a:off x="8130746" y="5227049"/>
            <a:ext cx="2372275" cy="507831"/>
          </a:xfrm>
          <a:prstGeom prst="rect">
            <a:avLst/>
          </a:prstGeom>
        </p:spPr>
        <p:txBody>
          <a:bodyPr wrap="square">
            <a:spAutoFit/>
          </a:bodyPr>
          <a:lstStyle/>
          <a:p>
            <a:pPr indent="304800" algn="r">
              <a:lnSpc>
                <a:spcPct val="150000"/>
              </a:lnSpc>
            </a:pPr>
            <a:r>
              <a:rPr lang="zh-CN" altLang="en-US" dirty="0">
                <a:solidFill>
                  <a:srgbClr val="FF0000"/>
                </a:solidFill>
              </a:rPr>
              <a:t>（执行国家标准）</a:t>
            </a:r>
            <a:endParaRPr lang="zh-CN" altLang="zh-CN" dirty="0">
              <a:solidFill>
                <a:srgbClr val="FF0000"/>
              </a:solidFill>
            </a:endParaRPr>
          </a:p>
        </p:txBody>
      </p:sp>
    </p:spTree>
    <p:extLst>
      <p:ext uri="{BB962C8B-B14F-4D97-AF65-F5344CB8AC3E}">
        <p14:creationId xmlns:p14="http://schemas.microsoft.com/office/powerpoint/2010/main" val="3193362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84751" y="843480"/>
            <a:ext cx="261802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3.3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围护结构热工设计</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551936" y="1445364"/>
            <a:ext cx="10802440"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黑体" panose="02010609060101010101" pitchFamily="49" charset="-122"/>
              </a:rPr>
              <a:t>3.3.7</a:t>
            </a:r>
            <a:r>
              <a:rPr lang="en-US" altLang="zh-CN" kern="100" dirty="0">
                <a:solidFill>
                  <a:srgbClr val="000000"/>
                </a:solidFill>
                <a:latin typeface="黑体" panose="02010609060101010101" pitchFamily="49" charset="-122"/>
              </a:rPr>
              <a:t> </a:t>
            </a:r>
            <a:r>
              <a:rPr lang="zh-CN" altLang="zh-CN" kern="100" dirty="0">
                <a:solidFill>
                  <a:srgbClr val="000000"/>
                </a:solidFill>
                <a:latin typeface="Times New Roman" panose="02020603050405020304" pitchFamily="18" charset="0"/>
                <a:ea typeface="黑体" panose="02010609060101010101" pitchFamily="49" charset="-122"/>
              </a:rPr>
              <a:t>当公共建筑入口大堂采用全玻幕墙时，全玻幕墙中非中空玻璃的面积不应超过同一立面透光面积</a:t>
            </a:r>
            <a:r>
              <a:rPr lang="en-US" altLang="zh-CN" kern="100" dirty="0">
                <a:solidFill>
                  <a:srgbClr val="000000"/>
                </a:solidFill>
                <a:latin typeface="Times New Roman" panose="02020603050405020304" pitchFamily="18" charset="0"/>
                <a:ea typeface="黑体" panose="02010609060101010101" pitchFamily="49" charset="-122"/>
              </a:rPr>
              <a:t>(</a:t>
            </a:r>
            <a:r>
              <a:rPr lang="zh-CN" altLang="zh-CN" kern="100" dirty="0">
                <a:solidFill>
                  <a:srgbClr val="000000"/>
                </a:solidFill>
                <a:latin typeface="Times New Roman" panose="02020603050405020304" pitchFamily="18" charset="0"/>
                <a:ea typeface="黑体" panose="02010609060101010101" pitchFamily="49" charset="-122"/>
              </a:rPr>
              <a:t>门窗和玻璃幕墙</a:t>
            </a:r>
            <a:r>
              <a:rPr lang="en-US" altLang="zh-CN" kern="100" dirty="0">
                <a:solidFill>
                  <a:srgbClr val="000000"/>
                </a:solidFill>
                <a:latin typeface="Times New Roman" panose="02020603050405020304" pitchFamily="18" charset="0"/>
                <a:ea typeface="黑体" panose="02010609060101010101" pitchFamily="49" charset="-122"/>
              </a:rPr>
              <a:t>)</a:t>
            </a:r>
            <a:r>
              <a:rPr lang="zh-CN" altLang="zh-CN" kern="100" dirty="0">
                <a:solidFill>
                  <a:srgbClr val="000000"/>
                </a:solidFill>
                <a:latin typeface="Times New Roman" panose="02020603050405020304" pitchFamily="18" charset="0"/>
                <a:ea typeface="黑体" panose="02010609060101010101" pitchFamily="49" charset="-122"/>
              </a:rPr>
              <a:t>的</a:t>
            </a:r>
            <a:r>
              <a:rPr lang="en-US" altLang="zh-CN" kern="100" dirty="0">
                <a:solidFill>
                  <a:srgbClr val="000000"/>
                </a:solidFill>
                <a:latin typeface="Times New Roman" panose="02020603050405020304" pitchFamily="18" charset="0"/>
                <a:ea typeface="黑体" panose="02010609060101010101" pitchFamily="49" charset="-122"/>
              </a:rPr>
              <a:t>15</a:t>
            </a:r>
            <a:r>
              <a:rPr lang="zh-CN" altLang="zh-CN" kern="100" dirty="0">
                <a:solidFill>
                  <a:srgbClr val="000000"/>
                </a:solidFill>
                <a:latin typeface="Times New Roman" panose="02020603050405020304" pitchFamily="18" charset="0"/>
                <a:ea typeface="黑体" panose="02010609060101010101" pitchFamily="49" charset="-122"/>
              </a:rPr>
              <a:t>％，且应按同一立面透光面积</a:t>
            </a:r>
            <a:r>
              <a:rPr lang="en-US" altLang="zh-CN" kern="100" dirty="0">
                <a:solidFill>
                  <a:srgbClr val="000000"/>
                </a:solidFill>
                <a:latin typeface="Times New Roman" panose="02020603050405020304" pitchFamily="18" charset="0"/>
                <a:ea typeface="黑体" panose="02010609060101010101" pitchFamily="49" charset="-122"/>
              </a:rPr>
              <a:t>(</a:t>
            </a:r>
            <a:r>
              <a:rPr lang="zh-CN" altLang="zh-CN" kern="100" dirty="0">
                <a:solidFill>
                  <a:srgbClr val="000000"/>
                </a:solidFill>
                <a:latin typeface="Times New Roman" panose="02020603050405020304" pitchFamily="18" charset="0"/>
                <a:ea typeface="黑体" panose="02010609060101010101" pitchFamily="49" charset="-122"/>
              </a:rPr>
              <a:t>含全玻幕墙面积</a:t>
            </a:r>
            <a:r>
              <a:rPr lang="en-US" altLang="zh-CN" kern="100" dirty="0">
                <a:solidFill>
                  <a:srgbClr val="000000"/>
                </a:solidFill>
                <a:latin typeface="Times New Roman" panose="02020603050405020304" pitchFamily="18" charset="0"/>
                <a:ea typeface="黑体" panose="02010609060101010101" pitchFamily="49" charset="-122"/>
              </a:rPr>
              <a:t>)</a:t>
            </a:r>
            <a:r>
              <a:rPr lang="zh-CN" altLang="zh-CN" kern="100" dirty="0">
                <a:solidFill>
                  <a:srgbClr val="000000"/>
                </a:solidFill>
                <a:latin typeface="Times New Roman" panose="02020603050405020304" pitchFamily="18" charset="0"/>
                <a:ea typeface="黑体" panose="02010609060101010101" pitchFamily="49" charset="-122"/>
              </a:rPr>
              <a:t>加权计算平均传热系数。</a:t>
            </a:r>
            <a:endParaRPr lang="zh-CN" altLang="zh-CN" sz="1400" kern="100" dirty="0">
              <a:latin typeface="Times New Roman" panose="02020603050405020304" pitchFamily="18" charset="0"/>
            </a:endParaRPr>
          </a:p>
        </p:txBody>
      </p:sp>
      <p:sp>
        <p:nvSpPr>
          <p:cNvPr id="3" name="矩形 2"/>
          <p:cNvSpPr/>
          <p:nvPr/>
        </p:nvSpPr>
        <p:spPr>
          <a:xfrm>
            <a:off x="551936" y="3617069"/>
            <a:ext cx="8007178" cy="369332"/>
          </a:xfrm>
          <a:prstGeom prst="rect">
            <a:avLst/>
          </a:prstGeom>
        </p:spPr>
        <p:txBody>
          <a:bodyPr wrap="square">
            <a:spAutoFit/>
          </a:bodyPr>
          <a:lstStyle/>
          <a:p>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条文，与《公共建筑节能设计标准》</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3.3.7</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条相同</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五边形 7"/>
          <p:cNvSpPr/>
          <p:nvPr/>
        </p:nvSpPr>
        <p:spPr>
          <a:xfrm>
            <a:off x="551936" y="287090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33602242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3.4 </a:t>
            </a:r>
            <a:r>
              <a:rPr lang="zh-CN" altLang="en-US" b="1" dirty="0" smtClean="0"/>
              <a:t>围护结构热工性能的权衡判断</a:t>
            </a:r>
            <a:endParaRPr lang="zh-CN" altLang="zh-CN" sz="2000" b="1" dirty="0"/>
          </a:p>
        </p:txBody>
      </p:sp>
    </p:spTree>
    <p:extLst>
      <p:ext uri="{BB962C8B-B14F-4D97-AF65-F5344CB8AC3E}">
        <p14:creationId xmlns:p14="http://schemas.microsoft.com/office/powerpoint/2010/main" val="1046204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5502" y="1358555"/>
            <a:ext cx="10882184" cy="1338828"/>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3.4.1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进行围护结构热工性能权衡判断前，应对设计建筑的热工性能进行核查；当满足下列基本要求时，方可进行权衡判断：</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Times New Roman" panose="02020603050405020304" pitchFamily="18" charset="0"/>
              </a:rPr>
              <a:t>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屋面的传热系数基本要求应符合表</a:t>
            </a:r>
            <a:r>
              <a:rPr lang="en-US" altLang="zh-CN" kern="100" dirty="0">
                <a:solidFill>
                  <a:srgbClr val="000000"/>
                </a:solidFill>
                <a:latin typeface="Times New Roman" panose="02020603050405020304" pitchFamily="18" charset="0"/>
              </a:rPr>
              <a:t>3.4.1-1</a:t>
            </a:r>
            <a:r>
              <a:rPr lang="zh-CN" altLang="zh-CN" kern="100" dirty="0">
                <a:solidFill>
                  <a:srgbClr val="000000"/>
                </a:solidFill>
                <a:latin typeface="Times New Roman" panose="02020603050405020304" pitchFamily="18" charset="0"/>
              </a:rPr>
              <a:t>的规定。</a:t>
            </a:r>
            <a:endParaRPr lang="zh-CN" altLang="zh-CN" sz="1400" kern="100" dirty="0">
              <a:latin typeface="Times New Roman" panose="02020603050405020304" pitchFamily="18" charset="0"/>
            </a:endParaRPr>
          </a:p>
        </p:txBody>
      </p:sp>
      <p:pic>
        <p:nvPicPr>
          <p:cNvPr id="5" name="图片 4"/>
          <p:cNvPicPr>
            <a:picLocks noChangeAspect="1"/>
          </p:cNvPicPr>
          <p:nvPr/>
        </p:nvPicPr>
        <p:blipFill>
          <a:blip r:embed="rId3"/>
          <a:stretch>
            <a:fillRect/>
          </a:stretch>
        </p:blipFill>
        <p:spPr>
          <a:xfrm>
            <a:off x="1679486" y="2697383"/>
            <a:ext cx="8018257" cy="1553341"/>
          </a:xfrm>
          <a:prstGeom prst="rect">
            <a:avLst/>
          </a:prstGeom>
        </p:spPr>
      </p:pic>
      <p:sp>
        <p:nvSpPr>
          <p:cNvPr id="9" name="矩形 8"/>
          <p:cNvSpPr/>
          <p:nvPr/>
        </p:nvSpPr>
        <p:spPr>
          <a:xfrm>
            <a:off x="757808" y="4439783"/>
            <a:ext cx="9053456" cy="507831"/>
          </a:xfrm>
          <a:prstGeom prst="rect">
            <a:avLst/>
          </a:prstGeom>
        </p:spPr>
        <p:txBody>
          <a:bodyPr wrap="square">
            <a:spAutoFit/>
          </a:bodyPr>
          <a:lstStyle/>
          <a:p>
            <a:pPr indent="306070" algn="just">
              <a:lnSpc>
                <a:spcPct val="150000"/>
              </a:lnSpc>
              <a:spcAft>
                <a:spcPts val="0"/>
              </a:spcAft>
            </a:pPr>
            <a:r>
              <a:rPr lang="en-US" altLang="zh-CN" b="1" kern="100" dirty="0">
                <a:solidFill>
                  <a:srgbClr val="000000"/>
                </a:solidFill>
                <a:latin typeface="Times New Roman" panose="02020603050405020304" pitchFamily="18" charset="0"/>
              </a:rPr>
              <a:t>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外墙（包括非透光幕墙）的传热系数基本要求应符合表</a:t>
            </a:r>
            <a:r>
              <a:rPr lang="en-US" altLang="zh-CN" kern="100" dirty="0">
                <a:solidFill>
                  <a:srgbClr val="000000"/>
                </a:solidFill>
                <a:latin typeface="Times New Roman" panose="02020603050405020304" pitchFamily="18" charset="0"/>
              </a:rPr>
              <a:t>3.4.1-2</a:t>
            </a:r>
            <a:r>
              <a:rPr lang="zh-CN" altLang="zh-CN" kern="100" dirty="0">
                <a:solidFill>
                  <a:srgbClr val="000000"/>
                </a:solidFill>
                <a:latin typeface="Times New Roman" panose="02020603050405020304" pitchFamily="18" charset="0"/>
              </a:rPr>
              <a:t>的规定。</a:t>
            </a:r>
            <a:endParaRPr lang="zh-CN" altLang="zh-CN" sz="1400" kern="100" dirty="0">
              <a:latin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1795706" y="5058436"/>
            <a:ext cx="7902037" cy="1536681"/>
          </a:xfrm>
          <a:prstGeom prst="rect">
            <a:avLst/>
          </a:prstGeom>
        </p:spPr>
      </p:pic>
      <p:sp>
        <p:nvSpPr>
          <p:cNvPr id="14" name="矩形 13"/>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0863614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8980" y="1293856"/>
            <a:ext cx="10939850" cy="923330"/>
          </a:xfrm>
          <a:prstGeom prst="rect">
            <a:avLst/>
          </a:prstGeom>
        </p:spPr>
        <p:txBody>
          <a:bodyPr wrap="square">
            <a:spAutoFit/>
          </a:bodyPr>
          <a:lstStyle/>
          <a:p>
            <a:pPr indent="306070" algn="just">
              <a:lnSpc>
                <a:spcPct val="150000"/>
              </a:lnSpc>
              <a:spcAft>
                <a:spcPts val="0"/>
              </a:spcAft>
            </a:pPr>
            <a:r>
              <a:rPr lang="en-US" altLang="zh-CN" b="1" kern="100" dirty="0">
                <a:solidFill>
                  <a:srgbClr val="000000"/>
                </a:solidFill>
                <a:latin typeface="Times New Roman" panose="02020603050405020304" pitchFamily="18" charset="0"/>
              </a:rPr>
              <a:t>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当单一立面的窗墙面积比大于或等于</a:t>
            </a:r>
            <a:r>
              <a:rPr lang="en-US" altLang="zh-CN" kern="100" dirty="0">
                <a:solidFill>
                  <a:srgbClr val="000000"/>
                </a:solidFill>
                <a:latin typeface="Times New Roman" panose="02020603050405020304" pitchFamily="18" charset="0"/>
              </a:rPr>
              <a:t>0.40</a:t>
            </a:r>
            <a:r>
              <a:rPr lang="zh-CN" altLang="zh-CN" kern="100" dirty="0">
                <a:solidFill>
                  <a:srgbClr val="000000"/>
                </a:solidFill>
                <a:latin typeface="Times New Roman" panose="02020603050405020304" pitchFamily="18" charset="0"/>
              </a:rPr>
              <a:t>时，外窗（含透光幕墙）的传热系数和综合太阳得热系数基本要求应符合表</a:t>
            </a:r>
            <a:r>
              <a:rPr lang="en-US" altLang="zh-CN" kern="100" dirty="0">
                <a:solidFill>
                  <a:srgbClr val="000000"/>
                </a:solidFill>
                <a:latin typeface="Times New Roman" panose="02020603050405020304" pitchFamily="18" charset="0"/>
              </a:rPr>
              <a:t>3.4.1-3</a:t>
            </a:r>
            <a:r>
              <a:rPr lang="zh-CN" altLang="zh-CN" kern="100" dirty="0">
                <a:solidFill>
                  <a:srgbClr val="000000"/>
                </a:solidFill>
                <a:latin typeface="Times New Roman" panose="02020603050405020304" pitchFamily="18" charset="0"/>
              </a:rPr>
              <a:t>的规定。</a:t>
            </a:r>
            <a:endParaRPr lang="zh-CN" altLang="zh-CN" sz="1400" kern="100" dirty="0">
              <a:latin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1952493" y="2217186"/>
            <a:ext cx="8032824" cy="4551933"/>
          </a:xfrm>
          <a:prstGeom prst="rect">
            <a:avLst/>
          </a:prstGeom>
        </p:spPr>
      </p:pic>
      <p:sp>
        <p:nvSpPr>
          <p:cNvPr id="11" name="矩形 10"/>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917928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idx="1"/>
          </p:nvPr>
        </p:nvSpPr>
        <p:spPr>
          <a:xfrm>
            <a:off x="816920" y="2101162"/>
            <a:ext cx="4068118" cy="3698275"/>
          </a:xfrm>
        </p:spPr>
        <p:txBody>
          <a:bodyPr>
            <a:normAutofit lnSpcReduction="10000"/>
          </a:bodyPr>
          <a:lstStyle/>
          <a:p>
            <a:pPr marL="0" indent="0" algn="just">
              <a:buNone/>
            </a:pPr>
            <a:r>
              <a:rPr lang="en-US"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防止建筑物围护结构的热工性能存在薄弱环节，因此设定进行建筑围护结构热工性能</a:t>
            </a:r>
            <a:r>
              <a:rPr lang="zh-CN" altLang="zh-CN" sz="1800"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权衡判断计算的前提条件</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。进行</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权衡判断的甲类公共建筑首先应符合本标准表</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3.4.1</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的性能要求。当不符合时，应采取措施提高相应热工设计参数，使其达到基本条件后方可按照本节规定进行权衡判断，满足本标准节能</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要求</a:t>
            </a:r>
            <a:r>
              <a:rPr lang="zh-CN" altLang="en-US"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5" name="五边形 4"/>
          <p:cNvSpPr/>
          <p:nvPr/>
        </p:nvSpPr>
        <p:spPr>
          <a:xfrm>
            <a:off x="429741" y="136065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pic>
        <p:nvPicPr>
          <p:cNvPr id="8" name="Picture 5" descr="权衡判断流程图.png"/>
          <p:cNvPicPr/>
          <p:nvPr/>
        </p:nvPicPr>
        <p:blipFill>
          <a:blip r:embed="rId2"/>
          <a:stretch>
            <a:fillRect/>
          </a:stretch>
        </p:blipFill>
        <p:spPr>
          <a:xfrm>
            <a:off x="6307995" y="2101162"/>
            <a:ext cx="3956351" cy="3397979"/>
          </a:xfrm>
          <a:prstGeom prst="rect">
            <a:avLst/>
          </a:prstGeom>
          <a:noFill/>
          <a:ln w="9525">
            <a:noFill/>
          </a:ln>
        </p:spPr>
      </p:pic>
      <p:sp>
        <p:nvSpPr>
          <p:cNvPr id="9" name="矩形 8"/>
          <p:cNvSpPr/>
          <p:nvPr/>
        </p:nvSpPr>
        <p:spPr>
          <a:xfrm>
            <a:off x="6570796" y="5645548"/>
            <a:ext cx="3430747" cy="307777"/>
          </a:xfrm>
          <a:prstGeom prst="rect">
            <a:avLst/>
          </a:prstGeom>
        </p:spPr>
        <p:txBody>
          <a:bodyPr wrap="none">
            <a:spAutoFit/>
          </a:bodyPr>
          <a:lstStyle/>
          <a:p>
            <a:pPr algn="ctr">
              <a:spcAft>
                <a:spcPts val="0"/>
              </a:spcAft>
            </a:pPr>
            <a:r>
              <a:rPr lang="zh-CN" altLang="zh-CN" sz="1400" b="1" kern="100" dirty="0">
                <a:solidFill>
                  <a:srgbClr val="000000"/>
                </a:solidFill>
                <a:latin typeface="Times New Roman" panose="02020603050405020304" pitchFamily="18" charset="0"/>
              </a:rPr>
              <a:t>图</a:t>
            </a:r>
            <a:r>
              <a:rPr lang="en-US" altLang="zh-CN" sz="1400" b="1" kern="100" dirty="0">
                <a:solidFill>
                  <a:srgbClr val="000000"/>
                </a:solidFill>
                <a:latin typeface="Times New Roman" panose="02020603050405020304" pitchFamily="18" charset="0"/>
              </a:rPr>
              <a:t>3.4.1-1 </a:t>
            </a:r>
            <a:r>
              <a:rPr lang="zh-CN" altLang="zh-CN" sz="1400" b="1" kern="100" dirty="0">
                <a:solidFill>
                  <a:srgbClr val="000000"/>
                </a:solidFill>
                <a:latin typeface="Times New Roman" panose="02020603050405020304" pitchFamily="18" charset="0"/>
              </a:rPr>
              <a:t>围护结构热工性能判定逻辑关系</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165732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idx="1"/>
          </p:nvPr>
        </p:nvSpPr>
        <p:spPr>
          <a:xfrm>
            <a:off x="429741" y="2125878"/>
            <a:ext cx="10963189" cy="3525280"/>
          </a:xfrm>
        </p:spPr>
        <p:txBody>
          <a:bodyPr>
            <a:normAutofit/>
          </a:bodyPr>
          <a:lstStyle/>
          <a:p>
            <a:pPr marL="0" indent="0" algn="just">
              <a:buNone/>
            </a:pPr>
            <a:r>
              <a:rPr lang="en-US"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实际工程经验，与非透光围护结构相比，外窗（包括透光）更容易成为建筑围护结构热工性能的薄弱环节，因此对窗墙面积比大于</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0.4</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的情况，规定了外窗（包括透光幕墙）的基本要求。与</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3.3.1</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条对应，表</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3.4.1-3</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中的传热系数</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K</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为夜间状态下窗户传热系数。</a:t>
            </a:r>
          </a:p>
          <a:p>
            <a:pPr marL="0" indent="0" algn="just">
              <a:buNone/>
            </a:pPr>
            <a:r>
              <a:rPr lang="en-US"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温和</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区，冬季温和，夏季太阳辐射强，夏季稍热，对窗户有综合太阳得热系数的限值要求。温和</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区，冬季较温和</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区冷，夏季凉爽，无夏季降温需求，对窗户</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综合</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太阳得热系数</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无</a:t>
            </a:r>
            <a:r>
              <a:rPr lang="zh-CN"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限值要求</a:t>
            </a:r>
            <a:r>
              <a:rPr lang="zh-CN" altLang="zh-CN" sz="18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5" name="五边形 4"/>
          <p:cNvSpPr/>
          <p:nvPr/>
        </p:nvSpPr>
        <p:spPr>
          <a:xfrm>
            <a:off x="429741" y="136065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7040387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555114" y="341755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390838" y="1247733"/>
            <a:ext cx="11071655" cy="216982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3.4.2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围护结构热工性能的权衡判断，应首先计算参照建筑在规定条件下的全年供暖和空气调节能耗，然后计算设计建筑在相同条件下的全年供暖和空气调节能耗，当设计建筑的供暖和空气调节能耗小于或等于参照建筑的供暖和空气调节能耗时，应判定围护结构的总体热工性能符合节能要求。当设计建筑的供暖和空气调节能耗大于参照建筑的供暖和空气调节能耗时，应调整设计参数重新计算，直至设计建筑的供暖和空气调节能耗不大于参照建筑的供暖和空气调节能耗。</a:t>
            </a:r>
            <a:endParaRPr lang="zh-CN" altLang="zh-CN" sz="1400" kern="100" dirty="0">
              <a:latin typeface="Times New Roman" panose="02020603050405020304" pitchFamily="18" charset="0"/>
            </a:endParaRPr>
          </a:p>
        </p:txBody>
      </p:sp>
      <p:sp>
        <p:nvSpPr>
          <p:cNvPr id="6" name="矩形 5"/>
          <p:cNvSpPr/>
          <p:nvPr/>
        </p:nvSpPr>
        <p:spPr>
          <a:xfrm>
            <a:off x="390838" y="3867335"/>
            <a:ext cx="11071655" cy="2977738"/>
          </a:xfrm>
          <a:prstGeom prst="rect">
            <a:avLst/>
          </a:prstGeom>
        </p:spPr>
        <p:txBody>
          <a:bodyPr wrap="square">
            <a:spAutoFit/>
          </a:bodyPr>
          <a:lstStyle/>
          <a:p>
            <a:pPr algn="just">
              <a:lnSpc>
                <a:spcPts val="25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的设计往往着重考虑建筑外形立面和使用功能，有时由于建筑外形、材料和施工工艺条件等的限制难以完全满足本标准第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3.3.1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条的要求。因此，使用建筑围护结构热工性能权衡判断方法在确保所设计的建筑能够符合节能设计标准的要求的同时，尽量保证设计方案的灵活性和建筑师的创造性</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ts val="25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权衡</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判断不拘泥于建筑围护结构各个局部的热工性能，而是着眼于建筑物总体热工性能是否满足节能标准的要求</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ts val="25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优良</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的建筑围护结构热工性能是降低建筑能耗的前提，因此建筑围护结构的权衡判断</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只针对建筑围护结构</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，允许建筑围护结构热工性能的互相补偿（如建筑设计方案中的外墙热工性能达不到本标准的要求，但外窗的热工性能高于本标准要求，最终使建筑物围护结构的整体性能达到本标准要求），</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不允许使用高效的暖通空调系统对不符合本标准要求的围护结构进行补偿</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079182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555114" y="280215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390838" y="1329940"/>
            <a:ext cx="10996139" cy="1338828"/>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3.4.3</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参照建筑的形状、大小、朝向、窗墙面积比、内部的空间划分和使用功能应与设计建筑完全一致。当设计建筑的屋顶透光部分的面积大于本标准第</a:t>
            </a:r>
            <a:r>
              <a:rPr lang="en-US" altLang="zh-CN" kern="100" dirty="0">
                <a:solidFill>
                  <a:srgbClr val="000000"/>
                </a:solidFill>
                <a:latin typeface="Times New Roman" panose="02020603050405020304" pitchFamily="18" charset="0"/>
              </a:rPr>
              <a:t>3.2.6</a:t>
            </a:r>
            <a:r>
              <a:rPr lang="zh-CN" altLang="zh-CN" kern="100" dirty="0">
                <a:solidFill>
                  <a:srgbClr val="000000"/>
                </a:solidFill>
                <a:latin typeface="Times New Roman" panose="02020603050405020304" pitchFamily="18" charset="0"/>
              </a:rPr>
              <a:t>条的规定时，参照建筑的屋顶透光部分的面积应按比例缩小，使参照建筑的屋顶透光部分的面积符合本标准第</a:t>
            </a:r>
            <a:r>
              <a:rPr lang="en-US" altLang="zh-CN" kern="100" dirty="0">
                <a:solidFill>
                  <a:srgbClr val="000000"/>
                </a:solidFill>
                <a:latin typeface="Times New Roman" panose="02020603050405020304" pitchFamily="18" charset="0"/>
              </a:rPr>
              <a:t>3.2.6</a:t>
            </a:r>
            <a:r>
              <a:rPr lang="zh-CN" altLang="zh-CN" kern="100" dirty="0">
                <a:solidFill>
                  <a:srgbClr val="000000"/>
                </a:solidFill>
                <a:latin typeface="Times New Roman" panose="02020603050405020304" pitchFamily="18" charset="0"/>
              </a:rPr>
              <a:t>条的规定。</a:t>
            </a:r>
            <a:endParaRPr lang="zh-CN" altLang="zh-CN" sz="1400" kern="100" dirty="0">
              <a:latin typeface="Times New Roman" panose="02020603050405020304" pitchFamily="18" charset="0"/>
            </a:endParaRPr>
          </a:p>
        </p:txBody>
      </p:sp>
      <p:sp>
        <p:nvSpPr>
          <p:cNvPr id="3" name="矩形 2"/>
          <p:cNvSpPr/>
          <p:nvPr/>
        </p:nvSpPr>
        <p:spPr>
          <a:xfrm>
            <a:off x="390838" y="3364159"/>
            <a:ext cx="10791568" cy="3000821"/>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权衡</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判断是一种性能化的设计方法，具体做法就是先构想出一栋虚拟的建筑，称之为参照建筑，然后分别计算参照建筑和实际设计的建筑全年供暖和空调能耗，并依照这两个能耗的比较结果作出判断。当实际设计的建筑能耗大于参照建筑的能耗时，调整部分设计参数（例如提高窗户的保温隔热性能、缩小窗户面积等等），重新计算设计建筑的能耗，直至设计建筑的能耗不大于参照建筑的能耗为止。</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每一栋实际设计的建筑都对应一栋参照建筑。与实际设计的建筑相比，参照建筑除了在实际设计建筑不满足本标准的一些重要规定之处作了调整以满足本标准要求外，其他方面都相同。参照建筑在建筑围护结构的各个方面均完全符合本标准的规定。</a:t>
            </a:r>
          </a:p>
        </p:txBody>
      </p:sp>
      <p:sp>
        <p:nvSpPr>
          <p:cNvPr id="7" name="矩形 6"/>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637369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404098" y="1176695"/>
            <a:ext cx="11046940" cy="1338828"/>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3.1.2</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四川省建筑热工设计分区应按表</a:t>
            </a:r>
            <a:r>
              <a:rPr lang="en-US" altLang="zh-CN" kern="100" dirty="0">
                <a:solidFill>
                  <a:srgbClr val="000000"/>
                </a:solidFill>
                <a:latin typeface="Times New Roman" panose="02020603050405020304" pitchFamily="18" charset="0"/>
              </a:rPr>
              <a:t>3.1.2</a:t>
            </a:r>
            <a:r>
              <a:rPr lang="zh-CN" altLang="zh-CN" kern="100" dirty="0">
                <a:solidFill>
                  <a:srgbClr val="000000"/>
                </a:solidFill>
                <a:latin typeface="Times New Roman" panose="02020603050405020304" pitchFamily="18" charset="0"/>
              </a:rPr>
              <a:t>确定，可参照附录</a:t>
            </a:r>
            <a:r>
              <a:rPr lang="en-US" altLang="zh-CN" kern="100" dirty="0">
                <a:solidFill>
                  <a:srgbClr val="000000"/>
                </a:solidFill>
                <a:latin typeface="Times New Roman" panose="02020603050405020304" pitchFamily="18" charset="0"/>
              </a:rPr>
              <a:t>A</a:t>
            </a:r>
            <a:r>
              <a:rPr lang="zh-CN" altLang="zh-CN" kern="100" dirty="0">
                <a:solidFill>
                  <a:srgbClr val="000000"/>
                </a:solidFill>
                <a:latin typeface="Times New Roman" panose="02020603050405020304" pitchFamily="18" charset="0"/>
              </a:rPr>
              <a:t>气候分区图。依据各地累年最冷月、最热月平均干球温度、采暖度日数</a:t>
            </a:r>
            <a:r>
              <a:rPr lang="en-US" altLang="zh-CN" kern="100" dirty="0">
                <a:solidFill>
                  <a:srgbClr val="000000"/>
                </a:solidFill>
                <a:latin typeface="Times New Roman" panose="02020603050405020304" pitchFamily="18" charset="0"/>
              </a:rPr>
              <a:t>HDD18</a:t>
            </a:r>
            <a:r>
              <a:rPr lang="zh-CN" altLang="zh-CN" kern="100" dirty="0">
                <a:solidFill>
                  <a:srgbClr val="000000"/>
                </a:solidFill>
                <a:latin typeface="Times New Roman" panose="02020603050405020304" pitchFamily="18" charset="0"/>
              </a:rPr>
              <a:t>及空调度日数</a:t>
            </a:r>
            <a:r>
              <a:rPr lang="en-US" altLang="zh-CN" kern="100" dirty="0">
                <a:solidFill>
                  <a:srgbClr val="000000"/>
                </a:solidFill>
                <a:latin typeface="Times New Roman" panose="02020603050405020304" pitchFamily="18" charset="0"/>
              </a:rPr>
              <a:t>CDD26</a:t>
            </a:r>
            <a:r>
              <a:rPr lang="zh-CN" altLang="zh-CN" kern="100" dirty="0">
                <a:solidFill>
                  <a:srgbClr val="000000"/>
                </a:solidFill>
                <a:latin typeface="Times New Roman" panose="02020603050405020304" pitchFamily="18" charset="0"/>
              </a:rPr>
              <a:t>等指标，将四川地区建筑节能设计分区划分为表</a:t>
            </a:r>
            <a:r>
              <a:rPr lang="en-US" altLang="zh-CN" kern="100" dirty="0">
                <a:solidFill>
                  <a:srgbClr val="000000"/>
                </a:solidFill>
                <a:latin typeface="Times New Roman" panose="02020603050405020304" pitchFamily="18" charset="0"/>
              </a:rPr>
              <a:t>3.1.2</a:t>
            </a:r>
            <a:r>
              <a:rPr lang="zh-CN" altLang="zh-CN" kern="100" dirty="0">
                <a:solidFill>
                  <a:srgbClr val="000000"/>
                </a:solidFill>
                <a:latin typeface="Times New Roman" panose="02020603050405020304" pitchFamily="18" charset="0"/>
              </a:rPr>
              <a:t>所示的四个气候区。</a:t>
            </a:r>
            <a:endParaRPr lang="zh-CN" altLang="zh-CN" sz="1400" kern="100" dirty="0">
              <a:latin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2702264" y="2237585"/>
            <a:ext cx="6054557" cy="4473880"/>
          </a:xfrm>
          <a:prstGeom prst="rect">
            <a:avLst/>
          </a:prstGeom>
        </p:spPr>
      </p:pic>
    </p:spTree>
    <p:extLst>
      <p:ext uri="{BB962C8B-B14F-4D97-AF65-F5344CB8AC3E}">
        <p14:creationId xmlns:p14="http://schemas.microsoft.com/office/powerpoint/2010/main" val="3507388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555114" y="315637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3" name="矩形 2"/>
          <p:cNvSpPr/>
          <p:nvPr/>
        </p:nvSpPr>
        <p:spPr>
          <a:xfrm>
            <a:off x="390838" y="1396699"/>
            <a:ext cx="10864334" cy="128625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3.4.4</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参照建筑围护结构的热工性能参数取值应按本标准第</a:t>
            </a:r>
            <a:r>
              <a:rPr lang="en-US" altLang="zh-CN" kern="100" dirty="0">
                <a:solidFill>
                  <a:srgbClr val="000000"/>
                </a:solidFill>
                <a:latin typeface="Times New Roman" panose="02020603050405020304" pitchFamily="18" charset="0"/>
              </a:rPr>
              <a:t>3.3.1</a:t>
            </a:r>
            <a:r>
              <a:rPr lang="zh-CN" altLang="zh-CN" kern="100" dirty="0">
                <a:solidFill>
                  <a:srgbClr val="000000"/>
                </a:solidFill>
                <a:latin typeface="Times New Roman" panose="02020603050405020304" pitchFamily="18" charset="0"/>
              </a:rPr>
              <a:t>条的规定取值。参照建筑的外墙和屋面的构造应与设计建筑一致。当本标准第</a:t>
            </a:r>
            <a:r>
              <a:rPr lang="en-US" altLang="zh-CN" kern="100" dirty="0">
                <a:solidFill>
                  <a:srgbClr val="000000"/>
                </a:solidFill>
                <a:latin typeface="Times New Roman" panose="02020603050405020304" pitchFamily="18" charset="0"/>
              </a:rPr>
              <a:t>3.3.1</a:t>
            </a:r>
            <a:r>
              <a:rPr lang="zh-CN" altLang="zh-CN" kern="100" dirty="0">
                <a:solidFill>
                  <a:srgbClr val="000000"/>
                </a:solidFill>
                <a:latin typeface="Times New Roman" panose="02020603050405020304" pitchFamily="18" charset="0"/>
              </a:rPr>
              <a:t>条对外窗（含透光幕墙</a:t>
            </a:r>
            <a:r>
              <a:rPr lang="zh-CN" altLang="zh-CN" kern="100" dirty="0" smtClean="0">
                <a:solidFill>
                  <a:srgbClr val="000000"/>
                </a:solidFill>
                <a:latin typeface="Times New Roman" panose="02020603050405020304" pitchFamily="18" charset="0"/>
              </a:rPr>
              <a:t>）太阳</a:t>
            </a:r>
            <a:r>
              <a:rPr lang="zh-CN" altLang="zh-CN" kern="100" dirty="0">
                <a:solidFill>
                  <a:srgbClr val="000000"/>
                </a:solidFill>
                <a:latin typeface="Times New Roman" panose="02020603050405020304" pitchFamily="18" charset="0"/>
              </a:rPr>
              <a:t>得热系数未作规定时，参照建筑外窗（含透光幕墙）</a:t>
            </a:r>
            <a:r>
              <a:rPr lang="zh-CN" altLang="zh-CN" kern="100" dirty="0" smtClean="0">
                <a:solidFill>
                  <a:srgbClr val="000000"/>
                </a:solidFill>
                <a:latin typeface="Times New Roman" panose="02020603050405020304" pitchFamily="18" charset="0"/>
              </a:rPr>
              <a:t>的太阳</a:t>
            </a:r>
            <a:r>
              <a:rPr lang="zh-CN" altLang="zh-CN" kern="100" dirty="0">
                <a:solidFill>
                  <a:srgbClr val="000000"/>
                </a:solidFill>
                <a:latin typeface="Times New Roman" panose="02020603050405020304" pitchFamily="18" charset="0"/>
              </a:rPr>
              <a:t>得热系数应与设计建筑一致。</a:t>
            </a:r>
            <a:endParaRPr lang="zh-CN" altLang="zh-CN" sz="1400" kern="100" dirty="0">
              <a:latin typeface="Times New Roman" panose="02020603050405020304" pitchFamily="18" charset="0"/>
            </a:endParaRPr>
          </a:p>
        </p:txBody>
      </p:sp>
      <p:sp>
        <p:nvSpPr>
          <p:cNvPr id="4" name="矩形 3"/>
          <p:cNvSpPr/>
          <p:nvPr/>
        </p:nvSpPr>
        <p:spPr>
          <a:xfrm>
            <a:off x="551936" y="3733970"/>
            <a:ext cx="10791567" cy="1754326"/>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参照</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建筑是进行围护结构热工性能权衡判断时，作为计算满足标准要求的全年供暖和空气调节能耗用的基准建筑。所以参照建筑围护结构的热工性能参数应按本标准第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3.3.1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条的规定取值。</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建筑外墙和屋面的构造、外窗（包括透光幕墙）的太阳得热系数都与供暖和空调能耗直接相关，因此参照建筑的这些参数必须与设计建筑完全一致</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6" name="矩形 5"/>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573816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五边形 4"/>
          <p:cNvSpPr/>
          <p:nvPr/>
        </p:nvSpPr>
        <p:spPr>
          <a:xfrm>
            <a:off x="494270" y="257973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3" name="矩形 2"/>
          <p:cNvSpPr/>
          <p:nvPr/>
        </p:nvSpPr>
        <p:spPr>
          <a:xfrm>
            <a:off x="432486" y="1433294"/>
            <a:ext cx="10997513"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3.4.5</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建筑围护结构热工性能的权衡计算应符合本标准附录</a:t>
            </a:r>
            <a:r>
              <a:rPr lang="en-US" altLang="zh-CN" kern="100" dirty="0">
                <a:solidFill>
                  <a:srgbClr val="000000"/>
                </a:solidFill>
                <a:latin typeface="Times New Roman" panose="02020603050405020304" pitchFamily="18" charset="0"/>
              </a:rPr>
              <a:t>C</a:t>
            </a:r>
            <a:r>
              <a:rPr lang="zh-CN" altLang="zh-CN" kern="100" dirty="0">
                <a:solidFill>
                  <a:srgbClr val="000000"/>
                </a:solidFill>
                <a:latin typeface="Times New Roman" panose="02020603050405020304" pitchFamily="18" charset="0"/>
              </a:rPr>
              <a:t>的规定，并应按本标准附录</a:t>
            </a:r>
            <a:r>
              <a:rPr lang="en-US" altLang="zh-CN" kern="100" dirty="0">
                <a:solidFill>
                  <a:srgbClr val="000000"/>
                </a:solidFill>
                <a:latin typeface="Times New Roman" panose="02020603050405020304" pitchFamily="18" charset="0"/>
              </a:rPr>
              <a:t>D</a:t>
            </a:r>
            <a:r>
              <a:rPr lang="zh-CN" altLang="zh-CN" kern="100" dirty="0">
                <a:solidFill>
                  <a:srgbClr val="000000"/>
                </a:solidFill>
                <a:latin typeface="Times New Roman" panose="02020603050405020304" pitchFamily="18" charset="0"/>
              </a:rPr>
              <a:t>提供相应的原始信息和计算结果。</a:t>
            </a:r>
            <a:endParaRPr lang="zh-CN" altLang="zh-CN" sz="1400" kern="100" dirty="0">
              <a:latin typeface="Times New Roman" panose="02020603050405020304" pitchFamily="18" charset="0"/>
            </a:endParaRPr>
          </a:p>
        </p:txBody>
      </p:sp>
      <p:sp>
        <p:nvSpPr>
          <p:cNvPr id="4" name="矩形 3"/>
          <p:cNvSpPr/>
          <p:nvPr/>
        </p:nvSpPr>
        <p:spPr>
          <a:xfrm>
            <a:off x="494270" y="3165560"/>
            <a:ext cx="10873946" cy="3000821"/>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权衡</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的目的是对围护结构的整体热工性能进行判断，是一种性能化评价方法，判断的依据是在相同的外部环境、相同的室内参数设定、相同的供暖空调系统的条件下，参照建筑和设计建筑的供暖、空调的总能耗。用动态方法计算建筑的供暖和空调能耗是一个非常复杂的过程，很多细节都会影响能耗的计算结果。因此，为了保证计算的准确性，本标准在附录</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对权衡计算方法和参数设置等作出具体的规定。</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需要指出的是，进行权衡判断时，计算出的是某种</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工况下的能耗，不是实际的供暖和空调能耗。本标准在规定这种</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工况时尽量使它合理并接近实际工况。</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权衡判断计算后，设计人员应按本标准附录</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D</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提供计算依据的原始信息和计算结果，便于审查及判定。</a:t>
            </a:r>
          </a:p>
        </p:txBody>
      </p:sp>
      <p:sp>
        <p:nvSpPr>
          <p:cNvPr id="6" name="矩形 5"/>
          <p:cNvSpPr/>
          <p:nvPr/>
        </p:nvSpPr>
        <p:spPr>
          <a:xfrm>
            <a:off x="390838" y="847623"/>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3.4 </a:t>
            </a:r>
            <a:r>
              <a:rPr lang="zh-CN" altLang="en-US" sz="2000" b="0" cap="none" spc="0" dirty="0" smtClean="0">
                <a:ln w="0"/>
                <a:solidFill>
                  <a:schemeClr val="tx1"/>
                </a:solidFill>
                <a:effectLst>
                  <a:outerShdw blurRad="38100" dist="19050" dir="2700000" algn="tl" rotWithShape="0">
                    <a:schemeClr val="dk1">
                      <a:alpha val="40000"/>
                    </a:schemeClr>
                  </a:outerShdw>
                </a:effectLst>
              </a:rPr>
              <a:t>围护结构热工性能的权衡判断</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5583794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00科研项目和论文\002标准规范编制.审查.建议\01主编\四川省居住建筑节能设计标准\更新的气候分区2012\气候分区图20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43747" y="2696663"/>
            <a:ext cx="4949918" cy="3875167"/>
          </a:xfrm>
          <a:prstGeom prst="rect">
            <a:avLst/>
          </a:prstGeom>
          <a:noFill/>
          <a:extLst>
            <a:ext uri="{909E8E84-426E-40DD-AFC4-6F175D3DCCD1}">
              <a14:hiddenFill xmlns:a14="http://schemas.microsoft.com/office/drawing/2010/main">
                <a:solidFill>
                  <a:srgbClr val="FFFFFF"/>
                </a:solidFill>
              </a14:hiddenFill>
            </a:ext>
          </a:extLst>
        </p:spPr>
      </p:pic>
      <p:sp>
        <p:nvSpPr>
          <p:cNvPr id="10" name="文本框 10"/>
          <p:cNvSpPr txBox="1">
            <a:spLocks noChangeArrowheads="1"/>
          </p:cNvSpPr>
          <p:nvPr/>
        </p:nvSpPr>
        <p:spPr bwMode="auto">
          <a:xfrm>
            <a:off x="216029" y="2220243"/>
            <a:ext cx="6096000" cy="40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四川省居住建筑节能设计标准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DB51/5027-2012》</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6" name="文本框 10"/>
          <p:cNvSpPr txBox="1">
            <a:spLocks noChangeArrowheads="1"/>
          </p:cNvSpPr>
          <p:nvPr/>
        </p:nvSpPr>
        <p:spPr bwMode="auto">
          <a:xfrm>
            <a:off x="1844141" y="6122088"/>
            <a:ext cx="2526738" cy="369328"/>
          </a:xfrm>
          <a:prstGeom prst="rect">
            <a:avLst/>
          </a:prstGeom>
          <a:noFill/>
          <a:ln w="19050">
            <a:solidFill>
              <a:srgbClr val="00B0F0"/>
            </a:solidFill>
            <a:miter lim="800000"/>
            <a:headEnd/>
            <a:tailEnd/>
          </a:ln>
          <a:extLst/>
        </p:spPr>
        <p:txBody>
          <a:bodyPr wrap="square" lIns="121917" tIns="60958" rIns="121917" bIns="60958">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a:solidFill>
                  <a:srgbClr val="FF0000"/>
                </a:solidFill>
                <a:latin typeface="黑体" panose="02010609060101010101" pitchFamily="49" charset="-122"/>
                <a:ea typeface="黑体" panose="02010609060101010101" pitchFamily="49" charset="-122"/>
              </a:rPr>
              <a:t>一级指标：</a:t>
            </a:r>
            <a:r>
              <a:rPr lang="en-US" altLang="zh-CN" sz="1600" dirty="0">
                <a:solidFill>
                  <a:srgbClr val="0B0A10"/>
                </a:solidFill>
                <a:latin typeface="黑体" panose="02010609060101010101" pitchFamily="49" charset="-122"/>
                <a:ea typeface="黑体" panose="02010609060101010101" pitchFamily="49" charset="-122"/>
              </a:rPr>
              <a:t>HDD18</a:t>
            </a:r>
            <a:r>
              <a:rPr lang="zh-CN" altLang="en-US" sz="1600" dirty="0">
                <a:solidFill>
                  <a:srgbClr val="0B0A10"/>
                </a:solidFill>
                <a:latin typeface="黑体" panose="02010609060101010101" pitchFamily="49" charset="-122"/>
                <a:ea typeface="黑体" panose="02010609060101010101" pitchFamily="49" charset="-122"/>
              </a:rPr>
              <a:t>和</a:t>
            </a:r>
            <a:r>
              <a:rPr lang="en-US" altLang="zh-CN" sz="1600" dirty="0">
                <a:solidFill>
                  <a:srgbClr val="0B0A10"/>
                </a:solidFill>
                <a:latin typeface="黑体" panose="02010609060101010101" pitchFamily="49" charset="-122"/>
                <a:ea typeface="黑体" panose="02010609060101010101" pitchFamily="49" charset="-122"/>
              </a:rPr>
              <a:t>CDD26</a:t>
            </a:r>
            <a:endParaRPr lang="zh-CN" altLang="en-US" sz="1600" dirty="0">
              <a:solidFill>
                <a:srgbClr val="0B0A10"/>
              </a:solidFill>
              <a:latin typeface="黑体" panose="02010609060101010101" pitchFamily="49" charset="-122"/>
              <a:ea typeface="黑体" panose="02010609060101010101" pitchFamily="49" charset="-122"/>
            </a:endParaRPr>
          </a:p>
        </p:txBody>
      </p:sp>
      <p:pic>
        <p:nvPicPr>
          <p:cNvPr id="12" name="图片 11"/>
          <p:cNvPicPr/>
          <p:nvPr/>
        </p:nvPicPr>
        <p:blipFill>
          <a:blip r:embed="rId3"/>
          <a:stretch>
            <a:fillRect/>
          </a:stretch>
        </p:blipFill>
        <p:spPr>
          <a:xfrm>
            <a:off x="479642" y="2589571"/>
            <a:ext cx="5097492" cy="3532517"/>
          </a:xfrm>
          <a:prstGeom prst="rect">
            <a:avLst/>
          </a:prstGeom>
          <a:solidFill>
            <a:schemeClr val="accent2"/>
          </a:solidFill>
        </p:spPr>
      </p:pic>
      <p:sp>
        <p:nvSpPr>
          <p:cNvPr id="2" name="标题 1"/>
          <p:cNvSpPr>
            <a:spLocks noGrp="1"/>
          </p:cNvSpPr>
          <p:nvPr>
            <p:ph type="title"/>
          </p:nvPr>
        </p:nvSpPr>
        <p:spPr>
          <a:xfrm>
            <a:off x="381122" y="1791618"/>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原有分区指标和分区图</a:t>
            </a: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五边形 7"/>
          <p:cNvSpPr/>
          <p:nvPr/>
        </p:nvSpPr>
        <p:spPr>
          <a:xfrm>
            <a:off x="381122" y="131519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2616170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66700" y="2210800"/>
            <a:ext cx="5574708" cy="4647200"/>
          </a:xfrm>
          <a:prstGeom prst="rect">
            <a:avLst/>
          </a:prstGeom>
        </p:spPr>
      </p:pic>
      <p:pic>
        <p:nvPicPr>
          <p:cNvPr id="14" name="图片 13"/>
          <p:cNvPicPr/>
          <p:nvPr/>
        </p:nvPicPr>
        <p:blipFill>
          <a:blip r:embed="rId3"/>
          <a:stretch>
            <a:fillRect/>
          </a:stretch>
        </p:blipFill>
        <p:spPr>
          <a:xfrm>
            <a:off x="6519131" y="1792426"/>
            <a:ext cx="4741508" cy="5065574"/>
          </a:xfrm>
          <a:prstGeom prst="rect">
            <a:avLst/>
          </a:prstGeom>
        </p:spPr>
      </p:pic>
      <p:sp>
        <p:nvSpPr>
          <p:cNvPr id="15" name="文本框 10"/>
          <p:cNvSpPr txBox="1">
            <a:spLocks noChangeArrowheads="1"/>
          </p:cNvSpPr>
          <p:nvPr/>
        </p:nvSpPr>
        <p:spPr bwMode="auto">
          <a:xfrm>
            <a:off x="336979" y="1781308"/>
            <a:ext cx="5692346" cy="369328"/>
          </a:xfrm>
          <a:prstGeom prst="rect">
            <a:avLst/>
          </a:prstGeom>
          <a:noFill/>
          <a:ln w="19050">
            <a:solidFill>
              <a:srgbClr val="00B0F0"/>
            </a:solidFill>
            <a:miter lim="800000"/>
            <a:headEnd/>
            <a:tailEnd/>
          </a:ln>
          <a:extLst>
            <a:ext uri="{909E8E84-426E-40DD-AFC4-6F175D3DCCD1}">
              <a14:hiddenFill xmlns:a14="http://schemas.microsoft.com/office/drawing/2010/main">
                <a:solidFill>
                  <a:srgbClr val="FFFFFF"/>
                </a:solidFill>
              </a14:hiddenFill>
            </a:ext>
          </a:extLst>
        </p:spPr>
        <p:txBody>
          <a:bodyPr wrap="square" lIns="121917" tIns="60958" rIns="121917" bIns="60958">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a:solidFill>
                  <a:srgbClr val="FF0000"/>
                </a:solidFill>
                <a:latin typeface="黑体" panose="02010609060101010101" pitchFamily="49" charset="-122"/>
                <a:ea typeface="黑体" panose="02010609060101010101" pitchFamily="49" charset="-122"/>
              </a:rPr>
              <a:t>一级指标：</a:t>
            </a:r>
            <a:r>
              <a:rPr lang="zh-CN" altLang="zh-CN" sz="1600" dirty="0">
                <a:solidFill>
                  <a:srgbClr val="0B0A10"/>
                </a:solidFill>
                <a:latin typeface="黑体" panose="02010609060101010101" pitchFamily="49" charset="-122"/>
                <a:ea typeface="黑体" panose="02010609060101010101" pitchFamily="49" charset="-122"/>
              </a:rPr>
              <a:t>最冷月平均温度</a:t>
            </a:r>
            <a:r>
              <a:rPr lang="zh-CN" altLang="en-US" sz="1600" dirty="0">
                <a:solidFill>
                  <a:srgbClr val="0B0A10"/>
                </a:solidFill>
                <a:latin typeface="黑体" panose="02010609060101010101" pitchFamily="49" charset="-122"/>
                <a:ea typeface="黑体" panose="02010609060101010101" pitchFamily="49" charset="-122"/>
              </a:rPr>
              <a:t>，</a:t>
            </a:r>
            <a:r>
              <a:rPr lang="zh-CN" altLang="zh-CN" sz="1600" dirty="0">
                <a:solidFill>
                  <a:srgbClr val="0B0A10"/>
                </a:solidFill>
                <a:latin typeface="黑体" panose="02010609060101010101" pitchFamily="49" charset="-122"/>
                <a:ea typeface="黑体" panose="02010609060101010101" pitchFamily="49" charset="-122"/>
              </a:rPr>
              <a:t>日平均温度小于等于</a:t>
            </a:r>
            <a:r>
              <a:rPr lang="en-US" altLang="zh-CN" sz="1600" dirty="0">
                <a:solidFill>
                  <a:srgbClr val="0B0A10"/>
                </a:solidFill>
                <a:latin typeface="黑体" panose="02010609060101010101" pitchFamily="49" charset="-122"/>
                <a:ea typeface="黑体" panose="02010609060101010101" pitchFamily="49" charset="-122"/>
              </a:rPr>
              <a:t>5</a:t>
            </a:r>
            <a:r>
              <a:rPr lang="zh-CN" altLang="zh-CN" sz="1600" dirty="0">
                <a:solidFill>
                  <a:srgbClr val="0B0A10"/>
                </a:solidFill>
                <a:latin typeface="黑体" panose="02010609060101010101" pitchFamily="49" charset="-122"/>
                <a:ea typeface="黑体" panose="02010609060101010101" pitchFamily="49" charset="-122"/>
              </a:rPr>
              <a:t>℃的天数</a:t>
            </a:r>
            <a:endParaRPr lang="zh-CN" altLang="en-US" sz="1600" dirty="0">
              <a:solidFill>
                <a:srgbClr val="0B0A10"/>
              </a:solidFill>
              <a:latin typeface="黑体" panose="02010609060101010101" pitchFamily="49" charset="-122"/>
              <a:ea typeface="黑体" panose="02010609060101010101" pitchFamily="49" charset="-122"/>
            </a:endParaRPr>
          </a:p>
        </p:txBody>
      </p:sp>
      <p:sp>
        <p:nvSpPr>
          <p:cNvPr id="16" name="文本框 10"/>
          <p:cNvSpPr txBox="1">
            <a:spLocks noChangeArrowheads="1"/>
          </p:cNvSpPr>
          <p:nvPr/>
        </p:nvSpPr>
        <p:spPr bwMode="auto">
          <a:xfrm>
            <a:off x="7508675" y="1350280"/>
            <a:ext cx="2531761" cy="369328"/>
          </a:xfrm>
          <a:prstGeom prst="rect">
            <a:avLst/>
          </a:prstGeom>
          <a:noFill/>
          <a:ln w="19050">
            <a:solidFill>
              <a:srgbClr val="00B0F0"/>
            </a:solidFill>
            <a:miter lim="800000"/>
            <a:headEnd/>
            <a:tailEnd/>
          </a:ln>
          <a:extLst/>
        </p:spPr>
        <p:txBody>
          <a:bodyPr wrap="square" lIns="121917" tIns="60958" rIns="121917" bIns="60958">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1600" dirty="0">
                <a:solidFill>
                  <a:srgbClr val="FF0000"/>
                </a:solidFill>
                <a:latin typeface="黑体" panose="02010609060101010101" pitchFamily="49" charset="-122"/>
                <a:ea typeface="黑体" panose="02010609060101010101" pitchFamily="49" charset="-122"/>
              </a:rPr>
              <a:t>二级指标</a:t>
            </a:r>
            <a:r>
              <a:rPr lang="zh-CN" altLang="en-US" sz="1600" dirty="0" smtClean="0">
                <a:solidFill>
                  <a:srgbClr val="FF0000"/>
                </a:solidFill>
                <a:latin typeface="黑体" panose="02010609060101010101" pitchFamily="49" charset="-122"/>
                <a:ea typeface="黑体" panose="02010609060101010101" pitchFamily="49" charset="-122"/>
              </a:rPr>
              <a:t>：</a:t>
            </a:r>
            <a:r>
              <a:rPr lang="en-US" altLang="zh-CN" sz="1600" dirty="0" smtClean="0">
                <a:solidFill>
                  <a:srgbClr val="0B0A10"/>
                </a:solidFill>
                <a:latin typeface="黑体" panose="02010609060101010101" pitchFamily="49" charset="-122"/>
                <a:ea typeface="黑体" panose="02010609060101010101" pitchFamily="49" charset="-122"/>
              </a:rPr>
              <a:t>HDD18</a:t>
            </a:r>
            <a:r>
              <a:rPr lang="zh-CN" altLang="en-US" sz="1600" dirty="0">
                <a:solidFill>
                  <a:srgbClr val="0B0A10"/>
                </a:solidFill>
                <a:latin typeface="黑体" panose="02010609060101010101" pitchFamily="49" charset="-122"/>
                <a:ea typeface="黑体" panose="02010609060101010101" pitchFamily="49" charset="-122"/>
              </a:rPr>
              <a:t>和</a:t>
            </a:r>
            <a:r>
              <a:rPr lang="en-US" altLang="zh-CN" sz="1600" dirty="0">
                <a:solidFill>
                  <a:srgbClr val="0B0A10"/>
                </a:solidFill>
                <a:latin typeface="黑体" panose="02010609060101010101" pitchFamily="49" charset="-122"/>
                <a:ea typeface="黑体" panose="02010609060101010101" pitchFamily="49" charset="-122"/>
              </a:rPr>
              <a:t>CDD26</a:t>
            </a:r>
            <a:endParaRPr lang="zh-CN" altLang="en-US" sz="1600" dirty="0">
              <a:solidFill>
                <a:srgbClr val="0B0A10"/>
              </a:solidFill>
              <a:latin typeface="黑体" panose="02010609060101010101" pitchFamily="49" charset="-122"/>
              <a:ea typeface="黑体" panose="02010609060101010101" pitchFamily="49" charset="-122"/>
            </a:endParaRPr>
          </a:p>
        </p:txBody>
      </p:sp>
      <p:sp>
        <p:nvSpPr>
          <p:cNvPr id="3" name="标题 2"/>
          <p:cNvSpPr>
            <a:spLocks noGrp="1"/>
          </p:cNvSpPr>
          <p:nvPr>
            <p:ph type="title"/>
          </p:nvPr>
        </p:nvSpPr>
        <p:spPr>
          <a:xfrm>
            <a:off x="192559" y="1249513"/>
            <a:ext cx="4033452" cy="428625"/>
          </a:xfrm>
        </p:spPr>
        <p:txBody>
          <a:bodyPr/>
          <a:lstStyle/>
          <a:p>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分区指标</a:t>
            </a:r>
            <a:endPar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矩形 6"/>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05243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19217" y="2127832"/>
            <a:ext cx="10692482" cy="3862592"/>
          </a:xfrm>
          <a:prstGeom prst="rect">
            <a:avLst/>
          </a:prstGeom>
          <a:noFill/>
          <a:ln w="19050">
            <a:solidFill>
              <a:srgbClr val="0070C0"/>
            </a:solidFill>
          </a:ln>
        </p:spPr>
        <p:txBody>
          <a:bodyPr wrap="square" lIns="121917" tIns="60958" rIns="121917" bIns="60958">
            <a:spAutoFit/>
          </a:bodyPr>
          <a:lstStyle/>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一级指标和二级指标存在交叉。</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例如，</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康定</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最冷月平均温度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-1.9</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℃，计算采暖期天数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141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HDD18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3873</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。如果按照一级指标划分，属于</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寒冷地区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，如果按照</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HDD18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指标划分，则属于</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严寒地区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还是以二级指标为准，将康定归纳为</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严寒地区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一级指标中的主要指标和辅助指标也存在交叉。</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例如，</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松潘</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最冷月平均温度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-3.4</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℃，计算采暖期天数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156</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HDD18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4218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。如果按照一级指标主要指标划分，属于</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寒冷地区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，但是辅助指标又不满足寒冷地区要求，辅助指标满足严寒地区要求；如果按照</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HDD18</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指标划分，则属于</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严寒地区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；实际上，</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还是以二级指标为准，将松潘归纳为</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严寒地区</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2" name="标题 1"/>
          <p:cNvSpPr>
            <a:spLocks noGrp="1"/>
          </p:cNvSpPr>
          <p:nvPr>
            <p:ph type="title"/>
          </p:nvPr>
        </p:nvSpPr>
        <p:spPr>
          <a:xfrm>
            <a:off x="370935" y="1377931"/>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热工标准分区对四川省影响</a:t>
            </a:r>
          </a:p>
        </p:txBody>
      </p:sp>
      <p:sp>
        <p:nvSpPr>
          <p:cNvPr id="4" name="矩形 3"/>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213895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6292" y="2206115"/>
            <a:ext cx="9206985" cy="4429511"/>
          </a:xfrm>
          <a:prstGeom prst="rect">
            <a:avLst/>
          </a:prstGeom>
          <a:solidFill>
            <a:schemeClr val="accent5">
              <a:lumMod val="40000"/>
              <a:lumOff val="60000"/>
            </a:schemeClr>
          </a:solidFill>
          <a:ln>
            <a:noFill/>
          </a:ln>
          <a:effectLst/>
        </p:spPr>
      </p:pic>
      <p:sp>
        <p:nvSpPr>
          <p:cNvPr id="2" name="标题 1"/>
          <p:cNvSpPr>
            <a:spLocks noGrp="1"/>
          </p:cNvSpPr>
          <p:nvPr>
            <p:ph type="title"/>
          </p:nvPr>
        </p:nvSpPr>
        <p:spPr>
          <a:xfrm>
            <a:off x="1286292" y="1777490"/>
            <a:ext cx="11525250" cy="428625"/>
          </a:xfrm>
        </p:spPr>
        <p:txBody>
          <a:bodyPr/>
          <a:lstStyle/>
          <a:p>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北京</a:t>
            </a:r>
            <a:r>
              <a:rPr lang="en-US" altLang="zh-CN"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VS</a:t>
            </a:r>
            <a:r>
              <a:rPr lang="zh-CN" altLang="en-US" sz="1800"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康定</a:t>
            </a:r>
          </a:p>
        </p:txBody>
      </p:sp>
      <p:sp>
        <p:nvSpPr>
          <p:cNvPr id="4" name="矩形 3"/>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3.1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矩形 2"/>
          <p:cNvSpPr/>
          <p:nvPr/>
        </p:nvSpPr>
        <p:spPr>
          <a:xfrm>
            <a:off x="605434" y="1322073"/>
            <a:ext cx="10770038" cy="369332"/>
          </a:xfrm>
          <a:prstGeom prst="rect">
            <a:avLst/>
          </a:prstGeom>
          <a:solidFill>
            <a:srgbClr val="FFC000"/>
          </a:solidFill>
        </p:spPr>
        <p:txBody>
          <a:bodyPr wrap="square">
            <a:spAutoFit/>
          </a:bodyPr>
          <a:lstStyle/>
          <a:p>
            <a:r>
              <a:rPr lang="zh-CN" altLang="en-US" dirty="0">
                <a:solidFill>
                  <a:srgbClr val="0B0A10"/>
                </a:solidFill>
                <a:latin typeface="楷体" panose="02010609060101010101" pitchFamily="49" charset="-122"/>
                <a:ea typeface="楷体" panose="02010609060101010101" pitchFamily="49" charset="-122"/>
                <a:cs typeface="黑体" panose="02010609060101010101" pitchFamily="49" charset="-122"/>
              </a:rPr>
              <a:t>四川省严寒和寒冷地区的主要影响因素是海拔高度变化引起</a:t>
            </a:r>
            <a:r>
              <a:rPr lang="zh-CN" altLang="en-US" dirty="0" smtClean="0">
                <a:solidFill>
                  <a:srgbClr val="0B0A10"/>
                </a:solidFill>
                <a:latin typeface="楷体" panose="02010609060101010101" pitchFamily="49" charset="-122"/>
                <a:ea typeface="楷体" panose="02010609060101010101" pitchFamily="49" charset="-122"/>
                <a:cs typeface="黑体" panose="02010609060101010101" pitchFamily="49" charset="-122"/>
              </a:rPr>
              <a:t>，与我国北方地区</a:t>
            </a:r>
            <a:r>
              <a:rPr lang="zh-CN" altLang="en-US" dirty="0">
                <a:solidFill>
                  <a:srgbClr val="0B0A10"/>
                </a:solidFill>
                <a:latin typeface="楷体" panose="02010609060101010101" pitchFamily="49" charset="-122"/>
                <a:ea typeface="楷体" panose="02010609060101010101" pitchFamily="49" charset="-122"/>
                <a:cs typeface="黑体" panose="02010609060101010101" pitchFamily="49" charset="-122"/>
              </a:rPr>
              <a:t>的气候特征具有明显的</a:t>
            </a:r>
            <a:r>
              <a:rPr lang="zh-CN" altLang="en-US" dirty="0" smtClean="0">
                <a:solidFill>
                  <a:srgbClr val="0B0A10"/>
                </a:solidFill>
                <a:latin typeface="楷体" panose="02010609060101010101" pitchFamily="49" charset="-122"/>
                <a:ea typeface="楷体" panose="02010609060101010101" pitchFamily="49" charset="-122"/>
                <a:cs typeface="黑体" panose="02010609060101010101" pitchFamily="49" charset="-122"/>
              </a:rPr>
              <a:t>差异。</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407337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12474</TotalTime>
  <Words>4958</Words>
  <Application>Microsoft Office PowerPoint</Application>
  <PresentationFormat>宽屏</PresentationFormat>
  <Paragraphs>253</Paragraphs>
  <Slides>51</Slides>
  <Notes>8</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2</vt:i4>
      </vt:variant>
      <vt:variant>
        <vt:lpstr>幻灯片标题</vt:lpstr>
      </vt:variant>
      <vt:variant>
        <vt:i4>51</vt:i4>
      </vt:variant>
    </vt:vector>
  </HeadingPairs>
  <TitlesOfParts>
    <vt:vector size="65" baseType="lpstr">
      <vt:lpstr>方正粗活意简体</vt:lpstr>
      <vt:lpstr>黑体</vt:lpstr>
      <vt:lpstr>楷体</vt:lpstr>
      <vt:lpstr>宋体</vt:lpstr>
      <vt:lpstr>微软雅黑</vt:lpstr>
      <vt:lpstr>Arial</vt:lpstr>
      <vt:lpstr>Calibri</vt:lpstr>
      <vt:lpstr>Calibri Light</vt:lpstr>
      <vt:lpstr>Times</vt:lpstr>
      <vt:lpstr>Times New Roman</vt:lpstr>
      <vt:lpstr>Wingdings</vt:lpstr>
      <vt:lpstr>Office Theme</vt:lpstr>
      <vt:lpstr>公式</vt:lpstr>
      <vt:lpstr>Origin50.Graph</vt:lpstr>
      <vt:lpstr> 《四川省公共建筑节能设计标准》 DBJ51/143-2020 宣贯（第三章）</vt:lpstr>
      <vt:lpstr>PowerPoint 演示文稿</vt:lpstr>
      <vt:lpstr>PowerPoint 演示文稿</vt:lpstr>
      <vt:lpstr>PowerPoint 演示文稿</vt:lpstr>
      <vt:lpstr>PowerPoint 演示文稿</vt:lpstr>
      <vt:lpstr>原有分区指标和分区图</vt:lpstr>
      <vt:lpstr>《民用建筑热工设计规范》分区指标</vt:lpstr>
      <vt:lpstr>热工标准分区对四川省影响</vt:lpstr>
      <vt:lpstr>北京VS康定</vt:lpstr>
      <vt:lpstr>北京VS康定</vt:lpstr>
      <vt:lpstr>北京VS康定</vt:lpstr>
      <vt:lpstr>本标准气候分区指标和气候分区图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热当量体形系数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外墙平均传热系数 (Km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692</cp:revision>
  <dcterms:created xsi:type="dcterms:W3CDTF">2016-12-01T02:01:25Z</dcterms:created>
  <dcterms:modified xsi:type="dcterms:W3CDTF">2020-05-09T07:19:12Z</dcterms:modified>
</cp:coreProperties>
</file>