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  <p:sldMasterId id="2147483982" r:id="rId2"/>
  </p:sldMasterIdLst>
  <p:notesMasterIdLst>
    <p:notesMasterId r:id="rId18"/>
  </p:notesMasterIdLst>
  <p:sldIdLst>
    <p:sldId id="494" r:id="rId3"/>
    <p:sldId id="480" r:id="rId4"/>
    <p:sldId id="496" r:id="rId5"/>
    <p:sldId id="497" r:id="rId6"/>
    <p:sldId id="498" r:id="rId7"/>
    <p:sldId id="495" r:id="rId8"/>
    <p:sldId id="493" r:id="rId9"/>
    <p:sldId id="481" r:id="rId10"/>
    <p:sldId id="499" r:id="rId11"/>
    <p:sldId id="482" r:id="rId12"/>
    <p:sldId id="500" r:id="rId13"/>
    <p:sldId id="483" r:id="rId14"/>
    <p:sldId id="484" r:id="rId15"/>
    <p:sldId id="485" r:id="rId16"/>
    <p:sldId id="488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7DFDF-1DF1-4A0F-A92E-732E4DCE7159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DF428-218C-4988-A90B-703AEA57418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8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19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5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251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37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00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8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18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278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218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35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35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10" name="直接连接符 13"/>
          <p:cNvCxnSpPr/>
          <p:nvPr userDrawn="1"/>
        </p:nvCxnSpPr>
        <p:spPr>
          <a:xfrm>
            <a:off x="838203" y="1488711"/>
            <a:ext cx="685844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BIM--\Desktop\CSWADI-LOP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233" y="1129916"/>
            <a:ext cx="758333" cy="20359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"/>
          <p:cNvGrpSpPr/>
          <p:nvPr userDrawn="1"/>
        </p:nvGrpSpPr>
        <p:grpSpPr>
          <a:xfrm>
            <a:off x="7696648" y="1085190"/>
            <a:ext cx="2393803" cy="403520"/>
            <a:chOff x="2881833" y="2597337"/>
            <a:chExt cx="3951821" cy="666148"/>
          </a:xfrm>
        </p:grpSpPr>
        <p:sp>
          <p:nvSpPr>
            <p:cNvPr id="13" name="TextBox 6"/>
            <p:cNvSpPr txBox="1"/>
            <p:nvPr userDrawn="1"/>
          </p:nvSpPr>
          <p:spPr>
            <a:xfrm>
              <a:off x="4570387" y="2597337"/>
              <a:ext cx="2165358" cy="41938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51" b="1" cap="none" spc="51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reflection blurRad="6350" stA="22000" endPos="64000" dist="127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24"/>
            <p:cNvGrpSpPr/>
            <p:nvPr userDrawn="1"/>
          </p:nvGrpSpPr>
          <p:grpSpPr>
            <a:xfrm>
              <a:off x="2881833" y="2969359"/>
              <a:ext cx="3497735" cy="225953"/>
              <a:chOff x="1659311" y="3683367"/>
              <a:chExt cx="3497735" cy="410820"/>
            </a:xfrm>
          </p:grpSpPr>
          <p:cxnSp>
            <p:nvCxnSpPr>
              <p:cNvPr id="16" name="直接连接符 18"/>
              <p:cNvCxnSpPr/>
              <p:nvPr userDrawn="1"/>
            </p:nvCxnSpPr>
            <p:spPr>
              <a:xfrm>
                <a:off x="1659311" y="4094186"/>
                <a:ext cx="168855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21"/>
              <p:cNvCxnSpPr/>
              <p:nvPr userDrawn="1"/>
            </p:nvCxnSpPr>
            <p:spPr>
              <a:xfrm>
                <a:off x="3645348" y="3689127"/>
                <a:ext cx="151169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22"/>
              <p:cNvCxnSpPr/>
              <p:nvPr userDrawn="1"/>
            </p:nvCxnSpPr>
            <p:spPr>
              <a:xfrm flipV="1">
                <a:off x="3347863" y="3683367"/>
                <a:ext cx="297484" cy="4108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6"/>
            <p:cNvSpPr txBox="1"/>
            <p:nvPr userDrawn="1"/>
          </p:nvSpPr>
          <p:spPr>
            <a:xfrm>
              <a:off x="4575034" y="2984035"/>
              <a:ext cx="2258620" cy="2794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0" b="0" i="0" cap="none" spc="0" dirty="0" smtClean="0">
                  <a:ln w="11430"/>
                  <a:solidFill>
                    <a:srgbClr val="C00000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BIM Research and Application Center</a:t>
              </a:r>
              <a:endParaRPr lang="zh-CN" altLang="en-US" sz="500" b="0" i="0" cap="none" spc="0" dirty="0">
                <a:ln w="11430"/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190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6" name="直接连接符 13"/>
          <p:cNvCxnSpPr/>
          <p:nvPr userDrawn="1"/>
        </p:nvCxnSpPr>
        <p:spPr>
          <a:xfrm>
            <a:off x="838203" y="1488711"/>
            <a:ext cx="685844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561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990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42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14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5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29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 smtClean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489D9-F0B8-4466-AE6A-CB772922400C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258BE-BBB4-46A8-BAFE-58FE2AF12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7" name="直接连接符 13"/>
          <p:cNvCxnSpPr/>
          <p:nvPr userDrawn="1"/>
        </p:nvCxnSpPr>
        <p:spPr>
          <a:xfrm flipV="1">
            <a:off x="0" y="622570"/>
            <a:ext cx="12192000" cy="2974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 userDrawn="1"/>
        </p:nvSpPr>
        <p:spPr>
          <a:xfrm>
            <a:off x="-70218" y="185738"/>
            <a:ext cx="410881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四川省公共建筑节能设计标准</a:t>
            </a:r>
            <a:r>
              <a:rPr lang="en-US" altLang="zh-CN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宣贯</a:t>
            </a:r>
            <a:endParaRPr lang="zh-CN" altLang="en-US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49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DE17B-1616-4914-9DD3-FB7AA461391B}" type="datetimeFigureOut">
              <a:rPr lang="zh-CN" altLang="en-US" smtClean="0"/>
              <a:pPr/>
              <a:t>2020/5/9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F6476-1941-4029-B189-65533FFEAEA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17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31742"/>
            <a:ext cx="12191999" cy="3482399"/>
          </a:xfrm>
          <a:gradFill flip="none" rotWithShape="1">
            <a:gsLst>
              <a:gs pos="0">
                <a:srgbClr val="0070C0"/>
              </a:gs>
              <a:gs pos="93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四川省公共建筑节能设计标准</a:t>
            </a: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b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DBJ51/143-2020</a:t>
            </a:r>
            <a:b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宣</a:t>
            </a:r>
            <a:r>
              <a:rPr lang="zh-CN" altLang="en-US" sz="4800" b="1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贯（第六章）</a:t>
            </a:r>
            <a:endParaRPr lang="zh-CN" altLang="en-US" sz="4800" b="1" dirty="0">
              <a:ln w="13462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637647"/>
            <a:ext cx="12192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711206" y="6393888"/>
            <a:ext cx="1894756" cy="46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5727" tIns="37864" rIns="75727" bIns="37864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6666"/>
              </a:buClr>
            </a:pPr>
            <a:r>
              <a:rPr lang="en-US" altLang="zh-CN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2020.05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07880" y="154238"/>
            <a:ext cx="8763669" cy="3842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5749" tIns="37875" rIns="75749" bIns="37875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四川省工程建设地方标准</a:t>
            </a:r>
          </a:p>
        </p:txBody>
      </p:sp>
    </p:spTree>
    <p:extLst>
      <p:ext uri="{BB962C8B-B14F-4D97-AF65-F5344CB8AC3E}">
        <p14:creationId xmlns:p14="http://schemas.microsoft.com/office/powerpoint/2010/main" val="16803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2248" y="1282927"/>
            <a:ext cx="1123950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6.2.7</a:t>
            </a:r>
            <a:r>
              <a:rPr lang="en-US" altLang="zh-CN" dirty="0" smtClean="0"/>
              <a:t> </a:t>
            </a:r>
            <a:r>
              <a:rPr lang="zh-CN" altLang="zh-CN" dirty="0" smtClean="0"/>
              <a:t>电气设备节能措施应符合下列规定：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变压器应选择低损耗、低噪声的节能产品，并应达到现行国家标准《三相配电变压器能效限定值及能效等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级》</a:t>
            </a:r>
            <a:r>
              <a:rPr lang="en-US" altLang="zh-CN" dirty="0" smtClean="0"/>
              <a:t>GB 20052</a:t>
            </a:r>
            <a:r>
              <a:rPr lang="zh-CN" altLang="zh-CN" dirty="0" smtClean="0"/>
              <a:t>中规定的节能评价值要求；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 2</a:t>
            </a:r>
            <a:r>
              <a:rPr lang="en-US" altLang="zh-CN" dirty="0" smtClean="0"/>
              <a:t> </a:t>
            </a:r>
            <a:r>
              <a:rPr lang="zh-CN" altLang="zh-CN" dirty="0" smtClean="0"/>
              <a:t>应合理计算、选择变压器容量及台数，变压器负荷率设计值宜在</a:t>
            </a:r>
            <a:r>
              <a:rPr lang="en-US" altLang="zh-CN" dirty="0" smtClean="0"/>
              <a:t>60%~80%</a:t>
            </a:r>
            <a:r>
              <a:rPr lang="zh-CN" altLang="zh-CN" dirty="0" smtClean="0"/>
              <a:t>的范围；</a:t>
            </a:r>
            <a:r>
              <a:rPr lang="en-US" altLang="zh-CN" dirty="0" smtClean="0"/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 </a:t>
            </a:r>
            <a:r>
              <a:rPr lang="en-US" altLang="zh-CN" dirty="0" smtClean="0"/>
              <a:t>   </a:t>
            </a:r>
            <a:r>
              <a:rPr lang="en-US" altLang="zh-CN" b="1" dirty="0" smtClean="0"/>
              <a:t>3</a:t>
            </a:r>
            <a:r>
              <a:rPr lang="en-US" altLang="zh-CN" dirty="0" smtClean="0"/>
              <a:t> </a:t>
            </a:r>
            <a:r>
              <a:rPr lang="zh-CN" altLang="zh-CN" dirty="0" smtClean="0"/>
              <a:t>电梯等节能运行控制应满足本标准第</a:t>
            </a:r>
            <a:r>
              <a:rPr lang="en-US" altLang="zh-CN" dirty="0" smtClean="0"/>
              <a:t>3.2.14</a:t>
            </a:r>
            <a:r>
              <a:rPr lang="zh-CN" altLang="zh-CN" dirty="0" smtClean="0"/>
              <a:t>条的规定。</a:t>
            </a:r>
          </a:p>
        </p:txBody>
      </p:sp>
      <p:sp>
        <p:nvSpPr>
          <p:cNvPr id="3" name="矩形 2"/>
          <p:cNvSpPr/>
          <p:nvPr/>
        </p:nvSpPr>
        <p:spPr>
          <a:xfrm>
            <a:off x="322248" y="882817"/>
            <a:ext cx="184858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供配电系统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五边形 3"/>
          <p:cNvSpPr/>
          <p:nvPr/>
        </p:nvSpPr>
        <p:spPr>
          <a:xfrm>
            <a:off x="384894" y="3452752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  <p:sp>
        <p:nvSpPr>
          <p:cNvPr id="6" name="矩形 5"/>
          <p:cNvSpPr/>
          <p:nvPr/>
        </p:nvSpPr>
        <p:spPr>
          <a:xfrm>
            <a:off x="459717" y="3972352"/>
            <a:ext cx="1096456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第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款是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执行国家标准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目前从公共建筑实际运行情况看，很多项目平时正常运行时变压器的负荷率在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20%~30%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。变压器负荷计算中采用的是需要系数法，它无法体现出实际负荷率在低值到高值之间的波动变化及分布情况，为避免因为变压器选型过大而导致实际负荷率长期过低，在设计阶段计算变压器的负荷率宜在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60%~80%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kern="100" dirty="0" smtClean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第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本标准的电梯运行节能控制要求写入“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3.2 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建筑设计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”篇，电气节能设计时可以引用该段内容。</a:t>
            </a:r>
            <a:endParaRPr lang="en-US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2895638"/>
            <a:ext cx="12192000" cy="10080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 smtClean="0"/>
              <a:t>6.3 </a:t>
            </a:r>
            <a:r>
              <a:rPr lang="zh-CN" altLang="en-US" b="1" dirty="0" smtClean="0"/>
              <a:t>照明</a:t>
            </a:r>
            <a:endParaRPr lang="zh-CN" altLang="zh-CN" sz="2000" b="1" dirty="0"/>
          </a:p>
        </p:txBody>
      </p:sp>
    </p:spTree>
    <p:extLst>
      <p:ext uri="{BB962C8B-B14F-4D97-AF65-F5344CB8AC3E}">
        <p14:creationId xmlns:p14="http://schemas.microsoft.com/office/powerpoint/2010/main" val="289276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51908" y="1374485"/>
            <a:ext cx="1123950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 smtClean="0"/>
              <a:t>6.3.1</a:t>
            </a:r>
            <a:r>
              <a:rPr lang="en-US" altLang="zh-CN" dirty="0" smtClean="0"/>
              <a:t> </a:t>
            </a:r>
            <a:r>
              <a:rPr lang="zh-CN" altLang="zh-CN" dirty="0" smtClean="0"/>
              <a:t>室内照明功率密度值应符合现行国家标准《建筑照明设计标准》</a:t>
            </a:r>
            <a:r>
              <a:rPr lang="en-US" altLang="zh-CN" dirty="0" smtClean="0"/>
              <a:t>GB50034</a:t>
            </a:r>
            <a:r>
              <a:rPr lang="zh-CN" altLang="zh-CN" dirty="0" smtClean="0"/>
              <a:t>的有关规定。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b="1" dirty="0" smtClean="0"/>
          </a:p>
          <a:p>
            <a:pPr algn="just">
              <a:lnSpc>
                <a:spcPct val="150000"/>
              </a:lnSpc>
            </a:pP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zh-CN" altLang="zh-CN" dirty="0" smtClean="0"/>
          </a:p>
          <a:p>
            <a:pPr algn="just">
              <a:lnSpc>
                <a:spcPct val="150000"/>
              </a:lnSpc>
            </a:pPr>
            <a:r>
              <a:rPr lang="zh-CN" altLang="zh-CN" dirty="0" smtClean="0"/>
              <a:t> 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2779" y="5645272"/>
            <a:ext cx="10582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6.3.4 </a:t>
            </a:r>
            <a:r>
              <a:rPr lang="zh-CN" altLang="zh-CN" dirty="0" smtClean="0"/>
              <a:t>设计选用的光源、镇流器的能效不宜低于相应能效标准的节能评价值</a:t>
            </a:r>
            <a:r>
              <a:rPr lang="zh-CN" altLang="en-US" dirty="0" smtClean="0"/>
              <a:t>。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（执行国家标准）</a:t>
            </a: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6968" y="882817"/>
            <a:ext cx="1079142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6.3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照明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1908" y="4666408"/>
            <a:ext cx="1055415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/>
              <a:t>6.3.3 </a:t>
            </a:r>
            <a:r>
              <a:rPr lang="zh-CN" altLang="zh-CN" dirty="0"/>
              <a:t>对于作业面照度要求较高，只采用一般照明不合理的场所，宜采用混合照明。</a:t>
            </a:r>
            <a:r>
              <a:rPr lang="zh-CN" altLang="en-US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 （执行国家标准）</a:t>
            </a:r>
            <a:endParaRPr lang="zh-CN" altLang="zh-CN" dirty="0"/>
          </a:p>
        </p:txBody>
      </p:sp>
      <p:sp>
        <p:nvSpPr>
          <p:cNvPr id="7" name="矩形 6"/>
          <p:cNvSpPr/>
          <p:nvPr/>
        </p:nvSpPr>
        <p:spPr>
          <a:xfrm>
            <a:off x="351908" y="3396442"/>
            <a:ext cx="112395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/>
              <a:t>6.3.2</a:t>
            </a:r>
            <a:r>
              <a:rPr lang="en-US" altLang="zh-CN" dirty="0"/>
              <a:t> </a:t>
            </a:r>
            <a:r>
              <a:rPr lang="zh-CN" altLang="zh-CN" dirty="0"/>
              <a:t>建筑物立面夜景照明的照明功率密度（</a:t>
            </a:r>
            <a:r>
              <a:rPr lang="en-US" altLang="zh-CN" dirty="0"/>
              <a:t>LPD</a:t>
            </a:r>
            <a:r>
              <a:rPr lang="zh-CN" altLang="zh-CN" dirty="0"/>
              <a:t>）值应符合现行行业标准《城市夜景照明设计规范》</a:t>
            </a:r>
            <a:r>
              <a:rPr lang="en-US" altLang="zh-CN" dirty="0"/>
              <a:t>JGJ</a:t>
            </a:r>
            <a:r>
              <a:rPr lang="zh-CN" altLang="zh-CN" dirty="0"/>
              <a:t>／</a:t>
            </a:r>
            <a:r>
              <a:rPr lang="en-US" altLang="zh-CN" dirty="0"/>
              <a:t>T 163</a:t>
            </a:r>
          </a:p>
          <a:p>
            <a:pPr algn="just">
              <a:lnSpc>
                <a:spcPct val="150000"/>
              </a:lnSpc>
            </a:pPr>
            <a:r>
              <a:rPr lang="zh-CN" altLang="zh-CN" dirty="0"/>
              <a:t>的有关规定。</a:t>
            </a:r>
            <a:r>
              <a:rPr lang="zh-CN" altLang="en-US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 （执行国家标准）</a:t>
            </a:r>
            <a:endParaRPr lang="en-US" altLang="zh-CN" kern="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2871" y="2644451"/>
            <a:ext cx="82131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条文在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《建筑照明设计标准》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GB50034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中包含多处强条，应严格执行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52308" y="2011832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024" y="2255669"/>
            <a:ext cx="11239501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 smtClean="0"/>
              <a:t> 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0031" y="1469335"/>
            <a:ext cx="10839451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6.3.5</a:t>
            </a:r>
            <a:r>
              <a:rPr lang="en-US" altLang="zh-CN" dirty="0" smtClean="0"/>
              <a:t> </a:t>
            </a:r>
            <a:r>
              <a:rPr lang="zh-CN" altLang="zh-CN" dirty="0" smtClean="0"/>
              <a:t>光源的选择应符合下列规定：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灯具安装高度较低的房间宜采用细管直管形三基色荧光灯；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（同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建筑照明设计标准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 GB 50034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2</a:t>
            </a:r>
            <a:r>
              <a:rPr lang="en-US" altLang="zh-CN" dirty="0" smtClean="0"/>
              <a:t> </a:t>
            </a:r>
            <a:r>
              <a:rPr lang="zh-CN" altLang="zh-CN" dirty="0" smtClean="0"/>
              <a:t>灯具安装高度较高的场所，应按使用要求采用金属卤化物灯、高频大功率细管直管荧光灯或</a:t>
            </a:r>
            <a:r>
              <a:rPr lang="en-US" altLang="zh-CN" dirty="0" smtClean="0"/>
              <a:t>LED</a:t>
            </a:r>
            <a:r>
              <a:rPr lang="zh-CN" altLang="zh-CN" dirty="0" smtClean="0"/>
              <a:t>灯；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（执行国家标准）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3</a:t>
            </a:r>
            <a:r>
              <a:rPr lang="en-US" altLang="zh-CN" dirty="0" smtClean="0"/>
              <a:t> </a:t>
            </a:r>
            <a:r>
              <a:rPr lang="zh-CN" altLang="zh-CN" dirty="0" smtClean="0"/>
              <a:t>除有特殊要求的场所，不应选用白炽灯；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（执行国家标准）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4</a:t>
            </a:r>
            <a:r>
              <a:rPr lang="en-US" altLang="zh-CN" dirty="0" smtClean="0"/>
              <a:t> </a:t>
            </a:r>
            <a:r>
              <a:rPr lang="zh-CN" altLang="zh-CN" dirty="0" smtClean="0"/>
              <a:t>以下场所宜采用发光二极管（</a:t>
            </a:r>
            <a:r>
              <a:rPr lang="en-US" altLang="zh-CN" dirty="0" smtClean="0"/>
              <a:t>LED</a:t>
            </a:r>
            <a:r>
              <a:rPr lang="zh-CN" altLang="zh-CN" dirty="0" smtClean="0"/>
              <a:t>）灯：</a:t>
            </a:r>
          </a:p>
          <a:p>
            <a:pPr lvl="0">
              <a:lnSpc>
                <a:spcPct val="150000"/>
              </a:lnSpc>
            </a:pPr>
            <a:r>
              <a:rPr lang="en-US" altLang="zh-CN" dirty="0" smtClean="0"/>
              <a:t>      1</a:t>
            </a:r>
            <a:r>
              <a:rPr lang="zh-CN" altLang="en-US" dirty="0" smtClean="0"/>
              <a:t>）</a:t>
            </a:r>
            <a:r>
              <a:rPr lang="zh-CN" altLang="zh-CN" dirty="0" smtClean="0"/>
              <a:t>走道、楼梯间、卫生间、车库等无人长时间逗留的场所；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（执行国家标准）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2</a:t>
            </a:r>
            <a:r>
              <a:rPr lang="zh-CN" altLang="en-US" dirty="0" smtClean="0"/>
              <a:t>）</a:t>
            </a:r>
            <a:r>
              <a:rPr lang="zh-CN" altLang="zh-CN" dirty="0" smtClean="0"/>
              <a:t>旅馆建筑的客房；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（同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建筑照明设计标准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 GB 50034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</a:t>
            </a:r>
            <a:r>
              <a:rPr lang="en-US" altLang="zh-CN" dirty="0" smtClean="0"/>
              <a:t>3</a:t>
            </a:r>
            <a:r>
              <a:rPr lang="zh-CN" altLang="zh-CN" dirty="0" smtClean="0"/>
              <a:t>）疏散指示灯、出口灯、室内指向性装饰照明等场所；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（执行国家标准）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4</a:t>
            </a:r>
            <a:r>
              <a:rPr lang="zh-CN" altLang="zh-CN" dirty="0" smtClean="0"/>
              <a:t>）设备机房、库房和只进行检查、巡视的场所；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（同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建筑照明设计标准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 GB 50034 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5</a:t>
            </a:r>
            <a:r>
              <a:rPr lang="zh-CN" altLang="zh-CN" dirty="0" smtClean="0"/>
              <a:t>）更换光源困难的场所。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（考虑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LED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灯寿命长，可以长期使用不更换。）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6968" y="882817"/>
            <a:ext cx="1079142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6.3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照明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416" y="1700902"/>
            <a:ext cx="1123950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6.3.6</a:t>
            </a:r>
            <a:r>
              <a:rPr lang="en-US" altLang="zh-CN" dirty="0" smtClean="0"/>
              <a:t> </a:t>
            </a:r>
            <a:r>
              <a:rPr lang="zh-CN" altLang="zh-CN" dirty="0" smtClean="0"/>
              <a:t>灯具的选择应符合下列规定：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在满足眩光限制和配光要求条件下，应选用效率或效能高的灯具，并应符合现行国家标准《建筑照明设计标准》</a:t>
            </a:r>
            <a:r>
              <a:rPr lang="en-US" altLang="zh-CN" dirty="0" smtClean="0"/>
              <a:t> GB 50034 </a:t>
            </a:r>
            <a:r>
              <a:rPr lang="zh-CN" altLang="zh-CN" dirty="0" smtClean="0"/>
              <a:t>的有关规定；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 </a:t>
            </a:r>
            <a:r>
              <a:rPr lang="en-US" altLang="zh-CN" b="1" dirty="0" smtClean="0"/>
              <a:t>2</a:t>
            </a:r>
            <a:r>
              <a:rPr lang="en-US" altLang="zh-CN" dirty="0" smtClean="0"/>
              <a:t> </a:t>
            </a:r>
            <a:r>
              <a:rPr lang="zh-CN" altLang="zh-CN" dirty="0" smtClean="0"/>
              <a:t>镇流器应选用谐波含量低的产品；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3</a:t>
            </a:r>
            <a:r>
              <a:rPr lang="en-US" altLang="zh-CN" dirty="0" smtClean="0"/>
              <a:t> </a:t>
            </a:r>
            <a:r>
              <a:rPr lang="zh-CN" altLang="zh-CN" dirty="0" smtClean="0"/>
              <a:t>照明设计不宜采用漫射发光顶棚；</a:t>
            </a:r>
            <a:r>
              <a:rPr lang="zh-CN" altLang="en-US" dirty="0" smtClean="0">
                <a:solidFill>
                  <a:srgbClr val="FF0000"/>
                </a:solidFill>
              </a:rPr>
              <a:t> 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</a:rPr>
              <a:t>（执行国家标准）</a:t>
            </a:r>
            <a:endParaRPr lang="zh-CN" altLang="zh-CN" dirty="0"/>
          </a:p>
        </p:txBody>
      </p:sp>
      <p:sp>
        <p:nvSpPr>
          <p:cNvPr id="3" name="矩形 2"/>
          <p:cNvSpPr/>
          <p:nvPr/>
        </p:nvSpPr>
        <p:spPr>
          <a:xfrm>
            <a:off x="706968" y="882817"/>
            <a:ext cx="1079142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6.3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照明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6561" y="745313"/>
            <a:ext cx="112395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</a:t>
            </a:r>
            <a:r>
              <a:rPr lang="en-US" altLang="zh-CN" b="1" dirty="0" smtClean="0"/>
              <a:t>6.3.7</a:t>
            </a:r>
            <a:r>
              <a:rPr lang="en-US" altLang="zh-CN" dirty="0" smtClean="0"/>
              <a:t> </a:t>
            </a:r>
            <a:r>
              <a:rPr lang="zh-CN" altLang="zh-CN" dirty="0" smtClean="0"/>
              <a:t>照明控制应符合下列规定：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照明控制应结合建筑使用情况及天然采光状况，进行分区、分组控制；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2</a:t>
            </a:r>
            <a:r>
              <a:rPr lang="en-US" altLang="zh-CN" dirty="0" smtClean="0"/>
              <a:t> </a:t>
            </a:r>
            <a:r>
              <a:rPr lang="zh-CN" altLang="zh-CN" dirty="0" smtClean="0"/>
              <a:t>对于功能复杂、照明环境要求高的公共场所，应设置智能照明控制系统，并按需要采取调光或降低照度的控制措施；</a:t>
            </a:r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3 </a:t>
            </a:r>
            <a:r>
              <a:rPr lang="zh-CN" altLang="zh-CN" dirty="0" smtClean="0"/>
              <a:t>走廊、楼梯间、门厅、电梯厅、卫生间、车库等公共场所的照明，宜采用集中开关控制或就地感应控制</a:t>
            </a:r>
            <a:r>
              <a:rPr lang="zh-CN" altLang="en-US" dirty="0" smtClean="0"/>
              <a:t>；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/>
              <a:t> </a:t>
            </a:r>
            <a:r>
              <a:rPr lang="zh-CN" altLang="zh-CN" dirty="0" smtClean="0"/>
              <a:t>医院门急诊及病房楼、幼儿园、老年人照料设施、中小学校的上述场所不宜采用就地感应控制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4 </a:t>
            </a:r>
            <a:r>
              <a:rPr lang="zh-CN" altLang="zh-CN" dirty="0" smtClean="0"/>
              <a:t>除设置单个灯具的房间外，每个房间照明控制开关不应少于</a:t>
            </a:r>
            <a:r>
              <a:rPr lang="en-US" altLang="zh-CN" dirty="0" smtClean="0"/>
              <a:t>2</a:t>
            </a:r>
            <a:r>
              <a:rPr lang="zh-CN" altLang="zh-CN" dirty="0" smtClean="0"/>
              <a:t>个；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en-US" altLang="zh-CN" b="1" dirty="0" smtClean="0"/>
              <a:t>         5 </a:t>
            </a:r>
            <a:r>
              <a:rPr lang="zh-CN" altLang="zh-CN" dirty="0" smtClean="0"/>
              <a:t>建筑景观照明应设置平时、一般节日、重大节日等多种模式自动控制装置。</a:t>
            </a:r>
            <a:endParaRPr lang="zh-CN" altLang="zh-CN" dirty="0"/>
          </a:p>
        </p:txBody>
      </p:sp>
      <p:sp>
        <p:nvSpPr>
          <p:cNvPr id="3" name="五边形 2"/>
          <p:cNvSpPr/>
          <p:nvPr/>
        </p:nvSpPr>
        <p:spPr>
          <a:xfrm>
            <a:off x="477022" y="4244286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  <p:sp>
        <p:nvSpPr>
          <p:cNvPr id="4" name="矩形 3"/>
          <p:cNvSpPr/>
          <p:nvPr/>
        </p:nvSpPr>
        <p:spPr>
          <a:xfrm>
            <a:off x="748157" y="4819240"/>
            <a:ext cx="1078790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款执行国家标准。第</a:t>
            </a: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</a:t>
            </a:r>
            <a:r>
              <a:rPr lang="zh-CN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医院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门急诊及病房楼、中小学校及其学生宿舍、幼儿园、老年人照料设施等场所，因病人、小孩、老年人等不具备完全行为能力，在灯光明暗转换期间极易发生踏空等安全事故，因此这些场所不宜采用就地感应控制。</a:t>
            </a:r>
            <a:endParaRPr lang="en-US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6" name="标题 3"/>
          <p:cNvSpPr txBox="1">
            <a:spLocks/>
          </p:cNvSpPr>
          <p:nvPr/>
        </p:nvSpPr>
        <p:spPr>
          <a:xfrm>
            <a:off x="0" y="1371638"/>
            <a:ext cx="12192000" cy="10080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b="1" dirty="0" smtClean="0"/>
              <a:t>第</a:t>
            </a:r>
            <a:r>
              <a:rPr lang="zh-CN" altLang="en-US" b="1" dirty="0" smtClean="0"/>
              <a:t>六</a:t>
            </a:r>
            <a:r>
              <a:rPr lang="zh-CN" altLang="zh-CN" b="1" dirty="0" smtClean="0"/>
              <a:t>部分</a:t>
            </a:r>
            <a:r>
              <a:rPr lang="zh-CN" altLang="zh-CN" b="1" dirty="0"/>
              <a:t>　</a:t>
            </a:r>
            <a:r>
              <a:rPr lang="zh-CN" altLang="en-US" b="1" dirty="0" smtClean="0"/>
              <a:t>电气</a:t>
            </a:r>
            <a:endParaRPr lang="zh-CN" altLang="zh-CN" sz="2000" b="1" dirty="0"/>
          </a:p>
        </p:txBody>
      </p:sp>
      <p:sp>
        <p:nvSpPr>
          <p:cNvPr id="7" name="矩形 6"/>
          <p:cNvSpPr/>
          <p:nvPr/>
        </p:nvSpPr>
        <p:spPr>
          <a:xfrm>
            <a:off x="4769707" y="3027207"/>
            <a:ext cx="48273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6.1  </a:t>
            </a: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一般规定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6.2  </a:t>
            </a: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供配电系统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6.3  </a:t>
            </a:r>
            <a:r>
              <a:rPr lang="zh-CN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照明</a:t>
            </a:r>
            <a:endParaRPr lang="zh-CN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6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2895638"/>
            <a:ext cx="12192000" cy="10080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 smtClean="0"/>
              <a:t>6.1 </a:t>
            </a:r>
            <a:r>
              <a:rPr lang="zh-CN" altLang="en-US" b="1" dirty="0" smtClean="0"/>
              <a:t>一般规定</a:t>
            </a:r>
            <a:endParaRPr lang="zh-CN" altLang="zh-CN" sz="2000" b="1" dirty="0"/>
          </a:p>
        </p:txBody>
      </p:sp>
    </p:spTree>
    <p:extLst>
      <p:ext uri="{BB962C8B-B14F-4D97-AF65-F5344CB8AC3E}">
        <p14:creationId xmlns:p14="http://schemas.microsoft.com/office/powerpoint/2010/main" val="187221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445" y="1253595"/>
            <a:ext cx="485902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6.1.1</a:t>
            </a:r>
            <a:r>
              <a:rPr lang="en-US" altLang="zh-CN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电气系统的设计应经济合理、高效节能。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445" y="1833515"/>
            <a:ext cx="82460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6.1.2 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电气系统应选用安全、可靠的节能产品，提高电能利用率。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445" y="2447344"/>
            <a:ext cx="10947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6.1.3</a:t>
            </a:r>
            <a:r>
              <a:rPr lang="zh-CN" altLang="zh-CN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应结合建筑功能、负荷性质确定合理的供配电系统和智能化系统，通过技术经济比较，采用适宜的节能控制措施。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7814" y="4019324"/>
            <a:ext cx="1102981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电气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设计应包括前期对建筑用电需求情况、智能化各子系统需求的评估，确认设计输入条件中的重要指标（例如对应急电源系统需求的评估、对自控系统功能要求的评估等），目标明确、有的放矢地进行电气节能设计。这样，可以避免脱离实际使用需求，输入过高或过低的外部条件而导致电气系统的配置规模、功能等出现较大偏差，可以使节能设计实现建筑全寿命期的节能。</a:t>
            </a: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智能化系统配置应满足现行国家标准《智能建筑设计标准》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GB/T50314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的要求，在项目所需的智能化系统中，通过相关子系统采用的节能控制措施，对建筑节能可以发挥很好的作用。</a:t>
            </a:r>
          </a:p>
        </p:txBody>
      </p:sp>
      <p:sp>
        <p:nvSpPr>
          <p:cNvPr id="7" name="五边形 6"/>
          <p:cNvSpPr/>
          <p:nvPr/>
        </p:nvSpPr>
        <p:spPr>
          <a:xfrm>
            <a:off x="547814" y="3461190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  <p:sp>
        <p:nvSpPr>
          <p:cNvPr id="8" name="矩形 7"/>
          <p:cNvSpPr/>
          <p:nvPr/>
        </p:nvSpPr>
        <p:spPr>
          <a:xfrm>
            <a:off x="547814" y="740908"/>
            <a:ext cx="159210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6.1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一般规定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42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0" y="2895638"/>
            <a:ext cx="12192000" cy="10080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b="1" dirty="0" smtClean="0"/>
              <a:t>6.2 </a:t>
            </a:r>
            <a:r>
              <a:rPr lang="zh-CN" altLang="en-US" b="1" dirty="0" smtClean="0"/>
              <a:t>供配电系统</a:t>
            </a:r>
            <a:endParaRPr lang="zh-CN" altLang="zh-CN" sz="2000" b="1" dirty="0"/>
          </a:p>
        </p:txBody>
      </p:sp>
    </p:spTree>
    <p:extLst>
      <p:ext uri="{BB962C8B-B14F-4D97-AF65-F5344CB8AC3E}">
        <p14:creationId xmlns:p14="http://schemas.microsoft.com/office/powerpoint/2010/main" val="30760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2248" y="1739342"/>
            <a:ext cx="11092577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dirty="0" smtClean="0"/>
              <a:t> 6.2.1  </a:t>
            </a:r>
            <a:r>
              <a:rPr lang="zh-CN" altLang="zh-CN" dirty="0" smtClean="0"/>
              <a:t>应根据用电性质，用电容量选择合理的供电电压和供电方式。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（执行国家标准）</a:t>
            </a: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zh-CN" dirty="0" smtClean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zh-CN" dirty="0" smtClean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sz="1400" kern="1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4894" y="2642328"/>
            <a:ext cx="10387727" cy="1100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b="1" dirty="0" smtClean="0"/>
              <a:t>6.2.2  </a:t>
            </a:r>
            <a:r>
              <a:rPr lang="zh-CN" altLang="zh-CN" dirty="0" smtClean="0"/>
              <a:t>变电站的位置应深入负荷中心，缩短低压供电半径</a:t>
            </a:r>
            <a:r>
              <a:rPr lang="zh-CN" altLang="en-US" dirty="0" smtClean="0"/>
              <a:t>。</a:t>
            </a:r>
            <a:r>
              <a:rPr lang="zh-CN" altLang="zh-CN" dirty="0" smtClean="0"/>
              <a:t>单台大功率用电设备宜采用高压供电方式</a:t>
            </a:r>
            <a:r>
              <a:rPr lang="zh-CN" altLang="en-US" dirty="0" smtClean="0"/>
              <a:t>。</a:t>
            </a: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endParaRPr lang="zh-CN" altLang="zh-CN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4894" y="4348467"/>
            <a:ext cx="10766855" cy="1273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考虑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到某些大型建筑的空调冷冻机、水泵设备功率非常大，这种情况下采用高压供电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可以降低线路损耗，减少变压器的铜损、铁损，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达到节能目的。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具体确定大功率用电设备电压等级时应该根据市政供电条件，与暖通、给排水专业共同</a:t>
            </a:r>
            <a:r>
              <a:rPr lang="zh-CN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384894" y="3720346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  <p:sp>
        <p:nvSpPr>
          <p:cNvPr id="9" name="矩形 8"/>
          <p:cNvSpPr/>
          <p:nvPr/>
        </p:nvSpPr>
        <p:spPr>
          <a:xfrm>
            <a:off x="322248" y="882817"/>
            <a:ext cx="184858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供配电系统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524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22248" y="982771"/>
            <a:ext cx="10387727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b="1" dirty="0" smtClean="0"/>
              <a:t> </a:t>
            </a:r>
            <a:endParaRPr lang="en-US" altLang="zh-CN" dirty="0" smtClean="0"/>
          </a:p>
          <a:p>
            <a:pPr marL="635">
              <a:lnSpc>
                <a:spcPct val="150000"/>
              </a:lnSpc>
              <a:spcBef>
                <a:spcPts val="300"/>
              </a:spcBef>
            </a:pPr>
            <a:r>
              <a:rPr lang="en-US" altLang="zh-CN" b="1" dirty="0" smtClean="0"/>
              <a:t>6.2.3</a:t>
            </a:r>
            <a:r>
              <a:rPr lang="zh-CN" altLang="zh-CN" dirty="0" smtClean="0"/>
              <a:t>当建筑采用两回路高压供电时，宜采用两路电源同时带负载，并工作互为备用的供电方式。</a:t>
            </a:r>
          </a:p>
          <a:p>
            <a:pPr marL="635">
              <a:lnSpc>
                <a:spcPct val="150000"/>
              </a:lnSpc>
              <a:spcBef>
                <a:spcPts val="300"/>
              </a:spcBef>
            </a:pPr>
            <a:endParaRPr lang="zh-CN" altLang="zh-CN" dirty="0">
              <a:solidFill>
                <a:srgbClr val="FF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04098" y="5821838"/>
            <a:ext cx="10601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b="1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kern="1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zh-CN" kern="100" dirty="0">
              <a:latin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2248" y="4461215"/>
            <a:ext cx="859901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dirty="0" smtClean="0"/>
              <a:t>6.2.4</a:t>
            </a:r>
            <a:r>
              <a:rPr lang="en-US" altLang="zh-CN" dirty="0" smtClean="0"/>
              <a:t> </a:t>
            </a:r>
            <a:r>
              <a:rPr lang="zh-CN" altLang="zh-CN" dirty="0" smtClean="0"/>
              <a:t>配电系统三相负荷的不平衡度不宜大于</a:t>
            </a:r>
            <a:r>
              <a:rPr lang="en-US" altLang="zh-CN" dirty="0" smtClean="0"/>
              <a:t>15%</a:t>
            </a:r>
            <a:r>
              <a:rPr lang="zh-CN" altLang="zh-CN" dirty="0" smtClean="0"/>
              <a:t>。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（执行国家标准）</a:t>
            </a:r>
            <a:r>
              <a:rPr lang="zh-CN" altLang="zh-CN" dirty="0" smtClean="0"/>
              <a:t> </a:t>
            </a:r>
            <a:r>
              <a:rPr lang="en-US" altLang="zh-CN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2248" y="882817"/>
            <a:ext cx="184858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供配电系统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2248" y="3052877"/>
            <a:ext cx="10824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>
              <a:lnSpc>
                <a:spcPct val="150000"/>
              </a:lnSpc>
              <a:spcBef>
                <a:spcPts val="300"/>
              </a:spcBef>
            </a:pPr>
            <a:r>
              <a:rPr lang="en-US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平衡负荷，则在线路阻抗不变的条件下，线路损耗是一路供电的一半，可以有效减少线路损耗。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具体的计算可以参阅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工业与民用供配电设计手册 第四版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》16.2.3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条的计算过程。</a:t>
            </a:r>
            <a:endParaRPr lang="zh-CN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404098" y="2260426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</p:spTree>
    <p:extLst>
      <p:ext uri="{BB962C8B-B14F-4D97-AF65-F5344CB8AC3E}">
        <p14:creationId xmlns:p14="http://schemas.microsoft.com/office/powerpoint/2010/main" val="380516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2248" y="1719180"/>
            <a:ext cx="110966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6.2.5 </a:t>
            </a:r>
            <a:r>
              <a:rPr lang="zh-CN" altLang="zh-CN" dirty="0" smtClean="0"/>
              <a:t>功率因数补偿宜采用集中补偿和就地平衡相结合的原则，并符合下列规定：</a:t>
            </a:r>
            <a:r>
              <a:rPr lang="en-US" altLang="zh-CN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对于三相不平衡或采用单相配电的供配电系统，宜采用部分分相无功功率自动补偿装置；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en-US" altLang="zh-CN" b="1" dirty="0" smtClean="0"/>
              <a:t>2</a:t>
            </a:r>
            <a:r>
              <a:rPr lang="en-US" altLang="zh-CN" dirty="0" smtClean="0"/>
              <a:t> </a:t>
            </a:r>
            <a:r>
              <a:rPr lang="zh-CN" altLang="zh-CN" dirty="0" smtClean="0"/>
              <a:t>对于容量较大，负荷平稳且经常使用的用电设备，宜设置就地无功功率自动补偿装置。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zh-CN" kern="0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</a:t>
            </a:r>
            <a:r>
              <a:rPr lang="zh-CN" altLang="en-US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（执行国家标准）</a:t>
            </a:r>
            <a:r>
              <a:rPr lang="zh-CN" altLang="zh-CN" dirty="0" smtClean="0"/>
              <a:t>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zh-CN" altLang="zh-CN" dirty="0" smtClean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zh-CN" altLang="zh-CN" sz="1400" kern="100" dirty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2248" y="882817"/>
            <a:ext cx="184858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供配电系统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22248" y="1521658"/>
            <a:ext cx="11239501" cy="170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/>
              <a:t> 6.2.6</a:t>
            </a:r>
            <a:r>
              <a:rPr lang="en-US" altLang="zh-CN" dirty="0" smtClean="0"/>
              <a:t> </a:t>
            </a:r>
            <a:r>
              <a:rPr lang="zh-CN" altLang="zh-CN" dirty="0" smtClean="0"/>
              <a:t>供配电系统的谐波治理措施应符合下列规定：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1</a:t>
            </a:r>
            <a:r>
              <a:rPr lang="en-US" altLang="zh-CN" dirty="0" smtClean="0"/>
              <a:t> </a:t>
            </a:r>
            <a:r>
              <a:rPr lang="zh-CN" altLang="zh-CN" dirty="0" smtClean="0"/>
              <a:t>当建筑中非线性用电设备较多时，宜在变电所设置滤波装置或预留安装滤波装置的空间；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2</a:t>
            </a:r>
            <a:r>
              <a:rPr lang="en-US" altLang="zh-CN" dirty="0" smtClean="0"/>
              <a:t> </a:t>
            </a:r>
            <a:r>
              <a:rPr lang="zh-CN" altLang="zh-CN" dirty="0" smtClean="0"/>
              <a:t>三相配电变压器应采用</a:t>
            </a:r>
            <a:r>
              <a:rPr lang="en-US" altLang="zh-CN" dirty="0" smtClean="0"/>
              <a:t>D</a:t>
            </a:r>
            <a:r>
              <a:rPr lang="zh-CN" altLang="zh-CN" dirty="0" smtClean="0"/>
              <a:t>，</a:t>
            </a:r>
            <a:r>
              <a:rPr lang="en-US" altLang="zh-CN" dirty="0" smtClean="0"/>
              <a:t>yn11</a:t>
            </a:r>
            <a:r>
              <a:rPr lang="zh-CN" altLang="zh-CN" dirty="0" smtClean="0"/>
              <a:t>接线组别；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</a:t>
            </a:r>
            <a:r>
              <a:rPr lang="en-US" altLang="zh-CN" b="1" dirty="0" smtClean="0"/>
              <a:t>3 </a:t>
            </a:r>
            <a:r>
              <a:rPr lang="zh-CN" altLang="zh-CN" dirty="0" smtClean="0"/>
              <a:t>大功率非线性用电设备宜就地设置谐波抑制装置。</a:t>
            </a:r>
          </a:p>
        </p:txBody>
      </p:sp>
      <p:sp>
        <p:nvSpPr>
          <p:cNvPr id="4" name="矩形 3"/>
          <p:cNvSpPr/>
          <p:nvPr/>
        </p:nvSpPr>
        <p:spPr>
          <a:xfrm>
            <a:off x="322248" y="882817"/>
            <a:ext cx="1848583" cy="400110"/>
          </a:xfrm>
          <a:prstGeom prst="rect">
            <a:avLst/>
          </a:prstGeom>
          <a:gradFill>
            <a:gsLst>
              <a:gs pos="0">
                <a:schemeClr val="accent5">
                  <a:lumMod val="5000"/>
                  <a:lumOff val="95000"/>
                </a:schemeClr>
              </a:gs>
              <a:gs pos="5000">
                <a:schemeClr val="accent5">
                  <a:lumMod val="60000"/>
                  <a:lumOff val="40000"/>
                </a:schemeClr>
              </a:gs>
              <a:gs pos="89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6.2 </a:t>
            </a:r>
            <a:r>
              <a:rPr lang="zh-CN" alt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供配电系统</a:t>
            </a:r>
            <a:endParaRPr lang="zh-CN" altLang="en-US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384894" y="3364297"/>
            <a:ext cx="1785937" cy="428625"/>
          </a:xfrm>
          <a:prstGeom prst="homePlat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0" lang="zh-CN" altLang="en-US" sz="1800" b="1" dirty="0" smtClean="0">
                <a:solidFill>
                  <a:srgbClr val="FFFFFF"/>
                </a:solidFill>
                <a:latin typeface="Calibri" panose="020F0502020204030204" pitchFamily="34" charset="0"/>
              </a:rPr>
              <a:t>条文释义：</a:t>
            </a:r>
          </a:p>
        </p:txBody>
      </p:sp>
      <p:sp>
        <p:nvSpPr>
          <p:cNvPr id="2" name="矩形 1"/>
          <p:cNvSpPr/>
          <p:nvPr/>
        </p:nvSpPr>
        <p:spPr>
          <a:xfrm>
            <a:off x="510746" y="4227725"/>
            <a:ext cx="109645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100" dirty="0" smtClean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第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款和第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款是执行国家标准。第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款考虑到变压器采用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yn11</a:t>
            </a:r>
            <a:r>
              <a:rPr lang="zh-CN" altLang="zh-CN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接线</a:t>
            </a:r>
            <a:r>
              <a:rPr lang="zh-CN" altLang="en-US" kern="100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是谐波治理的有效措施，而且是民用建筑电气设计中一般选用的设备，因此提出该条文。</a:t>
            </a:r>
            <a:endParaRPr lang="en-US" altLang="zh-CN" kern="100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59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11567</TotalTime>
  <Words>1465</Words>
  <Application>Microsoft Office PowerPoint</Application>
  <PresentationFormat>宽屏</PresentationFormat>
  <Paragraphs>102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方正粗活意简体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Custom Design1</vt:lpstr>
      <vt:lpstr> 《四川省公共建筑节能设计标准》 DBJ51/143-2020 宣贯（第六章）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CSWADI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aaaaa</dc:title>
  <dc:creator>刘希臣</dc:creator>
  <cp:lastModifiedBy>闵晓丹</cp:lastModifiedBy>
  <cp:revision>631</cp:revision>
  <dcterms:created xsi:type="dcterms:W3CDTF">2016-12-01T02:01:25Z</dcterms:created>
  <dcterms:modified xsi:type="dcterms:W3CDTF">2020-05-09T07:37:49Z</dcterms:modified>
</cp:coreProperties>
</file>