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0" r:id="rId1"/>
    <p:sldMasterId id="2147483982" r:id="rId2"/>
  </p:sldMasterIdLst>
  <p:notesMasterIdLst>
    <p:notesMasterId r:id="rId91"/>
  </p:notesMasterIdLst>
  <p:sldIdLst>
    <p:sldId id="576" r:id="rId3"/>
    <p:sldId id="479" r:id="rId4"/>
    <p:sldId id="577" r:id="rId5"/>
    <p:sldId id="481" r:id="rId6"/>
    <p:sldId id="483" r:id="rId7"/>
    <p:sldId id="486" r:id="rId8"/>
    <p:sldId id="487" r:id="rId9"/>
    <p:sldId id="484" r:id="rId10"/>
    <p:sldId id="559" r:id="rId11"/>
    <p:sldId id="488" r:id="rId12"/>
    <p:sldId id="489" r:id="rId13"/>
    <p:sldId id="578" r:id="rId14"/>
    <p:sldId id="490" r:id="rId15"/>
    <p:sldId id="560" r:id="rId16"/>
    <p:sldId id="491" r:id="rId17"/>
    <p:sldId id="561" r:id="rId18"/>
    <p:sldId id="562" r:id="rId19"/>
    <p:sldId id="575" r:id="rId20"/>
    <p:sldId id="494" r:id="rId21"/>
    <p:sldId id="495" r:id="rId22"/>
    <p:sldId id="496" r:id="rId23"/>
    <p:sldId id="497" r:id="rId24"/>
    <p:sldId id="498" r:id="rId25"/>
    <p:sldId id="499" r:id="rId26"/>
    <p:sldId id="500" r:id="rId27"/>
    <p:sldId id="502" r:id="rId28"/>
    <p:sldId id="503" r:id="rId29"/>
    <p:sldId id="504" r:id="rId30"/>
    <p:sldId id="505" r:id="rId31"/>
    <p:sldId id="506" r:id="rId32"/>
    <p:sldId id="507" r:id="rId33"/>
    <p:sldId id="508" r:id="rId34"/>
    <p:sldId id="509" r:id="rId35"/>
    <p:sldId id="510" r:id="rId36"/>
    <p:sldId id="511" r:id="rId37"/>
    <p:sldId id="513" r:id="rId38"/>
    <p:sldId id="512" r:id="rId39"/>
    <p:sldId id="579" r:id="rId40"/>
    <p:sldId id="485" r:id="rId41"/>
    <p:sldId id="563" r:id="rId42"/>
    <p:sldId id="555" r:id="rId43"/>
    <p:sldId id="564" r:id="rId44"/>
    <p:sldId id="565" r:id="rId45"/>
    <p:sldId id="516" r:id="rId46"/>
    <p:sldId id="556" r:id="rId47"/>
    <p:sldId id="517" r:id="rId48"/>
    <p:sldId id="566" r:id="rId49"/>
    <p:sldId id="518" r:id="rId50"/>
    <p:sldId id="519" r:id="rId51"/>
    <p:sldId id="520" r:id="rId52"/>
    <p:sldId id="521" r:id="rId53"/>
    <p:sldId id="557" r:id="rId54"/>
    <p:sldId id="568" r:id="rId55"/>
    <p:sldId id="524" r:id="rId56"/>
    <p:sldId id="525" r:id="rId57"/>
    <p:sldId id="569" r:id="rId58"/>
    <p:sldId id="526" r:id="rId59"/>
    <p:sldId id="527" r:id="rId60"/>
    <p:sldId id="528" r:id="rId61"/>
    <p:sldId id="529" r:id="rId62"/>
    <p:sldId id="530" r:id="rId63"/>
    <p:sldId id="531" r:id="rId64"/>
    <p:sldId id="580" r:id="rId65"/>
    <p:sldId id="532" r:id="rId66"/>
    <p:sldId id="533" r:id="rId67"/>
    <p:sldId id="534" r:id="rId68"/>
    <p:sldId id="535" r:id="rId69"/>
    <p:sldId id="537" r:id="rId70"/>
    <p:sldId id="539" r:id="rId71"/>
    <p:sldId id="540" r:id="rId72"/>
    <p:sldId id="541" r:id="rId73"/>
    <p:sldId id="542" r:id="rId74"/>
    <p:sldId id="543" r:id="rId75"/>
    <p:sldId id="544" r:id="rId76"/>
    <p:sldId id="545" r:id="rId77"/>
    <p:sldId id="570" r:id="rId78"/>
    <p:sldId id="571" r:id="rId79"/>
    <p:sldId id="546" r:id="rId80"/>
    <p:sldId id="547" r:id="rId81"/>
    <p:sldId id="548" r:id="rId82"/>
    <p:sldId id="549" r:id="rId83"/>
    <p:sldId id="550" r:id="rId84"/>
    <p:sldId id="573" r:id="rId85"/>
    <p:sldId id="572" r:id="rId86"/>
    <p:sldId id="551" r:id="rId87"/>
    <p:sldId id="552" r:id="rId88"/>
    <p:sldId id="553" r:id="rId89"/>
    <p:sldId id="554" r:id="rId9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C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5" autoAdjust="0"/>
    <p:restoredTop sz="94660"/>
  </p:normalViewPr>
  <p:slideViewPr>
    <p:cSldViewPr snapToGrid="0">
      <p:cViewPr varScale="1">
        <p:scale>
          <a:sx n="116" d="100"/>
          <a:sy n="116" d="100"/>
        </p:scale>
        <p:origin x="102"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tableStyles" Target="tableStyles.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viewProps" Target="view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presProps" Target="presProps.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image" Target="../media/image7.wmf"/><Relationship Id="rId4" Type="http://schemas.openxmlformats.org/officeDocument/2006/relationships/image" Target="../media/image1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37DFDF-1DF1-4A0F-A92E-732E4DCE7159}" type="datetimeFigureOut">
              <a:rPr lang="zh-CN" altLang="en-US" smtClean="0"/>
              <a:t>2020/5/9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28DF428-218C-4988-A90B-703AEA574183}" type="slidenum">
              <a:rPr lang="zh-CN" altLang="en-US" smtClean="0"/>
              <a:t>‹#›</a:t>
            </a:fld>
            <a:endParaRPr lang="zh-CN" altLang="en-US"/>
          </a:p>
        </p:txBody>
      </p:sp>
    </p:spTree>
    <p:extLst>
      <p:ext uri="{BB962C8B-B14F-4D97-AF65-F5344CB8AC3E}">
        <p14:creationId xmlns:p14="http://schemas.microsoft.com/office/powerpoint/2010/main" val="3629817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ltLang="zh-CN"/>
              <a:t>Click to edit Master title style</a:t>
            </a:r>
            <a:endParaRPr lang="zh-CN" alt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ltLang="zh-CN"/>
              <a:t>Click to edit Master subtitle style</a:t>
            </a:r>
            <a:endParaRPr lang="zh-CN" altLang="en-US"/>
          </a:p>
        </p:txBody>
      </p:sp>
      <p:sp>
        <p:nvSpPr>
          <p:cNvPr id="4" name="Date Placeholder 3"/>
          <p:cNvSpPr>
            <a:spLocks noGrp="1"/>
          </p:cNvSpPr>
          <p:nvPr>
            <p:ph type="dt" sz="half" idx="10"/>
          </p:nvPr>
        </p:nvSpPr>
        <p:spPr/>
        <p:txBody>
          <a:bodyPr/>
          <a:lstStyle/>
          <a:p>
            <a:fld id="{99A489D9-F0B8-4466-AE6A-CB772922400C}" type="datetimeFigureOut">
              <a:rPr lang="zh-CN" altLang="en-US" smtClean="0"/>
              <a:t>2020/5/9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D1258BE-BBB4-46A8-BAFE-58FE2AF1213E}" type="slidenum">
              <a:rPr lang="zh-CN" altLang="en-US" smtClean="0"/>
              <a:t>‹#›</a:t>
            </a:fld>
            <a:endParaRPr lang="zh-CN" altLang="en-US"/>
          </a:p>
        </p:txBody>
      </p:sp>
    </p:spTree>
    <p:extLst>
      <p:ext uri="{BB962C8B-B14F-4D97-AF65-F5344CB8AC3E}">
        <p14:creationId xmlns:p14="http://schemas.microsoft.com/office/powerpoint/2010/main" val="6101915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ltLang="zh-CN"/>
              <a:t>Click to edit Master title style</a:t>
            </a:r>
            <a:endParaRPr lang="zh-CN" alt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ltLang="zh-CN"/>
              <a:t>Click to edit Master subtitle style</a:t>
            </a:r>
            <a:endParaRPr lang="zh-CN" altLang="en-US"/>
          </a:p>
        </p:txBody>
      </p:sp>
      <p:sp>
        <p:nvSpPr>
          <p:cNvPr id="4" name="Date Placeholder 3"/>
          <p:cNvSpPr>
            <a:spLocks noGrp="1"/>
          </p:cNvSpPr>
          <p:nvPr>
            <p:ph type="dt" sz="half" idx="10"/>
          </p:nvPr>
        </p:nvSpPr>
        <p:spPr/>
        <p:txBody>
          <a:bodyPr/>
          <a:lstStyle/>
          <a:p>
            <a:fld id="{7D8DE17B-1616-4914-9DD3-FB7AA461391B}" type="datetimeFigureOut">
              <a:rPr lang="zh-CN" altLang="en-US" smtClean="0"/>
              <a:t>2020/5/9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7CF6476-1941-4029-B189-65533FFEAEA6}" type="slidenum">
              <a:rPr lang="zh-CN" altLang="en-US" smtClean="0"/>
              <a:t>‹#›</a:t>
            </a:fld>
            <a:endParaRPr lang="zh-CN" altLang="en-US"/>
          </a:p>
        </p:txBody>
      </p:sp>
    </p:spTree>
    <p:extLst>
      <p:ext uri="{BB962C8B-B14F-4D97-AF65-F5344CB8AC3E}">
        <p14:creationId xmlns:p14="http://schemas.microsoft.com/office/powerpoint/2010/main" val="22245164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zh-CN" altLang="en-US"/>
          </a:p>
        </p:txBody>
      </p:sp>
      <p:sp>
        <p:nvSpPr>
          <p:cNvPr id="3" name="Content Placeholder 2"/>
          <p:cNvSpPr>
            <a:spLocks noGrp="1"/>
          </p:cNvSpPr>
          <p:nvPr>
            <p:ph idx="1"/>
          </p:nvPr>
        </p:nvSpPr>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Date Placeholder 3"/>
          <p:cNvSpPr>
            <a:spLocks noGrp="1"/>
          </p:cNvSpPr>
          <p:nvPr>
            <p:ph type="dt" sz="half" idx="10"/>
          </p:nvPr>
        </p:nvSpPr>
        <p:spPr/>
        <p:txBody>
          <a:bodyPr/>
          <a:lstStyle/>
          <a:p>
            <a:fld id="{7D8DE17B-1616-4914-9DD3-FB7AA461391B}" type="datetimeFigureOut">
              <a:rPr lang="zh-CN" altLang="en-US" smtClean="0"/>
              <a:t>2020/5/9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7CF6476-1941-4029-B189-65533FFEAEA6}" type="slidenum">
              <a:rPr lang="zh-CN" altLang="en-US" smtClean="0"/>
              <a:t>‹#›</a:t>
            </a:fld>
            <a:endParaRPr lang="zh-CN" altLang="en-US"/>
          </a:p>
        </p:txBody>
      </p:sp>
    </p:spTree>
    <p:extLst>
      <p:ext uri="{BB962C8B-B14F-4D97-AF65-F5344CB8AC3E}">
        <p14:creationId xmlns:p14="http://schemas.microsoft.com/office/powerpoint/2010/main" val="32422516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ltLang="zh-CN"/>
              <a:t>Click to edit Master title style</a:t>
            </a:r>
            <a:endParaRPr lang="zh-CN" altLang="en-US"/>
          </a:p>
        </p:txBody>
      </p:sp>
      <p:sp>
        <p:nvSpPr>
          <p:cNvPr id="3" name="Text Placeholder 2"/>
          <p:cNvSpPr>
            <a:spLocks noGrp="1"/>
          </p:cNvSpPr>
          <p:nvPr>
            <p:ph type="body" idx="1"/>
          </p:nvPr>
        </p:nvSpPr>
        <p:spPr>
          <a:xfrm>
            <a:off x="831851" y="4589467"/>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ltLang="zh-CN"/>
              <a:t>Click to edit Master text styles</a:t>
            </a:r>
          </a:p>
        </p:txBody>
      </p:sp>
      <p:sp>
        <p:nvSpPr>
          <p:cNvPr id="4" name="Date Placeholder 3"/>
          <p:cNvSpPr>
            <a:spLocks noGrp="1"/>
          </p:cNvSpPr>
          <p:nvPr>
            <p:ph type="dt" sz="half" idx="10"/>
          </p:nvPr>
        </p:nvSpPr>
        <p:spPr/>
        <p:txBody>
          <a:bodyPr/>
          <a:lstStyle/>
          <a:p>
            <a:fld id="{7D8DE17B-1616-4914-9DD3-FB7AA461391B}" type="datetimeFigureOut">
              <a:rPr lang="zh-CN" altLang="en-US" smtClean="0"/>
              <a:t>2020/5/9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7CF6476-1941-4029-B189-65533FFEAEA6}" type="slidenum">
              <a:rPr lang="zh-CN" altLang="en-US" smtClean="0"/>
              <a:t>‹#›</a:t>
            </a:fld>
            <a:endParaRPr lang="zh-CN" altLang="en-US"/>
          </a:p>
        </p:txBody>
      </p:sp>
    </p:spTree>
    <p:extLst>
      <p:ext uri="{BB962C8B-B14F-4D97-AF65-F5344CB8AC3E}">
        <p14:creationId xmlns:p14="http://schemas.microsoft.com/office/powerpoint/2010/main" val="9773745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zh-CN" altLang="en-US"/>
          </a:p>
        </p:txBody>
      </p:sp>
      <p:sp>
        <p:nvSpPr>
          <p:cNvPr id="3" name="Content Placeholder 2"/>
          <p:cNvSpPr>
            <a:spLocks noGrp="1"/>
          </p:cNvSpPr>
          <p:nvPr>
            <p:ph sz="half" idx="1"/>
          </p:nvPr>
        </p:nvSpPr>
        <p:spPr>
          <a:xfrm>
            <a:off x="838200" y="1825625"/>
            <a:ext cx="5181600" cy="4351338"/>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Content Placeholder 3"/>
          <p:cNvSpPr>
            <a:spLocks noGrp="1"/>
          </p:cNvSpPr>
          <p:nvPr>
            <p:ph sz="half" idx="2"/>
          </p:nvPr>
        </p:nvSpPr>
        <p:spPr>
          <a:xfrm>
            <a:off x="6172200" y="1825625"/>
            <a:ext cx="5181600" cy="4351338"/>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5" name="Date Placeholder 4"/>
          <p:cNvSpPr>
            <a:spLocks noGrp="1"/>
          </p:cNvSpPr>
          <p:nvPr>
            <p:ph type="dt" sz="half" idx="10"/>
          </p:nvPr>
        </p:nvSpPr>
        <p:spPr/>
        <p:txBody>
          <a:bodyPr/>
          <a:lstStyle/>
          <a:p>
            <a:fld id="{7D8DE17B-1616-4914-9DD3-FB7AA461391B}" type="datetimeFigureOut">
              <a:rPr lang="zh-CN" altLang="en-US" smtClean="0"/>
              <a:t>2020/5/9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7CF6476-1941-4029-B189-65533FFEAEA6}" type="slidenum">
              <a:rPr lang="zh-CN" altLang="en-US" smtClean="0"/>
              <a:t>‹#›</a:t>
            </a:fld>
            <a:endParaRPr lang="zh-CN" altLang="en-US"/>
          </a:p>
        </p:txBody>
      </p:sp>
    </p:spTree>
    <p:extLst>
      <p:ext uri="{BB962C8B-B14F-4D97-AF65-F5344CB8AC3E}">
        <p14:creationId xmlns:p14="http://schemas.microsoft.com/office/powerpoint/2010/main" val="37370096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n-US" altLang="zh-CN"/>
              <a:t>Click to edit Master title style</a:t>
            </a:r>
            <a:endParaRPr lang="zh-CN" altLang="en-US"/>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ltLang="zh-CN"/>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5" name="Text Placeholder 4"/>
          <p:cNvSpPr>
            <a:spLocks noGrp="1"/>
          </p:cNvSpPr>
          <p:nvPr>
            <p:ph type="body" sz="quarter" idx="3"/>
          </p:nvPr>
        </p:nvSpPr>
        <p:spPr>
          <a:xfrm>
            <a:off x="6172202"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ltLang="zh-CN"/>
              <a:t>Click to edit Master text styles</a:t>
            </a:r>
          </a:p>
        </p:txBody>
      </p:sp>
      <p:sp>
        <p:nvSpPr>
          <p:cNvPr id="6" name="Content Placeholder 5"/>
          <p:cNvSpPr>
            <a:spLocks noGrp="1"/>
          </p:cNvSpPr>
          <p:nvPr>
            <p:ph sz="quarter" idx="4"/>
          </p:nvPr>
        </p:nvSpPr>
        <p:spPr>
          <a:xfrm>
            <a:off x="6172202" y="2505075"/>
            <a:ext cx="5183188" cy="3684588"/>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7" name="Date Placeholder 6"/>
          <p:cNvSpPr>
            <a:spLocks noGrp="1"/>
          </p:cNvSpPr>
          <p:nvPr>
            <p:ph type="dt" sz="half" idx="10"/>
          </p:nvPr>
        </p:nvSpPr>
        <p:spPr/>
        <p:txBody>
          <a:bodyPr/>
          <a:lstStyle/>
          <a:p>
            <a:fld id="{7D8DE17B-1616-4914-9DD3-FB7AA461391B}" type="datetimeFigureOut">
              <a:rPr lang="zh-CN" altLang="en-US" smtClean="0"/>
              <a:t>2020/5/9</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27CF6476-1941-4029-B189-65533FFEAEA6}" type="slidenum">
              <a:rPr lang="zh-CN" altLang="en-US" smtClean="0"/>
              <a:t>‹#›</a:t>
            </a:fld>
            <a:endParaRPr lang="zh-CN" altLang="en-US"/>
          </a:p>
        </p:txBody>
      </p:sp>
    </p:spTree>
    <p:extLst>
      <p:ext uri="{BB962C8B-B14F-4D97-AF65-F5344CB8AC3E}">
        <p14:creationId xmlns:p14="http://schemas.microsoft.com/office/powerpoint/2010/main" val="37542886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zh-CN" altLang="en-US"/>
          </a:p>
        </p:txBody>
      </p:sp>
      <p:sp>
        <p:nvSpPr>
          <p:cNvPr id="3" name="Date Placeholder 2"/>
          <p:cNvSpPr>
            <a:spLocks noGrp="1"/>
          </p:cNvSpPr>
          <p:nvPr>
            <p:ph type="dt" sz="half" idx="10"/>
          </p:nvPr>
        </p:nvSpPr>
        <p:spPr/>
        <p:txBody>
          <a:bodyPr/>
          <a:lstStyle/>
          <a:p>
            <a:fld id="{7D8DE17B-1616-4914-9DD3-FB7AA461391B}" type="datetimeFigureOut">
              <a:rPr lang="zh-CN" altLang="en-US" smtClean="0"/>
              <a:t>2020/5/9</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27CF6476-1941-4029-B189-65533FFEAEA6}" type="slidenum">
              <a:rPr lang="zh-CN" altLang="en-US" smtClean="0"/>
              <a:t>‹#›</a:t>
            </a:fld>
            <a:endParaRPr lang="zh-CN" altLang="en-US"/>
          </a:p>
        </p:txBody>
      </p:sp>
    </p:spTree>
    <p:extLst>
      <p:ext uri="{BB962C8B-B14F-4D97-AF65-F5344CB8AC3E}">
        <p14:creationId xmlns:p14="http://schemas.microsoft.com/office/powerpoint/2010/main" val="37541880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8DE17B-1616-4914-9DD3-FB7AA461391B}" type="datetimeFigureOut">
              <a:rPr lang="zh-CN" altLang="en-US" smtClean="0"/>
              <a:t>2020/5/9</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27CF6476-1941-4029-B189-65533FFEAEA6}" type="slidenum">
              <a:rPr lang="zh-CN" altLang="en-US" smtClean="0"/>
              <a:t>‹#›</a:t>
            </a:fld>
            <a:endParaRPr lang="zh-CN" altLang="en-US"/>
          </a:p>
        </p:txBody>
      </p:sp>
    </p:spTree>
    <p:extLst>
      <p:ext uri="{BB962C8B-B14F-4D97-AF65-F5344CB8AC3E}">
        <p14:creationId xmlns:p14="http://schemas.microsoft.com/office/powerpoint/2010/main" val="34502781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ltLang="zh-CN"/>
              <a:t>Click to edit Master title style</a:t>
            </a:r>
            <a:endParaRPr lang="zh-CN" altLang="en-US"/>
          </a:p>
        </p:txBody>
      </p:sp>
      <p:sp>
        <p:nvSpPr>
          <p:cNvPr id="3" name="Content Placeholder 2"/>
          <p:cNvSpPr>
            <a:spLocks noGrp="1"/>
          </p:cNvSpPr>
          <p:nvPr>
            <p:ph idx="1"/>
          </p:nvPr>
        </p:nvSpPr>
        <p:spPr>
          <a:xfrm>
            <a:off x="5183188" y="987429"/>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ltLang="zh-CN"/>
              <a:t>Click to edit Master text styles</a:t>
            </a:r>
          </a:p>
        </p:txBody>
      </p:sp>
      <p:sp>
        <p:nvSpPr>
          <p:cNvPr id="5" name="Date Placeholder 4"/>
          <p:cNvSpPr>
            <a:spLocks noGrp="1"/>
          </p:cNvSpPr>
          <p:nvPr>
            <p:ph type="dt" sz="half" idx="10"/>
          </p:nvPr>
        </p:nvSpPr>
        <p:spPr/>
        <p:txBody>
          <a:bodyPr/>
          <a:lstStyle/>
          <a:p>
            <a:fld id="{7D8DE17B-1616-4914-9DD3-FB7AA461391B}" type="datetimeFigureOut">
              <a:rPr lang="zh-CN" altLang="en-US" smtClean="0"/>
              <a:t>2020/5/9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7CF6476-1941-4029-B189-65533FFEAEA6}" type="slidenum">
              <a:rPr lang="zh-CN" altLang="en-US" smtClean="0"/>
              <a:t>‹#›</a:t>
            </a:fld>
            <a:endParaRPr lang="zh-CN" altLang="en-US"/>
          </a:p>
        </p:txBody>
      </p:sp>
    </p:spTree>
    <p:extLst>
      <p:ext uri="{BB962C8B-B14F-4D97-AF65-F5344CB8AC3E}">
        <p14:creationId xmlns:p14="http://schemas.microsoft.com/office/powerpoint/2010/main" val="25712186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ltLang="zh-CN"/>
              <a:t>Click to edit Master title style</a:t>
            </a:r>
            <a:endParaRPr lang="zh-CN" altLang="en-US"/>
          </a:p>
        </p:txBody>
      </p:sp>
      <p:sp>
        <p:nvSpPr>
          <p:cNvPr id="3" name="Picture Placeholder 2"/>
          <p:cNvSpPr>
            <a:spLocks noGrp="1"/>
          </p:cNvSpPr>
          <p:nvPr>
            <p:ph type="pic" idx="1"/>
          </p:nvPr>
        </p:nvSpPr>
        <p:spPr>
          <a:xfrm>
            <a:off x="5183188" y="987429"/>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zh-CN" alt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ltLang="zh-CN"/>
              <a:t>Click to edit Master text styles</a:t>
            </a:r>
          </a:p>
        </p:txBody>
      </p:sp>
      <p:sp>
        <p:nvSpPr>
          <p:cNvPr id="5" name="Date Placeholder 4"/>
          <p:cNvSpPr>
            <a:spLocks noGrp="1"/>
          </p:cNvSpPr>
          <p:nvPr>
            <p:ph type="dt" sz="half" idx="10"/>
          </p:nvPr>
        </p:nvSpPr>
        <p:spPr/>
        <p:txBody>
          <a:bodyPr/>
          <a:lstStyle/>
          <a:p>
            <a:fld id="{7D8DE17B-1616-4914-9DD3-FB7AA461391B}" type="datetimeFigureOut">
              <a:rPr lang="zh-CN" altLang="en-US" smtClean="0"/>
              <a:t>2020/5/9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7CF6476-1941-4029-B189-65533FFEAEA6}" type="slidenum">
              <a:rPr lang="zh-CN" altLang="en-US" smtClean="0"/>
              <a:t>‹#›</a:t>
            </a:fld>
            <a:endParaRPr lang="zh-CN" altLang="en-US"/>
          </a:p>
        </p:txBody>
      </p:sp>
    </p:spTree>
    <p:extLst>
      <p:ext uri="{BB962C8B-B14F-4D97-AF65-F5344CB8AC3E}">
        <p14:creationId xmlns:p14="http://schemas.microsoft.com/office/powerpoint/2010/main" val="33597355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zh-CN" altLang="en-US"/>
          </a:p>
        </p:txBody>
      </p:sp>
      <p:sp>
        <p:nvSpPr>
          <p:cNvPr id="3" name="Vertical Text Placeholder 2"/>
          <p:cNvSpPr>
            <a:spLocks noGrp="1"/>
          </p:cNvSpPr>
          <p:nvPr>
            <p:ph type="body" orient="vert" idx="1"/>
          </p:nvPr>
        </p:nvSpPr>
        <p:spPr/>
        <p:txBody>
          <a:bodyPr vert="eaVert"/>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Date Placeholder 3"/>
          <p:cNvSpPr>
            <a:spLocks noGrp="1"/>
          </p:cNvSpPr>
          <p:nvPr>
            <p:ph type="dt" sz="half" idx="10"/>
          </p:nvPr>
        </p:nvSpPr>
        <p:spPr/>
        <p:txBody>
          <a:bodyPr/>
          <a:lstStyle/>
          <a:p>
            <a:fld id="{7D8DE17B-1616-4914-9DD3-FB7AA461391B}" type="datetimeFigureOut">
              <a:rPr lang="zh-CN" altLang="en-US" smtClean="0"/>
              <a:t>2020/5/9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7CF6476-1941-4029-B189-65533FFEAEA6}" type="slidenum">
              <a:rPr lang="zh-CN" altLang="en-US" smtClean="0"/>
              <a:t>‹#›</a:t>
            </a:fld>
            <a:endParaRPr lang="zh-CN" altLang="en-US"/>
          </a:p>
        </p:txBody>
      </p:sp>
    </p:spTree>
    <p:extLst>
      <p:ext uri="{BB962C8B-B14F-4D97-AF65-F5344CB8AC3E}">
        <p14:creationId xmlns:p14="http://schemas.microsoft.com/office/powerpoint/2010/main" val="567831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zh-CN" altLang="en-US"/>
          </a:p>
        </p:txBody>
      </p:sp>
      <p:sp>
        <p:nvSpPr>
          <p:cNvPr id="3" name="Content Placeholder 2"/>
          <p:cNvSpPr>
            <a:spLocks noGrp="1"/>
          </p:cNvSpPr>
          <p:nvPr>
            <p:ph sz="half" idx="1"/>
          </p:nvPr>
        </p:nvSpPr>
        <p:spPr>
          <a:xfrm>
            <a:off x="838200" y="1825625"/>
            <a:ext cx="5181600" cy="4351338"/>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Content Placeholder 3"/>
          <p:cNvSpPr>
            <a:spLocks noGrp="1"/>
          </p:cNvSpPr>
          <p:nvPr>
            <p:ph sz="half" idx="2"/>
          </p:nvPr>
        </p:nvSpPr>
        <p:spPr>
          <a:xfrm>
            <a:off x="6172200" y="1825625"/>
            <a:ext cx="5181600" cy="4351338"/>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5" name="Date Placeholder 4"/>
          <p:cNvSpPr>
            <a:spLocks noGrp="1"/>
          </p:cNvSpPr>
          <p:nvPr>
            <p:ph type="dt" sz="half" idx="10"/>
          </p:nvPr>
        </p:nvSpPr>
        <p:spPr/>
        <p:txBody>
          <a:bodyPr/>
          <a:lstStyle/>
          <a:p>
            <a:fld id="{99A489D9-F0B8-4466-AE6A-CB772922400C}" type="datetimeFigureOut">
              <a:rPr lang="zh-CN" altLang="en-US" smtClean="0"/>
              <a:t>2020/5/9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D1258BE-BBB4-46A8-BAFE-58FE2AF1213E}" type="slidenum">
              <a:rPr lang="zh-CN" altLang="en-US" smtClean="0"/>
              <a:t>‹#›</a:t>
            </a:fld>
            <a:endParaRPr lang="zh-CN" altLang="en-US"/>
          </a:p>
        </p:txBody>
      </p:sp>
    </p:spTree>
    <p:extLst>
      <p:ext uri="{BB962C8B-B14F-4D97-AF65-F5344CB8AC3E}">
        <p14:creationId xmlns:p14="http://schemas.microsoft.com/office/powerpoint/2010/main" val="426435282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5"/>
            <a:ext cx="2628900" cy="5811838"/>
          </a:xfrm>
        </p:spPr>
        <p:txBody>
          <a:bodyPr vert="eaVert"/>
          <a:lstStyle/>
          <a:p>
            <a:r>
              <a:rPr lang="en-US" altLang="zh-CN"/>
              <a:t>Click to edit Master title style</a:t>
            </a:r>
            <a:endParaRPr lang="zh-CN" altLang="en-US"/>
          </a:p>
        </p:txBody>
      </p:sp>
      <p:sp>
        <p:nvSpPr>
          <p:cNvPr id="3" name="Vertical Text Placeholder 2"/>
          <p:cNvSpPr>
            <a:spLocks noGrp="1"/>
          </p:cNvSpPr>
          <p:nvPr>
            <p:ph type="body" orient="vert" idx="1"/>
          </p:nvPr>
        </p:nvSpPr>
        <p:spPr>
          <a:xfrm>
            <a:off x="838202" y="365125"/>
            <a:ext cx="7734300" cy="5811838"/>
          </a:xfrm>
        </p:spPr>
        <p:txBody>
          <a:bodyPr vert="eaVert"/>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Date Placeholder 3"/>
          <p:cNvSpPr>
            <a:spLocks noGrp="1"/>
          </p:cNvSpPr>
          <p:nvPr>
            <p:ph type="dt" sz="half" idx="10"/>
          </p:nvPr>
        </p:nvSpPr>
        <p:spPr/>
        <p:txBody>
          <a:bodyPr/>
          <a:lstStyle/>
          <a:p>
            <a:fld id="{7D8DE17B-1616-4914-9DD3-FB7AA461391B}" type="datetimeFigureOut">
              <a:rPr lang="zh-CN" altLang="en-US" smtClean="0"/>
              <a:t>2020/5/9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7CF6476-1941-4029-B189-65533FFEAEA6}" type="slidenum">
              <a:rPr lang="zh-CN" altLang="en-US" smtClean="0"/>
              <a:t>‹#›</a:t>
            </a:fld>
            <a:endParaRPr lang="zh-CN" altLang="en-US"/>
          </a:p>
        </p:txBody>
      </p:sp>
    </p:spTree>
    <p:extLst>
      <p:ext uri="{BB962C8B-B14F-4D97-AF65-F5344CB8AC3E}">
        <p14:creationId xmlns:p14="http://schemas.microsoft.com/office/powerpoint/2010/main" val="3937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n-US" altLang="zh-CN"/>
              <a:t>Click to edit Master title style</a:t>
            </a:r>
            <a:endParaRPr lang="zh-CN" altLang="en-US"/>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ltLang="zh-CN"/>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5" name="Text Placeholder 4"/>
          <p:cNvSpPr>
            <a:spLocks noGrp="1"/>
          </p:cNvSpPr>
          <p:nvPr>
            <p:ph type="body" sz="quarter" idx="3"/>
          </p:nvPr>
        </p:nvSpPr>
        <p:spPr>
          <a:xfrm>
            <a:off x="6172202"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ltLang="zh-CN"/>
              <a:t>Click to edit Master text styles</a:t>
            </a:r>
          </a:p>
        </p:txBody>
      </p:sp>
      <p:sp>
        <p:nvSpPr>
          <p:cNvPr id="6" name="Content Placeholder 5"/>
          <p:cNvSpPr>
            <a:spLocks noGrp="1"/>
          </p:cNvSpPr>
          <p:nvPr>
            <p:ph sz="quarter" idx="4"/>
          </p:nvPr>
        </p:nvSpPr>
        <p:spPr>
          <a:xfrm>
            <a:off x="6172202" y="2505075"/>
            <a:ext cx="5183188" cy="3684588"/>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7" name="Date Placeholder 6"/>
          <p:cNvSpPr>
            <a:spLocks noGrp="1"/>
          </p:cNvSpPr>
          <p:nvPr>
            <p:ph type="dt" sz="half" idx="10"/>
          </p:nvPr>
        </p:nvSpPr>
        <p:spPr/>
        <p:txBody>
          <a:bodyPr/>
          <a:lstStyle/>
          <a:p>
            <a:fld id="{99A489D9-F0B8-4466-AE6A-CB772922400C}" type="datetimeFigureOut">
              <a:rPr lang="zh-CN" altLang="en-US" smtClean="0"/>
              <a:t>2020/5/9</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6D1258BE-BBB4-46A8-BAFE-58FE2AF1213E}" type="slidenum">
              <a:rPr lang="zh-CN" altLang="en-US" smtClean="0"/>
              <a:t>‹#›</a:t>
            </a:fld>
            <a:endParaRPr lang="zh-CN" altLang="en-US"/>
          </a:p>
        </p:txBody>
      </p:sp>
      <p:cxnSp>
        <p:nvCxnSpPr>
          <p:cNvPr id="10" name="直接连接符 13"/>
          <p:cNvCxnSpPr/>
          <p:nvPr userDrawn="1"/>
        </p:nvCxnSpPr>
        <p:spPr>
          <a:xfrm>
            <a:off x="838203" y="1488711"/>
            <a:ext cx="6858447" cy="0"/>
          </a:xfrm>
          <a:prstGeom prst="line">
            <a:avLst/>
          </a:prstGeom>
          <a:ln w="38100">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pic>
        <p:nvPicPr>
          <p:cNvPr id="11" name="Picture 2" descr="C:\Users\BIM--\Desktop\CSWADI-LOPGO.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74233" y="1129916"/>
            <a:ext cx="758333" cy="203599"/>
          </a:xfrm>
          <a:prstGeom prst="rect">
            <a:avLst/>
          </a:prstGeom>
          <a:noFill/>
          <a:ln>
            <a:noFill/>
          </a:ln>
          <a:effectLst>
            <a:reflection blurRad="6350" stA="52000" endA="300" endPos="35000" dir="5400000" sy="-100000" algn="bl" rotWithShape="0"/>
          </a:effectLst>
          <a:extLst>
            <a:ext uri="{909E8E84-426E-40DD-AFC4-6F175D3DCCD1}">
              <a14:hiddenFill xmlns:a14="http://schemas.microsoft.com/office/drawing/2010/main">
                <a:solidFill>
                  <a:srgbClr val="FFFFFF"/>
                </a:solidFill>
              </a14:hiddenFill>
            </a:ext>
          </a:extLst>
        </p:spPr>
      </p:pic>
      <p:grpSp>
        <p:nvGrpSpPr>
          <p:cNvPr id="12" name="组合 1"/>
          <p:cNvGrpSpPr/>
          <p:nvPr userDrawn="1"/>
        </p:nvGrpSpPr>
        <p:grpSpPr>
          <a:xfrm>
            <a:off x="7696648" y="1085190"/>
            <a:ext cx="2393803" cy="403520"/>
            <a:chOff x="2881833" y="2597337"/>
            <a:chExt cx="3951821" cy="666148"/>
          </a:xfrm>
        </p:grpSpPr>
        <p:sp>
          <p:nvSpPr>
            <p:cNvPr id="13" name="TextBox 6"/>
            <p:cNvSpPr txBox="1"/>
            <p:nvPr userDrawn="1"/>
          </p:nvSpPr>
          <p:spPr>
            <a:xfrm>
              <a:off x="4570387" y="2597337"/>
              <a:ext cx="2165358" cy="419387"/>
            </a:xfrm>
            <a:prstGeom prst="rect">
              <a:avLst/>
            </a:prstGeom>
            <a:noFill/>
          </p:spPr>
          <p:txBody>
            <a:bodyPr wrap="square">
              <a:spAutoFit/>
              <a:scene3d>
                <a:camera prst="orthographicFront"/>
                <a:lightRig rig="soft" dir="tl">
                  <a:rot lat="0" lon="0" rev="0"/>
                </a:lightRig>
              </a:scene3d>
              <a:sp3d contourW="25400" prstMaterial="matte">
                <a:contourClr>
                  <a:schemeClr val="accent2">
                    <a:tint val="20000"/>
                  </a:schemeClr>
                </a:contourClr>
              </a:sp3d>
            </a:bodyPr>
            <a:lstStyle/>
            <a:p>
              <a:pPr algn="ctr" fontAlgn="auto">
                <a:spcBef>
                  <a:spcPts val="0"/>
                </a:spcBef>
                <a:spcAft>
                  <a:spcPts val="0"/>
                </a:spcAft>
                <a:defRPr/>
              </a:pPr>
              <a:endParaRPr lang="zh-CN" altLang="en-US" sz="1051" b="1" cap="none" spc="51" dirty="0">
                <a:ln w="11430"/>
                <a:solidFill>
                  <a:schemeClr val="tx1">
                    <a:lumMod val="50000"/>
                    <a:lumOff val="50000"/>
                  </a:schemeClr>
                </a:solidFill>
                <a:effectLst>
                  <a:reflection blurRad="6350" stA="22000" endPos="64000" dist="12700" dir="5400000" sy="-100000" algn="bl" rotWithShape="0"/>
                </a:effectLst>
                <a:latin typeface="微软雅黑" panose="020B0503020204020204" pitchFamily="34" charset="-122"/>
                <a:ea typeface="微软雅黑" panose="020B0503020204020204" pitchFamily="34" charset="-122"/>
              </a:endParaRPr>
            </a:p>
          </p:txBody>
        </p:sp>
        <p:grpSp>
          <p:nvGrpSpPr>
            <p:cNvPr id="14" name="组合 24"/>
            <p:cNvGrpSpPr/>
            <p:nvPr userDrawn="1"/>
          </p:nvGrpSpPr>
          <p:grpSpPr>
            <a:xfrm>
              <a:off x="2881833" y="2969359"/>
              <a:ext cx="3497735" cy="225953"/>
              <a:chOff x="1659311" y="3683367"/>
              <a:chExt cx="3497735" cy="410820"/>
            </a:xfrm>
          </p:grpSpPr>
          <p:cxnSp>
            <p:nvCxnSpPr>
              <p:cNvPr id="16" name="直接连接符 18"/>
              <p:cNvCxnSpPr/>
              <p:nvPr userDrawn="1"/>
            </p:nvCxnSpPr>
            <p:spPr>
              <a:xfrm>
                <a:off x="1659311" y="4094186"/>
                <a:ext cx="168855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直接连接符 21"/>
              <p:cNvCxnSpPr/>
              <p:nvPr userDrawn="1"/>
            </p:nvCxnSpPr>
            <p:spPr>
              <a:xfrm>
                <a:off x="3645348" y="3689127"/>
                <a:ext cx="151169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直接连接符 22"/>
              <p:cNvCxnSpPr/>
              <p:nvPr userDrawn="1"/>
            </p:nvCxnSpPr>
            <p:spPr>
              <a:xfrm flipV="1">
                <a:off x="3347863" y="3683367"/>
                <a:ext cx="297484" cy="410820"/>
              </a:xfrm>
              <a:prstGeom prst="line">
                <a:avLst/>
              </a:prstGeom>
            </p:spPr>
            <p:style>
              <a:lnRef idx="1">
                <a:schemeClr val="accent1"/>
              </a:lnRef>
              <a:fillRef idx="0">
                <a:schemeClr val="accent1"/>
              </a:fillRef>
              <a:effectRef idx="0">
                <a:schemeClr val="accent1"/>
              </a:effectRef>
              <a:fontRef idx="minor">
                <a:schemeClr val="tx1"/>
              </a:fontRef>
            </p:style>
          </p:cxnSp>
        </p:grpSp>
        <p:sp>
          <p:nvSpPr>
            <p:cNvPr id="15" name="TextBox 6"/>
            <p:cNvSpPr txBox="1"/>
            <p:nvPr userDrawn="1"/>
          </p:nvSpPr>
          <p:spPr>
            <a:xfrm>
              <a:off x="4575034" y="2984035"/>
              <a:ext cx="2258620" cy="279450"/>
            </a:xfrm>
            <a:prstGeom prst="rect">
              <a:avLst/>
            </a:prstGeom>
            <a:noFill/>
          </p:spPr>
          <p:txBody>
            <a:bodyPr wrap="square">
              <a:spAutoFit/>
              <a:scene3d>
                <a:camera prst="orthographicFront"/>
                <a:lightRig rig="soft" dir="tl">
                  <a:rot lat="0" lon="0" rev="0"/>
                </a:lightRig>
              </a:scene3d>
              <a:sp3d contourW="25400" prstMaterial="matte">
                <a:contourClr>
                  <a:schemeClr val="accent2">
                    <a:tint val="20000"/>
                  </a:schemeClr>
                </a:contourClr>
              </a:sp3d>
            </a:bodyPr>
            <a:lstStyle/>
            <a:p>
              <a:pPr algn="ctr" fontAlgn="auto">
                <a:spcBef>
                  <a:spcPts val="0"/>
                </a:spcBef>
                <a:spcAft>
                  <a:spcPts val="0"/>
                </a:spcAft>
                <a:defRPr/>
              </a:pPr>
              <a:r>
                <a:rPr lang="en-US" altLang="zh-CN" sz="500" b="0" i="0" cap="none" spc="0" dirty="0">
                  <a:ln w="11430"/>
                  <a:solidFill>
                    <a:srgbClr val="C00000"/>
                  </a:solidFill>
                  <a:effectLst/>
                  <a:latin typeface="微软雅黑" panose="020B0503020204020204" pitchFamily="34" charset="-122"/>
                  <a:ea typeface="微软雅黑" panose="020B0503020204020204" pitchFamily="34" charset="-122"/>
                </a:rPr>
                <a:t>BIM Research and Application Center</a:t>
              </a:r>
              <a:endParaRPr lang="zh-CN" altLang="en-US" sz="500" b="0" i="0" cap="none" spc="0" dirty="0">
                <a:ln w="11430"/>
                <a:solidFill>
                  <a:srgbClr val="C00000"/>
                </a:solidFill>
                <a:effectLst/>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2631909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zh-CN" altLang="en-US"/>
          </a:p>
        </p:txBody>
      </p:sp>
      <p:sp>
        <p:nvSpPr>
          <p:cNvPr id="3" name="Date Placeholder 2"/>
          <p:cNvSpPr>
            <a:spLocks noGrp="1"/>
          </p:cNvSpPr>
          <p:nvPr>
            <p:ph type="dt" sz="half" idx="10"/>
          </p:nvPr>
        </p:nvSpPr>
        <p:spPr/>
        <p:txBody>
          <a:bodyPr/>
          <a:lstStyle/>
          <a:p>
            <a:fld id="{99A489D9-F0B8-4466-AE6A-CB772922400C}" type="datetimeFigureOut">
              <a:rPr lang="zh-CN" altLang="en-US" smtClean="0"/>
              <a:t>2020/5/9</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6D1258BE-BBB4-46A8-BAFE-58FE2AF1213E}" type="slidenum">
              <a:rPr lang="zh-CN" altLang="en-US" smtClean="0"/>
              <a:t>‹#›</a:t>
            </a:fld>
            <a:endParaRPr lang="zh-CN" altLang="en-US"/>
          </a:p>
        </p:txBody>
      </p:sp>
      <p:cxnSp>
        <p:nvCxnSpPr>
          <p:cNvPr id="6" name="直接连接符 13"/>
          <p:cNvCxnSpPr/>
          <p:nvPr userDrawn="1"/>
        </p:nvCxnSpPr>
        <p:spPr>
          <a:xfrm>
            <a:off x="838203" y="1488711"/>
            <a:ext cx="6858447" cy="0"/>
          </a:xfrm>
          <a:prstGeom prst="line">
            <a:avLst/>
          </a:prstGeom>
          <a:ln w="38100">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85613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A489D9-F0B8-4466-AE6A-CB772922400C}" type="datetimeFigureOut">
              <a:rPr lang="zh-CN" altLang="en-US" smtClean="0"/>
              <a:t>2020/5/9</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6D1258BE-BBB4-46A8-BAFE-58FE2AF1213E}" type="slidenum">
              <a:rPr lang="zh-CN" altLang="en-US" smtClean="0"/>
              <a:t>‹#›</a:t>
            </a:fld>
            <a:endParaRPr lang="zh-CN" altLang="en-US"/>
          </a:p>
        </p:txBody>
      </p:sp>
    </p:spTree>
    <p:extLst>
      <p:ext uri="{BB962C8B-B14F-4D97-AF65-F5344CB8AC3E}">
        <p14:creationId xmlns:p14="http://schemas.microsoft.com/office/powerpoint/2010/main" val="430990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ltLang="zh-CN"/>
              <a:t>Click to edit Master title style</a:t>
            </a:r>
            <a:endParaRPr lang="zh-CN" altLang="en-US"/>
          </a:p>
        </p:txBody>
      </p:sp>
      <p:sp>
        <p:nvSpPr>
          <p:cNvPr id="3" name="Content Placeholder 2"/>
          <p:cNvSpPr>
            <a:spLocks noGrp="1"/>
          </p:cNvSpPr>
          <p:nvPr>
            <p:ph idx="1"/>
          </p:nvPr>
        </p:nvSpPr>
        <p:spPr>
          <a:xfrm>
            <a:off x="5183188" y="987429"/>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ltLang="zh-CN"/>
              <a:t>Click to edit Master text styles</a:t>
            </a:r>
          </a:p>
        </p:txBody>
      </p:sp>
      <p:sp>
        <p:nvSpPr>
          <p:cNvPr id="5" name="Date Placeholder 4"/>
          <p:cNvSpPr>
            <a:spLocks noGrp="1"/>
          </p:cNvSpPr>
          <p:nvPr>
            <p:ph type="dt" sz="half" idx="10"/>
          </p:nvPr>
        </p:nvSpPr>
        <p:spPr/>
        <p:txBody>
          <a:bodyPr/>
          <a:lstStyle/>
          <a:p>
            <a:fld id="{99A489D9-F0B8-4466-AE6A-CB772922400C}" type="datetimeFigureOut">
              <a:rPr lang="zh-CN" altLang="en-US" smtClean="0"/>
              <a:t>2020/5/9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D1258BE-BBB4-46A8-BAFE-58FE2AF1213E}" type="slidenum">
              <a:rPr lang="zh-CN" altLang="en-US" smtClean="0"/>
              <a:t>‹#›</a:t>
            </a:fld>
            <a:endParaRPr lang="zh-CN" altLang="en-US"/>
          </a:p>
        </p:txBody>
      </p:sp>
    </p:spTree>
    <p:extLst>
      <p:ext uri="{BB962C8B-B14F-4D97-AF65-F5344CB8AC3E}">
        <p14:creationId xmlns:p14="http://schemas.microsoft.com/office/powerpoint/2010/main" val="17324205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ltLang="zh-CN"/>
              <a:t>Click to edit Master title style</a:t>
            </a:r>
            <a:endParaRPr lang="zh-CN" altLang="en-US"/>
          </a:p>
        </p:txBody>
      </p:sp>
      <p:sp>
        <p:nvSpPr>
          <p:cNvPr id="3" name="Picture Placeholder 2"/>
          <p:cNvSpPr>
            <a:spLocks noGrp="1"/>
          </p:cNvSpPr>
          <p:nvPr>
            <p:ph type="pic" idx="1"/>
          </p:nvPr>
        </p:nvSpPr>
        <p:spPr>
          <a:xfrm>
            <a:off x="5183188" y="987429"/>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zh-CN" alt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ltLang="zh-CN"/>
              <a:t>Click to edit Master text styles</a:t>
            </a:r>
          </a:p>
        </p:txBody>
      </p:sp>
      <p:sp>
        <p:nvSpPr>
          <p:cNvPr id="5" name="Date Placeholder 4"/>
          <p:cNvSpPr>
            <a:spLocks noGrp="1"/>
          </p:cNvSpPr>
          <p:nvPr>
            <p:ph type="dt" sz="half" idx="10"/>
          </p:nvPr>
        </p:nvSpPr>
        <p:spPr/>
        <p:txBody>
          <a:bodyPr/>
          <a:lstStyle/>
          <a:p>
            <a:fld id="{99A489D9-F0B8-4466-AE6A-CB772922400C}" type="datetimeFigureOut">
              <a:rPr lang="zh-CN" altLang="en-US" smtClean="0"/>
              <a:t>2020/5/9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D1258BE-BBB4-46A8-BAFE-58FE2AF1213E}" type="slidenum">
              <a:rPr lang="zh-CN" altLang="en-US" smtClean="0"/>
              <a:t>‹#›</a:t>
            </a:fld>
            <a:endParaRPr lang="zh-CN" altLang="en-US"/>
          </a:p>
        </p:txBody>
      </p:sp>
    </p:spTree>
    <p:extLst>
      <p:ext uri="{BB962C8B-B14F-4D97-AF65-F5344CB8AC3E}">
        <p14:creationId xmlns:p14="http://schemas.microsoft.com/office/powerpoint/2010/main" val="19371406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zh-CN" altLang="en-US"/>
          </a:p>
        </p:txBody>
      </p:sp>
      <p:sp>
        <p:nvSpPr>
          <p:cNvPr id="3" name="Vertical Text Placeholder 2"/>
          <p:cNvSpPr>
            <a:spLocks noGrp="1"/>
          </p:cNvSpPr>
          <p:nvPr>
            <p:ph type="body" orient="vert" idx="1"/>
          </p:nvPr>
        </p:nvSpPr>
        <p:spPr/>
        <p:txBody>
          <a:bodyPr vert="eaVert"/>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Date Placeholder 3"/>
          <p:cNvSpPr>
            <a:spLocks noGrp="1"/>
          </p:cNvSpPr>
          <p:nvPr>
            <p:ph type="dt" sz="half" idx="10"/>
          </p:nvPr>
        </p:nvSpPr>
        <p:spPr/>
        <p:txBody>
          <a:bodyPr/>
          <a:lstStyle/>
          <a:p>
            <a:fld id="{99A489D9-F0B8-4466-AE6A-CB772922400C}" type="datetimeFigureOut">
              <a:rPr lang="zh-CN" altLang="en-US" smtClean="0"/>
              <a:t>2020/5/9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D1258BE-BBB4-46A8-BAFE-58FE2AF1213E}" type="slidenum">
              <a:rPr lang="zh-CN" altLang="en-US" smtClean="0"/>
              <a:t>‹#›</a:t>
            </a:fld>
            <a:endParaRPr lang="zh-CN" altLang="en-US"/>
          </a:p>
        </p:txBody>
      </p:sp>
    </p:spTree>
    <p:extLst>
      <p:ext uri="{BB962C8B-B14F-4D97-AF65-F5344CB8AC3E}">
        <p14:creationId xmlns:p14="http://schemas.microsoft.com/office/powerpoint/2010/main" val="42419536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5"/>
            <a:ext cx="2628900" cy="5811838"/>
          </a:xfrm>
        </p:spPr>
        <p:txBody>
          <a:bodyPr vert="eaVert"/>
          <a:lstStyle/>
          <a:p>
            <a:r>
              <a:rPr lang="en-US" altLang="zh-CN"/>
              <a:t>Click to edit Master title style</a:t>
            </a:r>
            <a:endParaRPr lang="zh-CN" altLang="en-US"/>
          </a:p>
        </p:txBody>
      </p:sp>
      <p:sp>
        <p:nvSpPr>
          <p:cNvPr id="3" name="Vertical Text Placeholder 2"/>
          <p:cNvSpPr>
            <a:spLocks noGrp="1"/>
          </p:cNvSpPr>
          <p:nvPr>
            <p:ph type="body" orient="vert" idx="1"/>
          </p:nvPr>
        </p:nvSpPr>
        <p:spPr>
          <a:xfrm>
            <a:off x="838202" y="365125"/>
            <a:ext cx="7734300" cy="5811838"/>
          </a:xfrm>
        </p:spPr>
        <p:txBody>
          <a:bodyPr vert="eaVert"/>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Date Placeholder 3"/>
          <p:cNvSpPr>
            <a:spLocks noGrp="1"/>
          </p:cNvSpPr>
          <p:nvPr>
            <p:ph type="dt" sz="half" idx="10"/>
          </p:nvPr>
        </p:nvSpPr>
        <p:spPr/>
        <p:txBody>
          <a:bodyPr/>
          <a:lstStyle/>
          <a:p>
            <a:fld id="{99A489D9-F0B8-4466-AE6A-CB772922400C}" type="datetimeFigureOut">
              <a:rPr lang="zh-CN" altLang="en-US" smtClean="0"/>
              <a:t>2020/5/9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D1258BE-BBB4-46A8-BAFE-58FE2AF1213E}" type="slidenum">
              <a:rPr lang="zh-CN" altLang="en-US" smtClean="0"/>
              <a:t>‹#›</a:t>
            </a:fld>
            <a:endParaRPr lang="zh-CN" altLang="en-US"/>
          </a:p>
        </p:txBody>
      </p:sp>
    </p:spTree>
    <p:extLst>
      <p:ext uri="{BB962C8B-B14F-4D97-AF65-F5344CB8AC3E}">
        <p14:creationId xmlns:p14="http://schemas.microsoft.com/office/powerpoint/2010/main" val="4612966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altLang="zh-CN" dirty="0"/>
              <a:t>Click to edit Master title style</a:t>
            </a:r>
            <a:endParaRPr lang="zh-CN" alt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Date Placeholder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A489D9-F0B8-4466-AE6A-CB772922400C}" type="datetimeFigureOut">
              <a:rPr lang="zh-CN" altLang="en-US" smtClean="0"/>
              <a:t>2020/5/9</a:t>
            </a:fld>
            <a:endParaRPr lang="zh-CN" altLang="en-US"/>
          </a:p>
        </p:txBody>
      </p:sp>
      <p:sp>
        <p:nvSpPr>
          <p:cNvPr id="5" name="Footer Placeholder 4"/>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1258BE-BBB4-46A8-BAFE-58FE2AF1213E}" type="slidenum">
              <a:rPr lang="zh-CN" altLang="en-US" smtClean="0"/>
              <a:t>‹#›</a:t>
            </a:fld>
            <a:endParaRPr lang="zh-CN" altLang="en-US"/>
          </a:p>
        </p:txBody>
      </p:sp>
      <p:cxnSp>
        <p:nvCxnSpPr>
          <p:cNvPr id="7" name="直接连接符 13"/>
          <p:cNvCxnSpPr/>
          <p:nvPr userDrawn="1"/>
        </p:nvCxnSpPr>
        <p:spPr>
          <a:xfrm flipV="1">
            <a:off x="0" y="622570"/>
            <a:ext cx="12192000" cy="2974"/>
          </a:xfrm>
          <a:prstGeom prst="line">
            <a:avLst/>
          </a:prstGeom>
          <a:ln w="38100">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9" name="矩形 18"/>
          <p:cNvSpPr/>
          <p:nvPr userDrawn="1"/>
        </p:nvSpPr>
        <p:spPr>
          <a:xfrm>
            <a:off x="-70218" y="185738"/>
            <a:ext cx="4108818" cy="369332"/>
          </a:xfrm>
          <a:prstGeom prst="rect">
            <a:avLst/>
          </a:prstGeom>
          <a:noFill/>
        </p:spPr>
        <p:txBody>
          <a:bodyPr wrap="none" lIns="91440" tIns="45720" rIns="91440" bIns="45720">
            <a:spAutoFit/>
          </a:bodyPr>
          <a:lstStyle/>
          <a:p>
            <a:pPr algn="ctr"/>
            <a:r>
              <a:rPr lang="en-US" altLang="zh-CN" sz="1800" b="0" cap="none" spc="0" dirty="0" smtClean="0">
                <a:ln w="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a:t>
            </a:r>
            <a:r>
              <a:rPr lang="zh-CN" altLang="en-US" sz="1800" b="0" cap="none" spc="0" dirty="0" smtClean="0">
                <a:ln w="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四川省公共建筑节能设计标准</a:t>
            </a:r>
            <a:r>
              <a:rPr lang="en-US" altLang="zh-CN" sz="1800" b="0" cap="none" spc="0" dirty="0" smtClean="0">
                <a:ln w="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a:t>
            </a:r>
            <a:r>
              <a:rPr lang="zh-CN" altLang="en-US" sz="1800" b="0" cap="none" spc="0" dirty="0">
                <a:ln w="0"/>
                <a:solidFill>
                  <a:schemeClr val="tx1"/>
                </a:solidFill>
                <a:effectLst>
                  <a:outerShdw blurRad="38100" dist="19050" dir="2700000" algn="tl" rotWithShape="0">
                    <a:schemeClr val="dk1">
                      <a:alpha val="40000"/>
                    </a:schemeClr>
                  </a:outerShdw>
                </a:effectLst>
                <a:latin typeface="方正粗活意简体" panose="03000509000000000000" pitchFamily="65" charset="-122"/>
                <a:ea typeface="方正粗活意简体" panose="03000509000000000000" pitchFamily="65" charset="-122"/>
              </a:rPr>
              <a:t>宣贯</a:t>
            </a:r>
          </a:p>
        </p:txBody>
      </p:sp>
    </p:spTree>
    <p:extLst>
      <p:ext uri="{BB962C8B-B14F-4D97-AF65-F5344CB8AC3E}">
        <p14:creationId xmlns:p14="http://schemas.microsoft.com/office/powerpoint/2010/main" val="4008492440"/>
      </p:ext>
    </p:extLst>
  </p:cSld>
  <p:clrMap bg1="lt1" tx1="dk1" bg2="lt2" tx2="dk2" accent1="accent1" accent2="accent2" accent3="accent3" accent4="accent4" accent5="accent5" accent6="accent6" hlink="hlink" folHlink="folHlink"/>
  <p:sldLayoutIdLst>
    <p:sldLayoutId id="2147483971"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altLang="zh-CN"/>
              <a:t>Click to edit Master title style</a:t>
            </a:r>
            <a:endParaRPr lang="zh-CN" alt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Date Placeholder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8DE17B-1616-4914-9DD3-FB7AA461391B}" type="datetimeFigureOut">
              <a:rPr lang="zh-CN" altLang="en-US" smtClean="0"/>
              <a:t>2020/5/9</a:t>
            </a:fld>
            <a:endParaRPr lang="zh-CN" altLang="en-US"/>
          </a:p>
        </p:txBody>
      </p:sp>
      <p:sp>
        <p:nvSpPr>
          <p:cNvPr id="5" name="Footer Placeholder 4"/>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CF6476-1941-4029-B189-65533FFEAEA6}" type="slidenum">
              <a:rPr lang="zh-CN" altLang="en-US" smtClean="0"/>
              <a:t>‹#›</a:t>
            </a:fld>
            <a:endParaRPr lang="zh-CN" altLang="en-US"/>
          </a:p>
        </p:txBody>
      </p:sp>
    </p:spTree>
    <p:extLst>
      <p:ext uri="{BB962C8B-B14F-4D97-AF65-F5344CB8AC3E}">
        <p14:creationId xmlns:p14="http://schemas.microsoft.com/office/powerpoint/2010/main" val="2874179310"/>
      </p:ext>
    </p:extLst>
  </p:cSld>
  <p:clrMap bg1="lt1" tx1="dk1" bg2="lt2" tx2="dk2" accent1="accent1" accent2="accent2" accent3="accent3" accent4="accent4" accent5="accent5" accent6="accent6" hlink="hlink" folHlink="folHlink"/>
  <p:sldLayoutIdLst>
    <p:sldLayoutId id="2147483983" r:id="rId1"/>
    <p:sldLayoutId id="2147483984" r:id="rId2"/>
    <p:sldLayoutId id="2147483985" r:id="rId3"/>
    <p:sldLayoutId id="2147483986" r:id="rId4"/>
    <p:sldLayoutId id="2147483987" r:id="rId5"/>
    <p:sldLayoutId id="2147483988" r:id="rId6"/>
    <p:sldLayoutId id="2147483989" r:id="rId7"/>
    <p:sldLayoutId id="2147483990" r:id="rId8"/>
    <p:sldLayoutId id="2147483991" r:id="rId9"/>
    <p:sldLayoutId id="2147483992" r:id="rId10"/>
    <p:sldLayoutId id="2147483993" r:id="rId11"/>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image" Target="../media/image4.wmf"/></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xml"/><Relationship Id="rId1" Type="http://schemas.openxmlformats.org/officeDocument/2006/relationships/vmlDrawing" Target="../drawings/vmlDrawing2.vml"/><Relationship Id="rId4" Type="http://schemas.openxmlformats.org/officeDocument/2006/relationships/image" Target="../media/image5.wmf"/></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1.xml"/><Relationship Id="rId1" Type="http://schemas.openxmlformats.org/officeDocument/2006/relationships/vmlDrawing" Target="../drawings/vmlDrawing3.vml"/><Relationship Id="rId4" Type="http://schemas.openxmlformats.org/officeDocument/2006/relationships/image" Target="../media/image6.wmf"/></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oleObject" Target="../embeddings/oleObject4.bin"/><Relationship Id="rId7" Type="http://schemas.openxmlformats.org/officeDocument/2006/relationships/oleObject" Target="../embeddings/oleObject6.bin"/><Relationship Id="rId2" Type="http://schemas.openxmlformats.org/officeDocument/2006/relationships/slideLayout" Target="../slideLayouts/slideLayout1.xml"/><Relationship Id="rId1" Type="http://schemas.openxmlformats.org/officeDocument/2006/relationships/vmlDrawing" Target="../drawings/vmlDrawing4.vml"/><Relationship Id="rId6" Type="http://schemas.openxmlformats.org/officeDocument/2006/relationships/image" Target="../media/image8.wmf"/><Relationship Id="rId5" Type="http://schemas.openxmlformats.org/officeDocument/2006/relationships/oleObject" Target="../embeddings/oleObject5.bin"/><Relationship Id="rId10" Type="http://schemas.openxmlformats.org/officeDocument/2006/relationships/image" Target="../media/image10.wmf"/><Relationship Id="rId4" Type="http://schemas.openxmlformats.org/officeDocument/2006/relationships/image" Target="../media/image7.wmf"/><Relationship Id="rId9" Type="http://schemas.openxmlformats.org/officeDocument/2006/relationships/oleObject" Target="../embeddings/oleObject7.bin"/></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631742"/>
            <a:ext cx="12191999" cy="3615761"/>
          </a:xfrm>
          <a:gradFill flip="none" rotWithShape="1">
            <a:gsLst>
              <a:gs pos="0">
                <a:srgbClr val="0070C0"/>
              </a:gs>
              <a:gs pos="93000">
                <a:srgbClr val="00B0F0">
                  <a:tint val="44500"/>
                  <a:satMod val="160000"/>
                </a:srgbClr>
              </a:gs>
              <a:gs pos="100000">
                <a:srgbClr val="00B0F0">
                  <a:tint val="23500"/>
                  <a:satMod val="160000"/>
                </a:srgbClr>
              </a:gs>
            </a:gsLst>
            <a:lin ang="2700000" scaled="1"/>
            <a:tileRect/>
          </a:gradFill>
        </p:spPr>
        <p:txBody>
          <a:bodyPr>
            <a:noAutofit/>
          </a:bodyPr>
          <a:lstStyle/>
          <a:p>
            <a:pPr>
              <a:lnSpc>
                <a:spcPct val="150000"/>
              </a:lnSpc>
            </a:pPr>
            <a:r>
              <a:rPr lang="en-US" altLang="zh-CN" sz="5400" b="1" dirty="0">
                <a:ln w="13462">
                  <a:solidFill>
                    <a:schemeClr val="bg1"/>
                  </a:solidFill>
                  <a:prstDash val="solid"/>
                </a:ln>
                <a:solidFill>
                  <a:schemeClr val="tx1">
                    <a:lumMod val="85000"/>
                    <a:lumOff val="1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a:r>
            <a:br>
              <a:rPr lang="en-US" altLang="zh-CN" sz="5400" b="1" dirty="0">
                <a:ln w="13462">
                  <a:solidFill>
                    <a:schemeClr val="bg1"/>
                  </a:solidFill>
                  <a:prstDash val="solid"/>
                </a:ln>
                <a:solidFill>
                  <a:schemeClr val="tx1">
                    <a:lumMod val="85000"/>
                    <a:lumOff val="1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br>
            <a:r>
              <a:rPr lang="en-US" altLang="zh-CN" sz="4800" b="1" dirty="0">
                <a:ln w="13462">
                  <a:solidFill>
                    <a:schemeClr val="bg1"/>
                  </a:solidFill>
                  <a:prstDash val="solid"/>
                </a:ln>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4800" b="1" dirty="0">
                <a:ln w="13462">
                  <a:solidFill>
                    <a:schemeClr val="bg1"/>
                  </a:solidFill>
                  <a:prstDash val="solid"/>
                </a:ln>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四川省公共建筑节能设计标准</a:t>
            </a:r>
            <a:r>
              <a:rPr lang="en-US" altLang="zh-CN" sz="4800" b="1" dirty="0">
                <a:ln w="13462">
                  <a:solidFill>
                    <a:schemeClr val="bg1"/>
                  </a:solidFill>
                  <a:prstDash val="solid"/>
                </a:ln>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br>
              <a:rPr lang="en-US" altLang="zh-CN" sz="4800" b="1" dirty="0">
                <a:ln w="13462">
                  <a:solidFill>
                    <a:schemeClr val="bg1"/>
                  </a:solidFill>
                  <a:prstDash val="solid"/>
                </a:ln>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br>
            <a:r>
              <a:rPr lang="en-US" altLang="zh-CN" sz="4800" b="1" dirty="0">
                <a:ln w="13462">
                  <a:solidFill>
                    <a:schemeClr val="bg1"/>
                  </a:solidFill>
                  <a:prstDash val="solid"/>
                </a:ln>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DBJ51/143-2020</a:t>
            </a:r>
            <a:br>
              <a:rPr lang="en-US" altLang="zh-CN" sz="4800" b="1" dirty="0">
                <a:ln w="13462">
                  <a:solidFill>
                    <a:schemeClr val="bg1"/>
                  </a:solidFill>
                  <a:prstDash val="solid"/>
                </a:ln>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br>
            <a:r>
              <a:rPr lang="zh-CN" altLang="en-US" sz="4800" b="1" dirty="0">
                <a:ln w="13462">
                  <a:solidFill>
                    <a:schemeClr val="bg1"/>
                  </a:solidFill>
                  <a:prstDash val="solid"/>
                </a:ln>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宣</a:t>
            </a:r>
            <a:r>
              <a:rPr lang="zh-CN" altLang="en-US" sz="4800" b="1" dirty="0" smtClean="0">
                <a:ln w="13462">
                  <a:solidFill>
                    <a:schemeClr val="bg1"/>
                  </a:solidFill>
                  <a:prstDash val="solid"/>
                </a:ln>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贯（第四章）</a:t>
            </a:r>
            <a:endParaRPr lang="zh-CN" altLang="en-US" sz="4800" b="1" dirty="0">
              <a:ln w="13462">
                <a:solidFill>
                  <a:schemeClr val="bg1"/>
                </a:solidFill>
                <a:prstDash val="solid"/>
              </a:ln>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0" y="637647"/>
            <a:ext cx="12192000" cy="0"/>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sp>
        <p:nvSpPr>
          <p:cNvPr id="9" name="Rectangle 4"/>
          <p:cNvSpPr>
            <a:spLocks noChangeArrowheads="1"/>
          </p:cNvSpPr>
          <p:nvPr/>
        </p:nvSpPr>
        <p:spPr bwMode="auto">
          <a:xfrm>
            <a:off x="5711206" y="6393888"/>
            <a:ext cx="1894756" cy="464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727" tIns="37864" rIns="75727" bIns="37864"/>
          <a:lstStyle>
            <a:lvl1pPr>
              <a:defRPr sz="2800">
                <a:solidFill>
                  <a:schemeClr val="tx1"/>
                </a:solidFill>
                <a:latin typeface="Arial" panose="020B0604020202020204" pitchFamily="34" charset="0"/>
                <a:ea typeface="宋体" panose="02010600030101010101" pitchFamily="2" charset="-122"/>
              </a:defRPr>
            </a:lvl1pPr>
            <a:lvl2pPr marL="742950" indent="-285750">
              <a:defRPr sz="2800">
                <a:solidFill>
                  <a:schemeClr val="tx1"/>
                </a:solidFill>
                <a:latin typeface="Arial" panose="020B0604020202020204" pitchFamily="34" charset="0"/>
                <a:ea typeface="宋体" panose="02010600030101010101" pitchFamily="2" charset="-122"/>
              </a:defRPr>
            </a:lvl2pPr>
            <a:lvl3pPr marL="1143000" indent="-228600">
              <a:defRPr sz="2800">
                <a:solidFill>
                  <a:schemeClr val="tx1"/>
                </a:solidFill>
                <a:latin typeface="Arial" panose="020B0604020202020204" pitchFamily="34" charset="0"/>
                <a:ea typeface="宋体" panose="02010600030101010101" pitchFamily="2" charset="-122"/>
              </a:defRPr>
            </a:lvl3pPr>
            <a:lvl4pPr marL="1600200" indent="-228600">
              <a:defRPr sz="2800">
                <a:solidFill>
                  <a:schemeClr val="tx1"/>
                </a:solidFill>
                <a:latin typeface="Arial" panose="020B0604020202020204" pitchFamily="34" charset="0"/>
                <a:ea typeface="宋体" panose="02010600030101010101" pitchFamily="2" charset="-122"/>
              </a:defRPr>
            </a:lvl4pPr>
            <a:lvl5pPr marL="2057400" indent="-228600">
              <a:defRPr sz="28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9pPr>
          </a:lstStyle>
          <a:p>
            <a:pPr eaLnBrk="1" hangingPunct="1">
              <a:spcBef>
                <a:spcPct val="20000"/>
              </a:spcBef>
              <a:buClr>
                <a:srgbClr val="006666"/>
              </a:buClr>
            </a:pPr>
            <a:r>
              <a:rPr lang="en-US" altLang="zh-CN" sz="2000" b="1" dirty="0">
                <a:latin typeface="Times New Roman" panose="02020603050405020304" pitchFamily="18" charset="0"/>
                <a:ea typeface="微软雅黑" panose="020B0503020204020204" pitchFamily="34" charset="-122"/>
                <a:cs typeface="Times New Roman" panose="02020603050405020304" pitchFamily="18" charset="0"/>
              </a:rPr>
              <a:t>2020.05</a:t>
            </a:r>
          </a:p>
        </p:txBody>
      </p:sp>
      <p:sp>
        <p:nvSpPr>
          <p:cNvPr id="10" name="Text Box 4"/>
          <p:cNvSpPr txBox="1">
            <a:spLocks noChangeArrowheads="1"/>
          </p:cNvSpPr>
          <p:nvPr/>
        </p:nvSpPr>
        <p:spPr bwMode="auto">
          <a:xfrm>
            <a:off x="207880" y="154238"/>
            <a:ext cx="8763669" cy="384266"/>
          </a:xfrm>
          <a:prstGeom prst="rect">
            <a:avLst/>
          </a:prstGeom>
          <a:noFill/>
          <a:ln w="9525" algn="ctr">
            <a:noFill/>
            <a:miter lim="800000"/>
            <a:headEnd/>
            <a:tailEnd/>
          </a:ln>
          <a:effectLst/>
        </p:spPr>
        <p:txBody>
          <a:bodyPr wrap="square" lIns="75749" tIns="37875" rIns="75749" bIns="37875">
            <a:spAutoFit/>
          </a:bodyPr>
          <a:lstStyle/>
          <a:p>
            <a:pPr>
              <a:spcBef>
                <a:spcPct val="20000"/>
              </a:spcBef>
              <a:defRPr/>
            </a:pPr>
            <a:r>
              <a:rPr lang="zh-CN" altLang="en-US" sz="2000" dirty="0">
                <a:effectLst>
                  <a:outerShdw blurRad="38100" dist="38100" dir="2700000" algn="tl">
                    <a:srgbClr val="C0C0C0"/>
                  </a:outerShdw>
                </a:effectLst>
                <a:latin typeface="微软雅黑" panose="020B0503020204020204" pitchFamily="34" charset="-122"/>
                <a:ea typeface="微软雅黑" panose="020B0503020204020204" pitchFamily="34" charset="-122"/>
              </a:rPr>
              <a:t>四川省工程建设地方标准</a:t>
            </a:r>
          </a:p>
        </p:txBody>
      </p:sp>
    </p:spTree>
    <p:extLst>
      <p:ext uri="{BB962C8B-B14F-4D97-AF65-F5344CB8AC3E}">
        <p14:creationId xmlns:p14="http://schemas.microsoft.com/office/powerpoint/2010/main" val="4114854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8" y="776585"/>
            <a:ext cx="159210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4.1 </a:t>
            </a:r>
            <a:r>
              <a:rPr lang="zh-CN" altLang="en-US" sz="2000" b="0" cap="none" spc="0" dirty="0">
                <a:ln w="0"/>
                <a:solidFill>
                  <a:schemeClr val="tx1"/>
                </a:solidFill>
                <a:effectLst>
                  <a:outerShdw blurRad="38100" dist="19050" dir="2700000" algn="tl" rotWithShape="0">
                    <a:schemeClr val="dk1">
                      <a:alpha val="40000"/>
                    </a:schemeClr>
                  </a:outerShdw>
                </a:effectLst>
              </a:rPr>
              <a:t>一般规定</a:t>
            </a:r>
          </a:p>
        </p:txBody>
      </p:sp>
      <p:sp>
        <p:nvSpPr>
          <p:cNvPr id="3" name="五边形 2"/>
          <p:cNvSpPr/>
          <p:nvPr/>
        </p:nvSpPr>
        <p:spPr>
          <a:xfrm>
            <a:off x="404098" y="2624346"/>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5" name="矩形 4"/>
          <p:cNvSpPr/>
          <p:nvPr/>
        </p:nvSpPr>
        <p:spPr>
          <a:xfrm>
            <a:off x="404098" y="1222681"/>
            <a:ext cx="11239501" cy="923330"/>
          </a:xfrm>
          <a:prstGeom prst="rect">
            <a:avLst/>
          </a:prstGeom>
        </p:spPr>
        <p:txBody>
          <a:bodyPr wrap="square">
            <a:spAutoFit/>
          </a:bodyPr>
          <a:lstStyle/>
          <a:p>
            <a:pPr>
              <a:lnSpc>
                <a:spcPct val="150000"/>
              </a:lnSpc>
            </a:pPr>
            <a:r>
              <a:rPr lang="en-US" altLang="zh-CN" dirty="0">
                <a:latin typeface="Times New Roman" panose="02020603050405020304" pitchFamily="18" charset="0"/>
                <a:cs typeface="Times New Roman" panose="02020603050405020304" pitchFamily="18" charset="0"/>
              </a:rPr>
              <a:t>4.1.7 </a:t>
            </a:r>
            <a:r>
              <a:rPr lang="zh-CN" altLang="zh-CN" dirty="0">
                <a:latin typeface="Times New Roman" panose="02020603050405020304" pitchFamily="18" charset="0"/>
                <a:cs typeface="Times New Roman" panose="02020603050405020304" pitchFamily="18" charset="0"/>
              </a:rPr>
              <a:t>高寒地区的民用建筑当夏季有降温要求时，应优先采用通风系统。对于室内余热较大的房间，当采用通风方式无法消除室内余热时，机械送风系统可设置空气冷却装置。空气冷却装置宜采用蒸发冷却技术或利用江水、湖水、地下水等天然冷源冷却。</a:t>
            </a:r>
          </a:p>
        </p:txBody>
      </p:sp>
      <p:sp>
        <p:nvSpPr>
          <p:cNvPr id="6" name="矩形 5"/>
          <p:cNvSpPr/>
          <p:nvPr/>
        </p:nvSpPr>
        <p:spPr>
          <a:xfrm>
            <a:off x="404098" y="3163257"/>
            <a:ext cx="11679804" cy="3831818"/>
          </a:xfrm>
          <a:prstGeom prst="rect">
            <a:avLst/>
          </a:prstGeom>
        </p:spPr>
        <p:txBody>
          <a:bodyPr wrap="square">
            <a:spAutoFit/>
          </a:bodyPr>
          <a:lstStyle/>
          <a:p>
            <a:pPr>
              <a:lnSpc>
                <a:spcPct val="150000"/>
              </a:lnSpc>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针对高寒地区的气候特点，规定此地区民用建筑的暖通系统设置原则。</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ct val="150000"/>
              </a:lnSpc>
              <a:buFont typeface="Wingdings" panose="05000000000000000000" pitchFamily="2" charset="2"/>
              <a:buChar char="Ø"/>
            </a:pP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高寒</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地区夏季空气的焓值低、含湿量低，其室外低焓干燥空气一般可以直接利用来消除室内的热湿</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负荷</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应优先采用通风方式实现建筑在夏季的降温要求。</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ct val="150000"/>
              </a:lnSpc>
              <a:buFont typeface="Wingdings" panose="05000000000000000000" pitchFamily="2" charset="2"/>
              <a:buChar char="Ø"/>
            </a:pP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当</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房间的室内余热量较大</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，加大</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机械通风量不经济或难以实现时</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经技术经济比较</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可</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在以下几种空气冷却方式中选择：</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indent="457200">
              <a:lnSpc>
                <a:spcPct val="150000"/>
              </a:lnSpc>
            </a:pP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采用</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直接蒸发冷却或间接蒸发冷却的方式来降低送风温</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度</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应用</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蒸发冷却技术可大量节约空调系统的能耗</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indent="457200">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利用江、河、湖水等天然冷源（前提：水体温度较低，当地主管部门同意）</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indent="457200">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利用地下水作为冷源（前提：地下水资源丰富，水温、水质合适，采取可靠的回灌和防止污染措施；当地主管部门同意）</a:t>
            </a:r>
            <a:endParaRPr lang="zh-CN" altLang="en-US" dirty="0">
              <a:solidFill>
                <a:schemeClr val="accent1">
                  <a:lumMod val="75000"/>
                </a:schemeClr>
              </a:solidFill>
              <a:latin typeface="楷体" panose="02010609060101010101" pitchFamily="49" charset="-122"/>
              <a:ea typeface="楷体" panose="02010609060101010101" pitchFamily="49" charset="-122"/>
            </a:endParaRPr>
          </a:p>
        </p:txBody>
      </p:sp>
      <p:sp>
        <p:nvSpPr>
          <p:cNvPr id="7" name="左大括号 6"/>
          <p:cNvSpPr/>
          <p:nvPr/>
        </p:nvSpPr>
        <p:spPr>
          <a:xfrm>
            <a:off x="712381" y="5417289"/>
            <a:ext cx="164805" cy="930348"/>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extLst>
      <p:ext uri="{BB962C8B-B14F-4D97-AF65-F5344CB8AC3E}">
        <p14:creationId xmlns:p14="http://schemas.microsoft.com/office/powerpoint/2010/main" val="42440980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8" y="660919"/>
            <a:ext cx="159210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4.1 </a:t>
            </a:r>
            <a:r>
              <a:rPr lang="zh-CN" altLang="en-US" sz="2000" b="0" cap="none" spc="0" dirty="0">
                <a:ln w="0"/>
                <a:solidFill>
                  <a:schemeClr val="tx1"/>
                </a:solidFill>
                <a:effectLst>
                  <a:outerShdw blurRad="38100" dist="19050" dir="2700000" algn="tl" rotWithShape="0">
                    <a:schemeClr val="dk1">
                      <a:alpha val="40000"/>
                    </a:schemeClr>
                  </a:outerShdw>
                </a:effectLst>
              </a:rPr>
              <a:t>一般规定</a:t>
            </a:r>
          </a:p>
        </p:txBody>
      </p:sp>
      <p:sp>
        <p:nvSpPr>
          <p:cNvPr id="3" name="五边形 2"/>
          <p:cNvSpPr/>
          <p:nvPr/>
        </p:nvSpPr>
        <p:spPr>
          <a:xfrm>
            <a:off x="478221" y="2978012"/>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5" name="矩形 4"/>
          <p:cNvSpPr/>
          <p:nvPr/>
        </p:nvSpPr>
        <p:spPr>
          <a:xfrm>
            <a:off x="404098" y="913443"/>
            <a:ext cx="11239501" cy="2122376"/>
          </a:xfrm>
          <a:prstGeom prst="rect">
            <a:avLst/>
          </a:prstGeom>
        </p:spPr>
        <p:txBody>
          <a:bodyPr wrap="square">
            <a:spAutoFit/>
          </a:bodyPr>
          <a:lstStyle/>
          <a:p>
            <a:pPr>
              <a:lnSpc>
                <a:spcPct val="150000"/>
              </a:lnSpc>
            </a:pPr>
            <a:r>
              <a:rPr lang="en-US" altLang="zh-CN" dirty="0">
                <a:latin typeface="Times New Roman" panose="02020603050405020304" pitchFamily="18" charset="0"/>
                <a:cs typeface="Times New Roman" panose="02020603050405020304" pitchFamily="18" charset="0"/>
              </a:rPr>
              <a:t>4.1.8 </a:t>
            </a:r>
            <a:r>
              <a:rPr lang="zh-CN" altLang="zh-CN" dirty="0">
                <a:latin typeface="Times New Roman" panose="02020603050405020304" pitchFamily="18" charset="0"/>
                <a:cs typeface="Times New Roman" panose="02020603050405020304" pitchFamily="18" charset="0"/>
              </a:rPr>
              <a:t>机电设备用房、厨房热加工间等发热量较大的房间的通风设计应满足下列要求：</a:t>
            </a:r>
          </a:p>
          <a:p>
            <a:pPr indent="457200">
              <a:lnSpc>
                <a:spcPct val="150000"/>
              </a:lnSpc>
            </a:pPr>
            <a:r>
              <a:rPr lang="en-US" altLang="zh-CN" dirty="0">
                <a:latin typeface="Times New Roman" panose="02020603050405020304" pitchFamily="18" charset="0"/>
                <a:cs typeface="Times New Roman" panose="02020603050405020304" pitchFamily="18" charset="0"/>
              </a:rPr>
              <a:t>1 </a:t>
            </a:r>
            <a:r>
              <a:rPr lang="zh-CN" altLang="zh-CN" dirty="0">
                <a:latin typeface="Times New Roman" panose="02020603050405020304" pitchFamily="18" charset="0"/>
                <a:cs typeface="Times New Roman" panose="02020603050405020304" pitchFamily="18" charset="0"/>
              </a:rPr>
              <a:t>机电设备用房宜采用通风消除室内余热，在保证设备正常工作前提下，夏季室内通风计算温度应合理取值；排风口宜靠近散热设备设置；</a:t>
            </a:r>
          </a:p>
          <a:p>
            <a:pPr indent="457200">
              <a:lnSpc>
                <a:spcPct val="150000"/>
              </a:lnSpc>
            </a:pPr>
            <a:r>
              <a:rPr lang="en-US" altLang="zh-CN" dirty="0">
                <a:latin typeface="Times New Roman" panose="02020603050405020304" pitchFamily="18" charset="0"/>
                <a:cs typeface="Times New Roman" panose="02020603050405020304" pitchFamily="18" charset="0"/>
              </a:rPr>
              <a:t>2 </a:t>
            </a:r>
            <a:r>
              <a:rPr lang="zh-CN" altLang="zh-CN" dirty="0">
                <a:latin typeface="Times New Roman" panose="02020603050405020304" pitchFamily="18" charset="0"/>
                <a:cs typeface="Times New Roman" panose="02020603050405020304" pitchFamily="18" charset="0"/>
              </a:rPr>
              <a:t>厨房热加工间宜采用补风式油烟排气罩。当夏季采用机械通风无法满足人员对环境的温度要求时，可采用直流式空调送风系统，直流式空调系统宜采用岗位送风。</a:t>
            </a:r>
          </a:p>
        </p:txBody>
      </p:sp>
      <p:sp>
        <p:nvSpPr>
          <p:cNvPr id="6" name="矩形 5"/>
          <p:cNvSpPr/>
          <p:nvPr/>
        </p:nvSpPr>
        <p:spPr>
          <a:xfrm>
            <a:off x="345800" y="3333064"/>
            <a:ext cx="11846199" cy="3388620"/>
          </a:xfrm>
          <a:prstGeom prst="rect">
            <a:avLst/>
          </a:prstGeom>
        </p:spPr>
        <p:txBody>
          <a:bodyPr wrap="square">
            <a:spAutoFit/>
          </a:bodyPr>
          <a:lstStyle/>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在</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《公共建筑节能设计标准》</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GB50189-2015</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4.4.5</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条</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基础</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上进行了完善。</a:t>
            </a:r>
            <a:endPar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ct val="13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款：</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规定</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变</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配电房等发热量较大的机电设备用</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房</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夏季室内通风计算温度应合理取值，一般情况不宜低于室外通风计算</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温度（</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设备对环境温度有特殊</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要求的情况除外）。如</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果</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夏季</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室内计算温度取值</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过低，会造成无法</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充分利用室外空气消除室内余热</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，从而耗费制冷能量。</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indent="457200">
              <a:lnSpc>
                <a:spcPct val="13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通风设计</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气流组织应合理，如变配电房的排风口要尽量靠近室内发热量最大的变压器设置</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ct val="13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2</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款：厨房的热加工间排除油烟所需风量很大，建议采用补风式油烟排气罩。夏热冬冷地区、温和地区的热加工间夏季仅靠机械通风不能保证人员对环境的温度要求时，一般需要设置空气处理机组</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降温。由于热加工</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间空气品质差，</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通常采用</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直流式空调</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系统；直流</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式空调系统能耗较大，建议采用岗位送风保证人员区域的温度，岗位送</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风应采用合理的温度取值</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应合</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理。</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7581733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标题 3"/>
          <p:cNvSpPr txBox="1">
            <a:spLocks/>
          </p:cNvSpPr>
          <p:nvPr/>
        </p:nvSpPr>
        <p:spPr>
          <a:xfrm>
            <a:off x="0" y="2895638"/>
            <a:ext cx="12192000" cy="1008063"/>
          </a:xfrm>
          <a:prstGeom prst="rect">
            <a:avLst/>
          </a:prstGeom>
          <a:gradFill flip="none" rotWithShape="1">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tileRect/>
          </a:gradFill>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50000"/>
              </a:lnSpc>
            </a:pPr>
            <a:r>
              <a:rPr lang="en-US" altLang="zh-CN" b="1" dirty="0" smtClean="0"/>
              <a:t>4.2 </a:t>
            </a:r>
            <a:r>
              <a:rPr lang="zh-CN" altLang="en-US" b="1" dirty="0" smtClean="0"/>
              <a:t>冷源与热源</a:t>
            </a:r>
            <a:endParaRPr lang="zh-CN" altLang="zh-CN" sz="2000" b="1" dirty="0"/>
          </a:p>
        </p:txBody>
      </p:sp>
    </p:spTree>
    <p:extLst>
      <p:ext uri="{BB962C8B-B14F-4D97-AF65-F5344CB8AC3E}">
        <p14:creationId xmlns:p14="http://schemas.microsoft.com/office/powerpoint/2010/main" val="34122074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75858" y="776585"/>
            <a:ext cx="184858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4.2 </a:t>
            </a:r>
            <a:r>
              <a:rPr lang="zh-CN" altLang="en-US" sz="2000" b="0" cap="none" spc="0" dirty="0">
                <a:ln w="0"/>
                <a:solidFill>
                  <a:schemeClr val="tx1"/>
                </a:solidFill>
                <a:effectLst>
                  <a:outerShdw blurRad="38100" dist="19050" dir="2700000" algn="tl" rotWithShape="0">
                    <a:schemeClr val="dk1">
                      <a:alpha val="40000"/>
                    </a:schemeClr>
                  </a:outerShdw>
                </a:effectLst>
              </a:rPr>
              <a:t>冷源与热源</a:t>
            </a:r>
          </a:p>
        </p:txBody>
      </p:sp>
      <p:sp>
        <p:nvSpPr>
          <p:cNvPr id="5" name="矩形 4"/>
          <p:cNvSpPr/>
          <p:nvPr/>
        </p:nvSpPr>
        <p:spPr>
          <a:xfrm>
            <a:off x="275858" y="1297071"/>
            <a:ext cx="11239501" cy="5493812"/>
          </a:xfrm>
          <a:prstGeom prst="rect">
            <a:avLst/>
          </a:prstGeom>
        </p:spPr>
        <p:txBody>
          <a:bodyPr wrap="square">
            <a:spAutoFit/>
          </a:bodyPr>
          <a:lstStyle/>
          <a:p>
            <a:pPr>
              <a:lnSpc>
                <a:spcPct val="150000"/>
              </a:lnSpc>
            </a:pPr>
            <a:r>
              <a:rPr lang="en-US" altLang="zh-CN" dirty="0">
                <a:latin typeface="Times New Roman" panose="02020603050405020304" pitchFamily="18" charset="0"/>
                <a:cs typeface="Times New Roman" panose="02020603050405020304" pitchFamily="18" charset="0"/>
              </a:rPr>
              <a:t>4.2.1 </a:t>
            </a:r>
            <a:r>
              <a:rPr lang="zh-CN" altLang="zh-CN" dirty="0">
                <a:latin typeface="Times New Roman" panose="02020603050405020304" pitchFamily="18" charset="0"/>
                <a:cs typeface="Times New Roman" panose="02020603050405020304" pitchFamily="18" charset="0"/>
              </a:rPr>
              <a:t>供暖空调冷源与热源应根据建筑规模、用途、建设地点的能源条件、结构、价格以及节能减排和环保政策的相关规定，通过综合论证确定，并应符合下列规定：</a:t>
            </a:r>
            <a:r>
              <a:rPr lang="zh-CN" altLang="en-US" kern="0" dirty="0">
                <a:solidFill>
                  <a:srgbClr val="FF0000"/>
                </a:solidFill>
                <a:latin typeface="Times New Roman" panose="02020603050405020304" pitchFamily="18" charset="0"/>
              </a:rPr>
              <a:t> </a:t>
            </a:r>
            <a:endParaRPr lang="zh-CN" altLang="zh-CN" dirty="0">
              <a:latin typeface="Times New Roman" panose="02020603050405020304" pitchFamily="18" charset="0"/>
              <a:cs typeface="Times New Roman" panose="02020603050405020304" pitchFamily="18" charset="0"/>
            </a:endParaRPr>
          </a:p>
          <a:p>
            <a:pPr indent="457200">
              <a:lnSpc>
                <a:spcPct val="150000"/>
              </a:lnSpc>
            </a:pPr>
            <a:r>
              <a:rPr lang="en-US" altLang="zh-CN" dirty="0">
                <a:latin typeface="Times New Roman" panose="02020603050405020304" pitchFamily="18" charset="0"/>
                <a:cs typeface="Times New Roman" panose="02020603050405020304" pitchFamily="18" charset="0"/>
              </a:rPr>
              <a:t>1 </a:t>
            </a:r>
            <a:r>
              <a:rPr lang="zh-CN" altLang="zh-CN" dirty="0">
                <a:latin typeface="Times New Roman" panose="02020603050405020304" pitchFamily="18" charset="0"/>
                <a:cs typeface="Times New Roman" panose="02020603050405020304" pitchFamily="18" charset="0"/>
              </a:rPr>
              <a:t>在技术经济可靠性合理时，有可供利用的废热、工业余热或地热的区域，供暖宜采用上述热源。当上述热源温度较高、经技术经济论证合理时，冷源宜采用吸收式冷水机组。</a:t>
            </a:r>
          </a:p>
          <a:p>
            <a:pPr indent="457200">
              <a:lnSpc>
                <a:spcPct val="150000"/>
              </a:lnSpc>
            </a:pPr>
            <a:r>
              <a:rPr lang="en-US" altLang="zh-CN" dirty="0">
                <a:latin typeface="Times New Roman" panose="02020603050405020304" pitchFamily="18" charset="0"/>
                <a:cs typeface="Times New Roman" panose="02020603050405020304" pitchFamily="18" charset="0"/>
              </a:rPr>
              <a:t>2 </a:t>
            </a:r>
            <a:r>
              <a:rPr lang="zh-CN" altLang="zh-CN" dirty="0">
                <a:latin typeface="Times New Roman" panose="02020603050405020304" pitchFamily="18" charset="0"/>
                <a:cs typeface="Times New Roman" panose="02020603050405020304" pitchFamily="18" charset="0"/>
              </a:rPr>
              <a:t>在技术经济合理的情况下，太阳能丰富地区且建筑无大量稳定卫生热水需求时，宜利用太阳能集热系统作为供暖热源。太阳能供暖系统应根据建筑特性及其热环境要求合理设置辅助热源。</a:t>
            </a:r>
          </a:p>
          <a:p>
            <a:pPr indent="457200">
              <a:lnSpc>
                <a:spcPct val="150000"/>
              </a:lnSpc>
            </a:pPr>
            <a:r>
              <a:rPr lang="en-US" altLang="zh-CN" dirty="0">
                <a:latin typeface="Times New Roman" panose="02020603050405020304" pitchFamily="18" charset="0"/>
                <a:cs typeface="Times New Roman" panose="02020603050405020304" pitchFamily="18" charset="0"/>
              </a:rPr>
              <a:t>3 </a:t>
            </a:r>
            <a:r>
              <a:rPr lang="zh-CN" altLang="zh-CN" dirty="0">
                <a:latin typeface="Times New Roman" panose="02020603050405020304" pitchFamily="18" charset="0"/>
                <a:cs typeface="Times New Roman" panose="02020603050405020304" pitchFamily="18" charset="0"/>
              </a:rPr>
              <a:t>在技术经济合理及主管部门允许的情况下，有天然地表水等资源可供利用、或者有可利用的浅层地下水且能保证</a:t>
            </a:r>
            <a:r>
              <a:rPr lang="en-US" altLang="zh-CN" dirty="0">
                <a:latin typeface="Times New Roman" panose="02020603050405020304" pitchFamily="18" charset="0"/>
                <a:cs typeface="Times New Roman" panose="02020603050405020304" pitchFamily="18" charset="0"/>
              </a:rPr>
              <a:t>100%</a:t>
            </a:r>
            <a:r>
              <a:rPr lang="zh-CN" altLang="zh-CN" dirty="0">
                <a:latin typeface="Times New Roman" panose="02020603050405020304" pitchFamily="18" charset="0"/>
                <a:cs typeface="Times New Roman" panose="02020603050405020304" pitchFamily="18" charset="0"/>
              </a:rPr>
              <a:t>同层回灌时，宜采用地表水或地下水地源热泵系统提供冷、热源</a:t>
            </a:r>
            <a:r>
              <a:rPr lang="zh-CN" altLang="zh-CN" dirty="0" smtClean="0">
                <a:latin typeface="Times New Roman" panose="02020603050405020304" pitchFamily="18" charset="0"/>
                <a:cs typeface="Times New Roman" panose="02020603050405020304" pitchFamily="18" charset="0"/>
              </a:rPr>
              <a:t>。</a:t>
            </a:r>
            <a:endParaRPr lang="en-US" altLang="zh-CN" dirty="0" smtClean="0">
              <a:latin typeface="Times New Roman" panose="02020603050405020304" pitchFamily="18" charset="0"/>
              <a:cs typeface="Times New Roman" panose="02020603050405020304" pitchFamily="18" charset="0"/>
            </a:endParaRPr>
          </a:p>
          <a:p>
            <a:pPr indent="457200">
              <a:lnSpc>
                <a:spcPct val="150000"/>
              </a:lnSpc>
            </a:pPr>
            <a:r>
              <a:rPr lang="en-US" altLang="zh-CN" dirty="0">
                <a:latin typeface="Times New Roman" panose="02020603050405020304" pitchFamily="18" charset="0"/>
                <a:cs typeface="Times New Roman" panose="02020603050405020304" pitchFamily="18" charset="0"/>
              </a:rPr>
              <a:t>4 </a:t>
            </a:r>
            <a:r>
              <a:rPr lang="zh-CN" altLang="zh-CN" dirty="0">
                <a:latin typeface="Times New Roman" panose="02020603050405020304" pitchFamily="18" charset="0"/>
                <a:cs typeface="Times New Roman" panose="02020603050405020304" pitchFamily="18" charset="0"/>
              </a:rPr>
              <a:t>当建筑场区内岩土体地质条件适宜时，在技术经济合理的情况下，夏热冬冷地区的中、小型建筑宜采用土壤源热泵系统供冷、供热。</a:t>
            </a:r>
          </a:p>
          <a:p>
            <a:pPr indent="457200">
              <a:lnSpc>
                <a:spcPct val="150000"/>
              </a:lnSpc>
            </a:pPr>
            <a:r>
              <a:rPr lang="en-US" altLang="zh-CN" dirty="0">
                <a:latin typeface="Times New Roman" panose="02020603050405020304" pitchFamily="18" charset="0"/>
                <a:cs typeface="Times New Roman" panose="02020603050405020304" pitchFamily="18" charset="0"/>
              </a:rPr>
              <a:t>5 </a:t>
            </a:r>
            <a:r>
              <a:rPr lang="zh-CN" altLang="zh-CN" dirty="0">
                <a:latin typeface="Times New Roman" panose="02020603050405020304" pitchFamily="18" charset="0"/>
                <a:cs typeface="Times New Roman" panose="02020603050405020304" pitchFamily="18" charset="0"/>
              </a:rPr>
              <a:t>夏季供电充足的地区，空调系统的冷源宜采用电动压缩式机组。夏季供电不充足的地区，可采用燃气吸收式冷（热）水机组提供冷、热源。</a:t>
            </a:r>
          </a:p>
          <a:p>
            <a:pPr indent="457200">
              <a:lnSpc>
                <a:spcPct val="150000"/>
              </a:lnSpc>
            </a:pPr>
            <a:r>
              <a:rPr lang="en-US" altLang="zh-CN" dirty="0">
                <a:latin typeface="Times New Roman" panose="02020603050405020304" pitchFamily="18" charset="0"/>
                <a:cs typeface="Times New Roman" panose="02020603050405020304" pitchFamily="18" charset="0"/>
              </a:rPr>
              <a:t>6 </a:t>
            </a:r>
            <a:r>
              <a:rPr lang="zh-CN" altLang="zh-CN" dirty="0">
                <a:latin typeface="Times New Roman" panose="02020603050405020304" pitchFamily="18" charset="0"/>
                <a:cs typeface="Times New Roman" panose="02020603050405020304" pitchFamily="18" charset="0"/>
              </a:rPr>
              <a:t>除高寒地区外，城市燃气供应充足的地区，宜采用燃气锅炉、燃气热水机组提供热源</a:t>
            </a:r>
            <a:r>
              <a:rPr lang="zh-CN" altLang="zh-CN" dirty="0" smtClean="0">
                <a:latin typeface="Times New Roman" panose="02020603050405020304" pitchFamily="18" charset="0"/>
                <a:cs typeface="Times New Roman" panose="02020603050405020304" pitchFamily="18" charset="0"/>
              </a:rPr>
              <a:t>。</a:t>
            </a:r>
            <a:endParaRPr lang="zh-CN" altLang="zh-CN" dirty="0">
              <a:latin typeface="Times New Roman" panose="02020603050405020304" pitchFamily="18" charset="0"/>
              <a:cs typeface="Times New Roman" panose="02020603050405020304" pitchFamily="18" charset="0"/>
            </a:endParaRPr>
          </a:p>
        </p:txBody>
      </p:sp>
      <p:sp>
        <p:nvSpPr>
          <p:cNvPr id="6" name="矩形 5"/>
          <p:cNvSpPr/>
          <p:nvPr/>
        </p:nvSpPr>
        <p:spPr>
          <a:xfrm>
            <a:off x="275858" y="5330189"/>
            <a:ext cx="11159252" cy="442878"/>
          </a:xfrm>
          <a:prstGeom prst="rect">
            <a:avLst/>
          </a:prstGeom>
        </p:spPr>
        <p:txBody>
          <a:bodyPr wrap="square">
            <a:spAutoFit/>
          </a:bodyPr>
          <a:lstStyle/>
          <a:p>
            <a:pPr>
              <a:lnSpc>
                <a:spcPct val="150000"/>
              </a:lnSpc>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endParaRPr lang="zh-CN" altLang="en-US" dirty="0">
              <a:solidFill>
                <a:schemeClr val="accent1">
                  <a:lumMod val="75000"/>
                </a:schemeClr>
              </a:solidFill>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6416094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75858" y="776585"/>
            <a:ext cx="184858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4.2 </a:t>
            </a:r>
            <a:r>
              <a:rPr lang="zh-CN" altLang="en-US" sz="2000" b="0" cap="none" spc="0" dirty="0">
                <a:ln w="0"/>
                <a:solidFill>
                  <a:schemeClr val="tx1"/>
                </a:solidFill>
                <a:effectLst>
                  <a:outerShdw blurRad="38100" dist="19050" dir="2700000" algn="tl" rotWithShape="0">
                    <a:schemeClr val="dk1">
                      <a:alpha val="40000"/>
                    </a:schemeClr>
                  </a:outerShdw>
                </a:effectLst>
              </a:rPr>
              <a:t>冷源与热源</a:t>
            </a:r>
          </a:p>
        </p:txBody>
      </p:sp>
      <p:sp>
        <p:nvSpPr>
          <p:cNvPr id="5" name="矩形 4"/>
          <p:cNvSpPr/>
          <p:nvPr/>
        </p:nvSpPr>
        <p:spPr>
          <a:xfrm>
            <a:off x="275858" y="1264879"/>
            <a:ext cx="11239501" cy="5078313"/>
          </a:xfrm>
          <a:prstGeom prst="rect">
            <a:avLst/>
          </a:prstGeom>
        </p:spPr>
        <p:txBody>
          <a:bodyPr wrap="square">
            <a:spAutoFit/>
          </a:bodyPr>
          <a:lstStyle/>
          <a:p>
            <a:pPr>
              <a:lnSpc>
                <a:spcPct val="150000"/>
              </a:lnSpc>
            </a:pPr>
            <a:r>
              <a:rPr lang="en-US" altLang="zh-CN" dirty="0" smtClean="0">
                <a:latin typeface="Times New Roman" panose="02020603050405020304" pitchFamily="18" charset="0"/>
                <a:cs typeface="Times New Roman" panose="02020603050405020304" pitchFamily="18" charset="0"/>
              </a:rPr>
              <a:t>4.2.1  (</a:t>
            </a:r>
            <a:r>
              <a:rPr lang="zh-CN" altLang="en-US" dirty="0" smtClean="0">
                <a:latin typeface="Times New Roman" panose="02020603050405020304" pitchFamily="18" charset="0"/>
                <a:cs typeface="Times New Roman" panose="02020603050405020304" pitchFamily="18" charset="0"/>
              </a:rPr>
              <a:t>续）</a:t>
            </a:r>
            <a:endParaRPr lang="en-US" altLang="zh-CN" dirty="0" smtClean="0">
              <a:latin typeface="Times New Roman" panose="02020603050405020304" pitchFamily="18" charset="0"/>
              <a:cs typeface="Times New Roman" panose="02020603050405020304" pitchFamily="18" charset="0"/>
            </a:endParaRPr>
          </a:p>
          <a:p>
            <a:pPr indent="457200">
              <a:lnSpc>
                <a:spcPct val="150000"/>
              </a:lnSpc>
            </a:pPr>
            <a:r>
              <a:rPr lang="en-US" altLang="zh-CN" dirty="0" smtClean="0">
                <a:latin typeface="Times New Roman" panose="02020603050405020304" pitchFamily="18" charset="0"/>
                <a:cs typeface="Times New Roman" panose="02020603050405020304" pitchFamily="18" charset="0"/>
              </a:rPr>
              <a:t>7 </a:t>
            </a:r>
            <a:r>
              <a:rPr lang="zh-CN" altLang="zh-CN" dirty="0">
                <a:latin typeface="Times New Roman" panose="02020603050405020304" pitchFamily="18" charset="0"/>
                <a:cs typeface="Times New Roman" panose="02020603050405020304" pitchFamily="18" charset="0"/>
              </a:rPr>
              <a:t>高寒地区在不具备太阳能利用条件时宜采用空气源热泵系统作为热源。当设置太阳能供暖系统时，宜采用空气源热泵系统作为辅助热源</a:t>
            </a:r>
            <a:r>
              <a:rPr lang="zh-CN" altLang="zh-CN" dirty="0" smtClean="0">
                <a:latin typeface="Times New Roman" panose="02020603050405020304" pitchFamily="18" charset="0"/>
                <a:cs typeface="Times New Roman" panose="02020603050405020304" pitchFamily="18" charset="0"/>
              </a:rPr>
              <a:t>。</a:t>
            </a:r>
            <a:endParaRPr lang="en-US" altLang="zh-CN" dirty="0" smtClean="0">
              <a:latin typeface="Times New Roman" panose="02020603050405020304" pitchFamily="18" charset="0"/>
              <a:cs typeface="Times New Roman" panose="02020603050405020304" pitchFamily="18" charset="0"/>
            </a:endParaRPr>
          </a:p>
          <a:p>
            <a:pPr indent="457200">
              <a:lnSpc>
                <a:spcPct val="150000"/>
              </a:lnSpc>
            </a:pPr>
            <a:r>
              <a:rPr lang="en-US" altLang="zh-CN" dirty="0" smtClean="0">
                <a:latin typeface="Times New Roman" panose="02020603050405020304" pitchFamily="18" charset="0"/>
                <a:cs typeface="Times New Roman" panose="02020603050405020304" pitchFamily="18" charset="0"/>
              </a:rPr>
              <a:t>8 </a:t>
            </a:r>
            <a:r>
              <a:rPr lang="zh-CN" altLang="zh-CN" dirty="0">
                <a:latin typeface="Times New Roman" panose="02020603050405020304" pitchFamily="18" charset="0"/>
                <a:cs typeface="Times New Roman" panose="02020603050405020304" pitchFamily="18" charset="0"/>
              </a:rPr>
              <a:t>夏热冬冷地区、温和地区的中、小型空调系统宜采用空气源热泵作为系统冷热源。</a:t>
            </a:r>
            <a:r>
              <a:rPr lang="en-US" altLang="zh-CN" dirty="0">
                <a:latin typeface="Times New Roman" panose="02020603050405020304" pitchFamily="18" charset="0"/>
                <a:cs typeface="Times New Roman" panose="02020603050405020304" pitchFamily="18" charset="0"/>
              </a:rPr>
              <a:t>                                    </a:t>
            </a:r>
            <a:endParaRPr lang="zh-CN" altLang="zh-CN" dirty="0">
              <a:latin typeface="Times New Roman" panose="02020603050405020304" pitchFamily="18" charset="0"/>
              <a:cs typeface="Times New Roman" panose="02020603050405020304" pitchFamily="18" charset="0"/>
            </a:endParaRPr>
          </a:p>
          <a:p>
            <a:pPr indent="457200">
              <a:lnSpc>
                <a:spcPct val="150000"/>
              </a:lnSpc>
            </a:pPr>
            <a:r>
              <a:rPr lang="en-US" altLang="zh-CN" dirty="0">
                <a:latin typeface="Times New Roman" panose="02020603050405020304" pitchFamily="18" charset="0"/>
                <a:cs typeface="Times New Roman" panose="02020603050405020304" pitchFamily="18" charset="0"/>
              </a:rPr>
              <a:t>9 </a:t>
            </a:r>
            <a:r>
              <a:rPr lang="zh-CN" altLang="zh-CN" dirty="0">
                <a:latin typeface="Times New Roman" panose="02020603050405020304" pitchFamily="18" charset="0"/>
                <a:cs typeface="Times New Roman" panose="02020603050405020304" pitchFamily="18" charset="0"/>
              </a:rPr>
              <a:t>夏季室外空气设计露点温度较低的地区，宜采用蒸发冷却方式作为空调系统的冷源。应根据当地气候条件选择相适宜的直接蒸发冷却装置或间接蒸发冷却冷水机组。</a:t>
            </a:r>
          </a:p>
          <a:p>
            <a:pPr indent="457200">
              <a:lnSpc>
                <a:spcPct val="150000"/>
              </a:lnSpc>
            </a:pPr>
            <a:r>
              <a:rPr lang="en-US" altLang="zh-CN" dirty="0">
                <a:latin typeface="Times New Roman" panose="02020603050405020304" pitchFamily="18" charset="0"/>
                <a:cs typeface="Times New Roman" panose="02020603050405020304" pitchFamily="18" charset="0"/>
              </a:rPr>
              <a:t>10 </a:t>
            </a:r>
            <a:r>
              <a:rPr lang="zh-CN" altLang="zh-CN" dirty="0">
                <a:latin typeface="Times New Roman" panose="02020603050405020304" pitchFamily="18" charset="0"/>
                <a:cs typeface="Times New Roman" panose="02020603050405020304" pitchFamily="18" charset="0"/>
              </a:rPr>
              <a:t>全年进行空气调节，且各房间或区域负荷特性相差较大，需要长时间地向建筑同时供热和供冷，经技术经济比较合理时，宜采用水环热泵空调系统供冷、供热。</a:t>
            </a:r>
            <a:endParaRPr lang="en-US" altLang="zh-CN" dirty="0">
              <a:latin typeface="Times New Roman" panose="02020603050405020304" pitchFamily="18" charset="0"/>
              <a:cs typeface="Times New Roman" panose="02020603050405020304" pitchFamily="18" charset="0"/>
            </a:endParaRPr>
          </a:p>
          <a:p>
            <a:pPr indent="457200">
              <a:lnSpc>
                <a:spcPct val="150000"/>
              </a:lnSpc>
            </a:pPr>
            <a:r>
              <a:rPr lang="en-US" altLang="zh-CN" dirty="0">
                <a:latin typeface="Times New Roman" panose="02020603050405020304" pitchFamily="18" charset="0"/>
                <a:cs typeface="Times New Roman" panose="02020603050405020304" pitchFamily="18" charset="0"/>
              </a:rPr>
              <a:t>11 </a:t>
            </a:r>
            <a:r>
              <a:rPr lang="zh-CN" altLang="zh-CN" dirty="0">
                <a:latin typeface="Times New Roman" panose="02020603050405020304" pitchFamily="18" charset="0"/>
                <a:cs typeface="Times New Roman" panose="02020603050405020304" pitchFamily="18" charset="0"/>
              </a:rPr>
              <a:t>当电力部门执行分时电价、峰谷电价差较大、经技术经济比较合理时，可采用蓄能系统供冷、供热。</a:t>
            </a:r>
            <a:endParaRPr lang="en-US" altLang="zh-CN" dirty="0">
              <a:latin typeface="Times New Roman" panose="02020603050405020304" pitchFamily="18" charset="0"/>
              <a:cs typeface="Times New Roman" panose="02020603050405020304" pitchFamily="18" charset="0"/>
            </a:endParaRPr>
          </a:p>
          <a:p>
            <a:pPr indent="457200">
              <a:lnSpc>
                <a:spcPct val="150000"/>
              </a:lnSpc>
            </a:pPr>
            <a:r>
              <a:rPr lang="en-US" altLang="zh-CN" dirty="0">
                <a:latin typeface="Times New Roman" panose="02020603050405020304" pitchFamily="18" charset="0"/>
                <a:cs typeface="Times New Roman" panose="02020603050405020304" pitchFamily="18" charset="0"/>
              </a:rPr>
              <a:t>12 </a:t>
            </a:r>
            <a:r>
              <a:rPr lang="zh-CN" altLang="zh-CN" dirty="0">
                <a:latin typeface="Times New Roman" panose="02020603050405020304" pitchFamily="18" charset="0"/>
                <a:cs typeface="Times New Roman" panose="02020603050405020304" pitchFamily="18" charset="0"/>
              </a:rPr>
              <a:t>天然气供应充足的地区，当建筑的电力负荷、热负荷和冷负荷能较好匹配、能充分发挥冷、热、电联产系统的优势并提高能源综合利用效率且经济技术比较合理时，可采用分布式燃气冷热电三联供系统。</a:t>
            </a:r>
          </a:p>
          <a:p>
            <a:pPr indent="457200">
              <a:lnSpc>
                <a:spcPct val="150000"/>
              </a:lnSpc>
            </a:pPr>
            <a:r>
              <a:rPr lang="en-US" altLang="zh-CN" dirty="0">
                <a:latin typeface="Times New Roman" panose="02020603050405020304" pitchFamily="18" charset="0"/>
                <a:cs typeface="Times New Roman" panose="02020603050405020304" pitchFamily="18" charset="0"/>
              </a:rPr>
              <a:t>13 </a:t>
            </a:r>
            <a:r>
              <a:rPr lang="zh-CN" altLang="zh-CN" dirty="0">
                <a:latin typeface="Times New Roman" panose="02020603050405020304" pitchFamily="18" charset="0"/>
                <a:cs typeface="Times New Roman" panose="02020603050405020304" pitchFamily="18" charset="0"/>
              </a:rPr>
              <a:t>具有多种能源的地区，可采用复合式能源供冷、供热。</a:t>
            </a:r>
            <a:endParaRPr lang="zh-CN" altLang="zh-CN" kern="100" dirty="0">
              <a:latin typeface="Times New Roman" panose="02020603050405020304" pitchFamily="18" charset="0"/>
            </a:endParaRPr>
          </a:p>
        </p:txBody>
      </p:sp>
    </p:spTree>
    <p:extLst>
      <p:ext uri="{BB962C8B-B14F-4D97-AF65-F5344CB8AC3E}">
        <p14:creationId xmlns:p14="http://schemas.microsoft.com/office/powerpoint/2010/main" val="6955552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75858" y="776585"/>
            <a:ext cx="184858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4.2 </a:t>
            </a:r>
            <a:r>
              <a:rPr lang="zh-CN" altLang="en-US" sz="2000" b="0" cap="none" spc="0" dirty="0">
                <a:ln w="0"/>
                <a:solidFill>
                  <a:schemeClr val="tx1"/>
                </a:solidFill>
                <a:effectLst>
                  <a:outerShdw blurRad="38100" dist="19050" dir="2700000" algn="tl" rotWithShape="0">
                    <a:schemeClr val="dk1">
                      <a:alpha val="40000"/>
                    </a:schemeClr>
                  </a:outerShdw>
                </a:effectLst>
              </a:rPr>
              <a:t>冷源与热源</a:t>
            </a:r>
          </a:p>
        </p:txBody>
      </p:sp>
      <p:sp>
        <p:nvSpPr>
          <p:cNvPr id="3" name="五边形 2"/>
          <p:cNvSpPr/>
          <p:nvPr/>
        </p:nvSpPr>
        <p:spPr>
          <a:xfrm>
            <a:off x="307180" y="1576805"/>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6" name="矩形 5"/>
          <p:cNvSpPr/>
          <p:nvPr/>
        </p:nvSpPr>
        <p:spPr>
          <a:xfrm>
            <a:off x="212063" y="2005430"/>
            <a:ext cx="11845258" cy="3970318"/>
          </a:xfrm>
          <a:prstGeom prst="rect">
            <a:avLst/>
          </a:prstGeom>
        </p:spPr>
        <p:txBody>
          <a:bodyPr wrap="square">
            <a:spAutoFit/>
          </a:bodyPr>
          <a:lstStyle/>
          <a:p>
            <a:pPr marL="285750" indent="-285750">
              <a:lnSpc>
                <a:spcPct val="15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根据四川的具体情况，在</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《公共建筑节能设计标准》</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GB50189-2015</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4.2.1</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条</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基础上进行了完善。</a:t>
            </a:r>
            <a:endPar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款：</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热源应优先采用废热或工业</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余热，</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可变废为宝，节约资源和能耗。废热、工业余热的利用应先分析其可靠性和长期存在性，经论证能否满足供热、空调的长期需求后，再确定其是否适合作为冷热源。</a:t>
            </a:r>
          </a:p>
          <a:p>
            <a:pPr indent="457200"/>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四川甘孜州地热资源十分丰富，全州</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18</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个县除石渠、色达两县尚无温泉外，其他各县均有温泉分布，在地热丰富的地区，宜优先利用此类</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可再生能源</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在</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地热应用时，应进行水文地质勘探，综合论证其经济性和环境友好型，经可行性研究后方可采用。</a:t>
            </a:r>
            <a:endPar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2</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款：</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川西、川西南高原冬季太阳能极为丰富，有条件时应充分利用。当建筑物有稳定卫生热水需求时，太阳能应用优先考虑卫生热水系统。由于太阳能的利用与室外环境密切相关，并不是任何时候都可以满足应用需求的，因此太阳能供暖系统的辅助热源应根据建筑物使用特性及对热环境的要求合理设置</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ct val="15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3</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款：</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四川江河湖泊丰富，在技术经济合理的条件下应优先应用可再生能源</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ct val="15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4</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款：</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夏热冬冷地区的建筑空调冷、热负荷的比例相对容易实现土壤全年的热平衡，当建筑场区内岩土体地质条件适宜时，在技术经济合理的情况下，宜采用土壤源热泵系统供冷、供热。</a:t>
            </a:r>
            <a:endPar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4" name="矩形 3"/>
          <p:cNvSpPr/>
          <p:nvPr/>
        </p:nvSpPr>
        <p:spPr>
          <a:xfrm>
            <a:off x="275858" y="1176695"/>
            <a:ext cx="646331" cy="507831"/>
          </a:xfrm>
          <a:prstGeom prst="rect">
            <a:avLst/>
          </a:prstGeom>
        </p:spPr>
        <p:txBody>
          <a:bodyPr wrap="none">
            <a:spAutoFit/>
          </a:bodyPr>
          <a:lstStyle/>
          <a:p>
            <a:pPr>
              <a:lnSpc>
                <a:spcPct val="150000"/>
              </a:lnSpc>
            </a:pPr>
            <a:r>
              <a:rPr lang="en-US" altLang="zh-CN" dirty="0">
                <a:latin typeface="Times New Roman" panose="02020603050405020304" pitchFamily="18" charset="0"/>
                <a:cs typeface="Times New Roman" panose="02020603050405020304" pitchFamily="18" charset="0"/>
              </a:rPr>
              <a:t>4.2.1</a:t>
            </a:r>
          </a:p>
        </p:txBody>
      </p:sp>
    </p:spTree>
    <p:extLst>
      <p:ext uri="{BB962C8B-B14F-4D97-AF65-F5344CB8AC3E}">
        <p14:creationId xmlns:p14="http://schemas.microsoft.com/office/powerpoint/2010/main" val="31970652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75858" y="776585"/>
            <a:ext cx="184858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4.2 </a:t>
            </a:r>
            <a:r>
              <a:rPr lang="zh-CN" altLang="en-US" sz="2000" b="0" cap="none" spc="0" dirty="0">
                <a:ln w="0"/>
                <a:solidFill>
                  <a:schemeClr val="tx1"/>
                </a:solidFill>
                <a:effectLst>
                  <a:outerShdw blurRad="38100" dist="19050" dir="2700000" algn="tl" rotWithShape="0">
                    <a:schemeClr val="dk1">
                      <a:alpha val="40000"/>
                    </a:schemeClr>
                  </a:outerShdw>
                </a:effectLst>
              </a:rPr>
              <a:t>冷源与热源</a:t>
            </a:r>
          </a:p>
        </p:txBody>
      </p:sp>
      <p:sp>
        <p:nvSpPr>
          <p:cNvPr id="3" name="五边形 2"/>
          <p:cNvSpPr/>
          <p:nvPr/>
        </p:nvSpPr>
        <p:spPr>
          <a:xfrm>
            <a:off x="307180" y="1576805"/>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6" name="矩形 5"/>
          <p:cNvSpPr/>
          <p:nvPr/>
        </p:nvSpPr>
        <p:spPr>
          <a:xfrm>
            <a:off x="212063" y="2005430"/>
            <a:ext cx="11845258" cy="3970318"/>
          </a:xfrm>
          <a:prstGeom prst="rect">
            <a:avLst/>
          </a:prstGeom>
        </p:spPr>
        <p:txBody>
          <a:bodyPr wrap="square">
            <a:spAutoFit/>
          </a:bodyPr>
          <a:lstStyle/>
          <a:p>
            <a:pPr marL="285750" indent="-285750">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5</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款：</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电动压缩式机组具有能效高、技术成熟、系统简单灵活、占地面积小等特点，而四川省水电资源理论蕴藏量达</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1.43</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亿千瓦，占全国的</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21.2%</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，仅次于西藏，是中国最大的水电开发和西电东送基地。因此在电网夏季供电充足的地区，冷源宜采用电动压缩式机组。</a:t>
            </a:r>
          </a:p>
          <a:p>
            <a:pPr marL="285750" indent="-285750">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6</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款：</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四川盆地天然气资源丰富，管网完善，天然气价格相对便宜，冬季宜采用燃气锅炉、燃气热水机组提供热源。四川高寒地区由于所处地理位置独特，化石能源短缺，燃油、煤炭、天然气均需由内地运入，交通不便，运输成本高，目前仅少数地区有液化气管网，价格相对较贵，通常用于居民厨房用气，加之高寒地区脆弱的生态环境，不提倡该地区采用天然气提供供暖热源。此外，考虑到吸收式冷水机组的制冷效率和天然气资源为一次能源，建议在电力充足地区宜首先选择电动压缩式机组提供冷源，当电力有限时，可采用燃气吸收式冷（热）水机组提供冷、热源。</a:t>
            </a:r>
          </a:p>
          <a:p>
            <a:pPr marL="285750" indent="-285750">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7</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款：</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四川高寒地区除太阳能资源丰富外，水电资源也极其丰富，以阿坝州为例，境内有岷江、大渡河、黄河、嘉陵江四大水系，已查明全州水力理论蕴藏量</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1933.4 </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万</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kW</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，约占全省水能蕴藏量的</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14%</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，可开发量约</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1400</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万</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kW</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，因此，当太阳能利用条件受限时，如建设项目处于河谷地带、城市建筑遮挡严重、卫生热水已经利用太阳能等，应采用空气源热泵系统作为供暖热源或太阳能辅助热源。</a:t>
            </a:r>
          </a:p>
          <a:p>
            <a:pPr marL="285750" indent="-285750">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8</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款：</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在夏热冬冷地区、温和地区空气源热泵的全年能效表现较好，因此中、小型建筑推荐使用</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4" name="矩形 3"/>
          <p:cNvSpPr/>
          <p:nvPr/>
        </p:nvSpPr>
        <p:spPr>
          <a:xfrm>
            <a:off x="275858" y="1176695"/>
            <a:ext cx="664818" cy="507831"/>
          </a:xfrm>
          <a:prstGeom prst="rect">
            <a:avLst/>
          </a:prstGeom>
        </p:spPr>
        <p:txBody>
          <a:bodyPr wrap="square">
            <a:spAutoFit/>
          </a:bodyPr>
          <a:lstStyle/>
          <a:p>
            <a:pPr>
              <a:lnSpc>
                <a:spcPct val="150000"/>
              </a:lnSpc>
            </a:pPr>
            <a:r>
              <a:rPr lang="en-US" altLang="zh-CN" dirty="0">
                <a:latin typeface="Times New Roman" panose="02020603050405020304" pitchFamily="18" charset="0"/>
                <a:cs typeface="Times New Roman" panose="02020603050405020304" pitchFamily="18" charset="0"/>
              </a:rPr>
              <a:t>4.2.1</a:t>
            </a:r>
          </a:p>
        </p:txBody>
      </p:sp>
    </p:spTree>
    <p:extLst>
      <p:ext uri="{BB962C8B-B14F-4D97-AF65-F5344CB8AC3E}">
        <p14:creationId xmlns:p14="http://schemas.microsoft.com/office/powerpoint/2010/main" val="17093146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75858" y="776585"/>
            <a:ext cx="184858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4.2 </a:t>
            </a:r>
            <a:r>
              <a:rPr lang="zh-CN" altLang="en-US" sz="2000" b="0" cap="none" spc="0" dirty="0">
                <a:ln w="0"/>
                <a:solidFill>
                  <a:schemeClr val="tx1"/>
                </a:solidFill>
                <a:effectLst>
                  <a:outerShdw blurRad="38100" dist="19050" dir="2700000" algn="tl" rotWithShape="0">
                    <a:schemeClr val="dk1">
                      <a:alpha val="40000"/>
                    </a:schemeClr>
                  </a:outerShdw>
                </a:effectLst>
              </a:rPr>
              <a:t>冷源与热源</a:t>
            </a:r>
          </a:p>
        </p:txBody>
      </p:sp>
      <p:sp>
        <p:nvSpPr>
          <p:cNvPr id="3" name="五边形 2"/>
          <p:cNvSpPr/>
          <p:nvPr/>
        </p:nvSpPr>
        <p:spPr>
          <a:xfrm>
            <a:off x="964077" y="1216298"/>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6" name="矩形 5"/>
          <p:cNvSpPr/>
          <p:nvPr/>
        </p:nvSpPr>
        <p:spPr>
          <a:xfrm>
            <a:off x="194734" y="1888886"/>
            <a:ext cx="11766607" cy="3693319"/>
          </a:xfrm>
          <a:prstGeom prst="rect">
            <a:avLst/>
          </a:prstGeom>
        </p:spPr>
        <p:txBody>
          <a:bodyPr wrap="square">
            <a:spAutoFit/>
          </a:bodyPr>
          <a:lstStyle/>
          <a:p>
            <a:pPr marL="285750" indent="-285750">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9</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款：</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四川某些地区夏季温度较高、空气干燥，如小金：夏季空调干球温度为</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29.7℃</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、湿球温度为</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18.2℃</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、露点温度仅为</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12.3℃</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，巴塘空调干球温度为</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29.4℃</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、湿球温度为</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18.6℃</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、露点温度仅为</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14.4℃</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，得荣空调干球温度为</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30.3℃</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、湿球温度为</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18.8℃</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、露点温度仅为</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14.2℃</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，这些地区采用蒸发冷却方式提供空调冷源，一方面可减少制冷能耗，另一方面因不使用</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CFCs</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而无污染，属可再生干空气能的高效应用。设计应用时，应根据当地气候条件、项目负荷特点选择直接蒸发冷却装置或间接蒸发冷水机组。一般情况，当室外空气的露点温度低于</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15℃</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时，采用间接式蒸发冷却方式，可以得到接近</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16℃</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的空调高温冷水，可应用于干工况末端如干式风机盘管、辐射板等</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10</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款：</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水</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环热泵空调系统是用水环路将小型的水</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空气热泵机组并联在一起，构成一个以回收建筑物内部余热为主要特点的热泵供冷、供暖的空调系统。该系统可以实现建筑内部冷、热转移，可独立计量，在需要长时间向建筑同时供冷和供热时，可减少建筑外提供的供热量而节能。但由于水环热泵系统的初投资相对较大、且因为分散设置后每个压缩机的安装容量较小，使得</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COP</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值相对较低，从而导致整个建筑空调系统的电气安装容量相对较大，因此，在设计选用时需要进行比较分析。从能耗上看，只有当冬季建筑物内存在明显可观的冷负荷时，才具有较好的节能效果。</a:t>
            </a:r>
          </a:p>
          <a:p>
            <a:endPar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4" name="矩形 3"/>
          <p:cNvSpPr/>
          <p:nvPr/>
        </p:nvSpPr>
        <p:spPr>
          <a:xfrm>
            <a:off x="275858" y="1176695"/>
            <a:ext cx="646331" cy="507831"/>
          </a:xfrm>
          <a:prstGeom prst="rect">
            <a:avLst/>
          </a:prstGeom>
        </p:spPr>
        <p:txBody>
          <a:bodyPr wrap="none">
            <a:spAutoFit/>
          </a:bodyPr>
          <a:lstStyle/>
          <a:p>
            <a:pPr>
              <a:lnSpc>
                <a:spcPct val="150000"/>
              </a:lnSpc>
            </a:pPr>
            <a:r>
              <a:rPr lang="en-US" altLang="zh-CN" dirty="0">
                <a:latin typeface="Times New Roman" panose="02020603050405020304" pitchFamily="18" charset="0"/>
                <a:cs typeface="Times New Roman" panose="02020603050405020304" pitchFamily="18" charset="0"/>
              </a:rPr>
              <a:t>4.2.1</a:t>
            </a:r>
          </a:p>
        </p:txBody>
      </p:sp>
    </p:spTree>
    <p:extLst>
      <p:ext uri="{BB962C8B-B14F-4D97-AF65-F5344CB8AC3E}">
        <p14:creationId xmlns:p14="http://schemas.microsoft.com/office/powerpoint/2010/main" val="2114753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75858" y="776585"/>
            <a:ext cx="184858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4.2 </a:t>
            </a:r>
            <a:r>
              <a:rPr lang="zh-CN" altLang="en-US" sz="2000" b="0" cap="none" spc="0" dirty="0">
                <a:ln w="0"/>
                <a:solidFill>
                  <a:schemeClr val="tx1"/>
                </a:solidFill>
                <a:effectLst>
                  <a:outerShdw blurRad="38100" dist="19050" dir="2700000" algn="tl" rotWithShape="0">
                    <a:schemeClr val="dk1">
                      <a:alpha val="40000"/>
                    </a:schemeClr>
                  </a:outerShdw>
                </a:effectLst>
              </a:rPr>
              <a:t>冷源与热源</a:t>
            </a:r>
          </a:p>
        </p:txBody>
      </p:sp>
      <p:sp>
        <p:nvSpPr>
          <p:cNvPr id="3" name="五边形 2"/>
          <p:cNvSpPr/>
          <p:nvPr/>
        </p:nvSpPr>
        <p:spPr>
          <a:xfrm>
            <a:off x="307180" y="1576805"/>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6" name="矩形 5"/>
          <p:cNvSpPr/>
          <p:nvPr/>
        </p:nvSpPr>
        <p:spPr>
          <a:xfrm>
            <a:off x="212063" y="2005430"/>
            <a:ext cx="11845258" cy="3970318"/>
          </a:xfrm>
          <a:prstGeom prst="rect">
            <a:avLst/>
          </a:prstGeom>
        </p:spPr>
        <p:txBody>
          <a:bodyPr wrap="square">
            <a:spAutoFit/>
          </a:bodyPr>
          <a:lstStyle/>
          <a:p>
            <a:pPr marL="285750" indent="-285750">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11</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款：</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蓄能系统的合理利用能够转移电力高峰负荷，平衡电网，明显提高城市或区域电网的供电效率，同时也能为用户节省全年运行电费。四川省目前的电价政策（自</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2018</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年</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月</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日起）按丰枯季节、峰谷时段划分，即丰水期为</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6~10</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月，枯水期为</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月</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~4</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月、</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12</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月，平水期为</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5</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月、</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11</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月。 高峰时段为</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7:00~11:00</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19:00~23:00</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，低谷时段为</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23:00~</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次日</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7:00</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，平段为</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11:00~19:00</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。销售侧丰枯电价调整为枯水期电价上浮</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5%</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丰水期电价下浮</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5%</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峰谷分时浮动电价按高峰时段在丰枯浮动基础上上浮</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50%</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，低谷时段在丰枯浮动基础上下浮</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50%</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。按此电价，应用冰蓄冷系统、低温送风系统、大温差水系统等有一定优势。</a:t>
            </a:r>
          </a:p>
          <a:p>
            <a:pPr marL="285750" indent="-285750">
              <a:buFont typeface="Wingdings" panose="05000000000000000000" pitchFamily="2" charset="2"/>
              <a:buChar char="Ø"/>
            </a:pP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12</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款：</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分布式燃气冷热电三联供系统是利用布置在用户附近，以燃气为一次能源用于发电，并利用发电余热制冷、制热，同时向用户输出电能、热（冷）的分布式能源供应系统。三联供系统的设计应遵循电能自发自用、余热利用最大化的原则，根据冷、热、电、气的价格，经技术经济比较后确定。</a:t>
            </a:r>
          </a:p>
          <a:p>
            <a:pPr marL="285750" indent="-285750">
              <a:buFont typeface="Wingdings" panose="05000000000000000000" pitchFamily="2" charset="2"/>
              <a:buChar char="Ø"/>
            </a:pP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13</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款：</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城市的能源结构若是几种共存，可以采用几种能源合理搭配的复合形式作为空调冷热源，实现能源的梯级利用、综合利用、集成利用，以提高系统的综合能效比、降低运行费用。</a:t>
            </a:r>
          </a:p>
          <a:p>
            <a:endPar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4" name="矩形 3"/>
          <p:cNvSpPr/>
          <p:nvPr/>
        </p:nvSpPr>
        <p:spPr>
          <a:xfrm>
            <a:off x="275858" y="1176695"/>
            <a:ext cx="646331" cy="507831"/>
          </a:xfrm>
          <a:prstGeom prst="rect">
            <a:avLst/>
          </a:prstGeom>
        </p:spPr>
        <p:txBody>
          <a:bodyPr wrap="none">
            <a:spAutoFit/>
          </a:bodyPr>
          <a:lstStyle/>
          <a:p>
            <a:pPr>
              <a:lnSpc>
                <a:spcPct val="150000"/>
              </a:lnSpc>
            </a:pPr>
            <a:r>
              <a:rPr lang="en-US" altLang="zh-CN" dirty="0">
                <a:latin typeface="Times New Roman" panose="02020603050405020304" pitchFamily="18" charset="0"/>
                <a:cs typeface="Times New Roman" panose="02020603050405020304" pitchFamily="18" charset="0"/>
              </a:rPr>
              <a:t>4.2.1</a:t>
            </a:r>
          </a:p>
        </p:txBody>
      </p:sp>
    </p:spTree>
    <p:extLst>
      <p:ext uri="{BB962C8B-B14F-4D97-AF65-F5344CB8AC3E}">
        <p14:creationId xmlns:p14="http://schemas.microsoft.com/office/powerpoint/2010/main" val="1237114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75858" y="776585"/>
            <a:ext cx="184858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4.2 </a:t>
            </a:r>
            <a:r>
              <a:rPr lang="zh-CN" altLang="en-US" sz="2000" b="0" cap="none" spc="0" dirty="0">
                <a:ln w="0"/>
                <a:solidFill>
                  <a:schemeClr val="tx1"/>
                </a:solidFill>
                <a:effectLst>
                  <a:outerShdw blurRad="38100" dist="19050" dir="2700000" algn="tl" rotWithShape="0">
                    <a:schemeClr val="dk1">
                      <a:alpha val="40000"/>
                    </a:schemeClr>
                  </a:outerShdw>
                </a:effectLst>
              </a:rPr>
              <a:t>冷源与热源</a:t>
            </a:r>
          </a:p>
        </p:txBody>
      </p:sp>
      <p:sp>
        <p:nvSpPr>
          <p:cNvPr id="3" name="五边形 2"/>
          <p:cNvSpPr/>
          <p:nvPr/>
        </p:nvSpPr>
        <p:spPr>
          <a:xfrm>
            <a:off x="275858" y="4356393"/>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5" name="矩形 4"/>
          <p:cNvSpPr/>
          <p:nvPr/>
        </p:nvSpPr>
        <p:spPr>
          <a:xfrm>
            <a:off x="275858" y="1297071"/>
            <a:ext cx="11239501" cy="3766865"/>
          </a:xfrm>
          <a:prstGeom prst="rect">
            <a:avLst/>
          </a:prstGeom>
        </p:spPr>
        <p:txBody>
          <a:bodyPr wrap="square">
            <a:spAutoFit/>
          </a:bodyPr>
          <a:lstStyle/>
          <a:p>
            <a:pPr>
              <a:lnSpc>
                <a:spcPct val="150000"/>
              </a:lnSpc>
            </a:pPr>
            <a:r>
              <a:rPr lang="en-US" altLang="zh-CN" b="1" dirty="0">
                <a:latin typeface="Times New Roman" panose="02020603050405020304" pitchFamily="18" charset="0"/>
                <a:ea typeface="黑体" panose="02010609060101010101" pitchFamily="49" charset="-122"/>
                <a:cs typeface="Times New Roman" panose="02020603050405020304" pitchFamily="18" charset="0"/>
              </a:rPr>
              <a:t>4.2.2 </a:t>
            </a:r>
            <a:r>
              <a:rPr lang="zh-CN" altLang="zh-CN" dirty="0">
                <a:latin typeface="黑体" panose="02010609060101010101" pitchFamily="49" charset="-122"/>
                <a:ea typeface="黑体" panose="02010609060101010101" pitchFamily="49" charset="-122"/>
                <a:cs typeface="Times New Roman" panose="02020603050405020304" pitchFamily="18" charset="0"/>
              </a:rPr>
              <a:t>除符合下列条件之一外，不得采用电直接加热设备作为供暖热源：</a:t>
            </a:r>
          </a:p>
          <a:p>
            <a:pPr indent="457200">
              <a:lnSpc>
                <a:spcPct val="150000"/>
              </a:lnSpc>
            </a:pPr>
            <a:r>
              <a:rPr lang="en-US" altLang="zh-CN" b="1" dirty="0">
                <a:latin typeface="Times New Roman" panose="02020603050405020304" pitchFamily="18" charset="0"/>
                <a:ea typeface="黑体" panose="02010609060101010101" pitchFamily="49" charset="-122"/>
                <a:cs typeface="Times New Roman" panose="02020603050405020304" pitchFamily="18" charset="0"/>
              </a:rPr>
              <a:t>1</a:t>
            </a:r>
            <a:r>
              <a:rPr lang="en-US" altLang="zh-CN" dirty="0">
                <a:latin typeface="黑体" panose="02010609060101010101" pitchFamily="49" charset="-122"/>
                <a:ea typeface="黑体" panose="02010609060101010101" pitchFamily="49" charset="-122"/>
                <a:cs typeface="Times New Roman" panose="02020603050405020304" pitchFamily="18" charset="0"/>
              </a:rPr>
              <a:t> </a:t>
            </a:r>
            <a:r>
              <a:rPr lang="zh-CN" altLang="zh-CN" dirty="0">
                <a:latin typeface="黑体" panose="02010609060101010101" pitchFamily="49" charset="-122"/>
                <a:ea typeface="黑体" panose="02010609060101010101" pitchFamily="49" charset="-122"/>
                <a:cs typeface="Times New Roman" panose="02020603050405020304" pitchFamily="18" charset="0"/>
              </a:rPr>
              <a:t>电力供应充足，且电力供给侧及相关管理部门鼓励需求侧用电时；</a:t>
            </a:r>
          </a:p>
          <a:p>
            <a:pPr indent="457200">
              <a:lnSpc>
                <a:spcPct val="150000"/>
              </a:lnSpc>
            </a:pPr>
            <a:r>
              <a:rPr lang="en-US" altLang="zh-CN" b="1" dirty="0">
                <a:latin typeface="Times New Roman" panose="02020603050405020304" pitchFamily="18" charset="0"/>
                <a:ea typeface="黑体" panose="02010609060101010101" pitchFamily="49" charset="-122"/>
                <a:cs typeface="Times New Roman" panose="02020603050405020304" pitchFamily="18" charset="0"/>
              </a:rPr>
              <a:t>2</a:t>
            </a:r>
            <a:r>
              <a:rPr lang="en-US" altLang="zh-CN" dirty="0">
                <a:latin typeface="黑体" panose="02010609060101010101" pitchFamily="49" charset="-122"/>
                <a:ea typeface="黑体" panose="02010609060101010101" pitchFamily="49" charset="-122"/>
                <a:cs typeface="Times New Roman" panose="02020603050405020304" pitchFamily="18" charset="0"/>
              </a:rPr>
              <a:t> </a:t>
            </a:r>
            <a:r>
              <a:rPr lang="zh-CN" altLang="zh-CN" dirty="0">
                <a:latin typeface="黑体" panose="02010609060101010101" pitchFamily="49" charset="-122"/>
                <a:ea typeface="黑体" panose="02010609060101010101" pitchFamily="49" charset="-122"/>
                <a:cs typeface="Times New Roman" panose="02020603050405020304" pitchFamily="18" charset="0"/>
              </a:rPr>
              <a:t>采用燃气、煤、油等燃料受到环保或消防限制，且无法利用热泵提供供暖热源的建筑；</a:t>
            </a:r>
            <a:endParaRPr lang="en-US" altLang="zh-CN" dirty="0">
              <a:latin typeface="黑体" panose="02010609060101010101" pitchFamily="49" charset="-122"/>
              <a:ea typeface="黑体" panose="02010609060101010101" pitchFamily="49" charset="-122"/>
              <a:cs typeface="Times New Roman" panose="02020603050405020304" pitchFamily="18" charset="0"/>
            </a:endParaRPr>
          </a:p>
          <a:p>
            <a:pPr indent="457200">
              <a:lnSpc>
                <a:spcPct val="150000"/>
              </a:lnSpc>
            </a:pPr>
            <a:r>
              <a:rPr lang="en-US" altLang="zh-CN" b="1" dirty="0">
                <a:latin typeface="Times New Roman" panose="02020603050405020304" pitchFamily="18" charset="0"/>
                <a:ea typeface="黑体" panose="02010609060101010101" pitchFamily="49" charset="-122"/>
                <a:cs typeface="Times New Roman" panose="02020603050405020304" pitchFamily="18" charset="0"/>
              </a:rPr>
              <a:t>3</a:t>
            </a:r>
            <a:r>
              <a:rPr lang="en-US" altLang="zh-CN" dirty="0">
                <a:latin typeface="黑体" panose="02010609060101010101" pitchFamily="49" charset="-122"/>
                <a:ea typeface="黑体" panose="02010609060101010101" pitchFamily="49" charset="-122"/>
                <a:cs typeface="Times New Roman" panose="02020603050405020304" pitchFamily="18" charset="0"/>
              </a:rPr>
              <a:t> </a:t>
            </a:r>
            <a:r>
              <a:rPr lang="zh-CN" altLang="zh-CN" dirty="0">
                <a:latin typeface="黑体" panose="02010609060101010101" pitchFamily="49" charset="-122"/>
                <a:ea typeface="黑体" panose="02010609060101010101" pitchFamily="49" charset="-122"/>
                <a:cs typeface="Times New Roman" panose="02020603050405020304" pitchFamily="18" charset="0"/>
              </a:rPr>
              <a:t>以供冷为主、供暖负荷非常小，且无法利用热泵或其他方式提供供暖热源的建筑；</a:t>
            </a:r>
            <a:endParaRPr lang="en-US" altLang="zh-CN" kern="0" dirty="0">
              <a:solidFill>
                <a:srgbClr val="FF0000"/>
              </a:solidFill>
              <a:latin typeface="Times New Roman" panose="02020603050405020304" pitchFamily="18" charset="0"/>
            </a:endParaRPr>
          </a:p>
          <a:p>
            <a:pPr indent="457200">
              <a:lnSpc>
                <a:spcPct val="150000"/>
              </a:lnSpc>
            </a:pPr>
            <a:r>
              <a:rPr lang="en-US" altLang="zh-CN" b="1" dirty="0">
                <a:latin typeface="Times New Roman" panose="02020603050405020304" pitchFamily="18" charset="0"/>
                <a:ea typeface="黑体" panose="02010609060101010101" pitchFamily="49" charset="-122"/>
                <a:cs typeface="Times New Roman" panose="02020603050405020304" pitchFamily="18" charset="0"/>
              </a:rPr>
              <a:t>4</a:t>
            </a:r>
            <a:r>
              <a:rPr lang="en-US" altLang="zh-CN" dirty="0">
                <a:latin typeface="黑体" panose="02010609060101010101" pitchFamily="49" charset="-122"/>
                <a:ea typeface="黑体" panose="02010609060101010101" pitchFamily="49" charset="-122"/>
                <a:cs typeface="Times New Roman" panose="02020603050405020304" pitchFamily="18" charset="0"/>
              </a:rPr>
              <a:t> </a:t>
            </a:r>
            <a:r>
              <a:rPr lang="zh-CN" altLang="zh-CN" dirty="0">
                <a:latin typeface="黑体" panose="02010609060101010101" pitchFamily="49" charset="-122"/>
                <a:ea typeface="黑体" panose="02010609060101010101" pitchFamily="49" charset="-122"/>
                <a:cs typeface="Times New Roman" panose="02020603050405020304" pitchFamily="18" charset="0"/>
              </a:rPr>
              <a:t>以供冷为主、供暖负荷小，无法利用热泵或其他方式提供供暖热源，但可以利用低谷电进行蓄热、且电锅炉不在用电高峰和平段时间启用的空调系统；</a:t>
            </a:r>
            <a:endParaRPr lang="en-US" altLang="zh-CN" kern="0" dirty="0">
              <a:solidFill>
                <a:srgbClr val="FF0000"/>
              </a:solidFill>
              <a:latin typeface="Times New Roman" panose="02020603050405020304" pitchFamily="18" charset="0"/>
            </a:endParaRPr>
          </a:p>
          <a:p>
            <a:pPr indent="457200">
              <a:lnSpc>
                <a:spcPct val="150000"/>
              </a:lnSpc>
            </a:pPr>
            <a:r>
              <a:rPr lang="en-US" altLang="zh-CN" b="1" dirty="0">
                <a:latin typeface="Times New Roman" panose="02020603050405020304" pitchFamily="18" charset="0"/>
                <a:ea typeface="黑体" panose="02010609060101010101" pitchFamily="49" charset="-122"/>
                <a:cs typeface="Times New Roman" panose="02020603050405020304" pitchFamily="18" charset="0"/>
              </a:rPr>
              <a:t>5 </a:t>
            </a:r>
            <a:r>
              <a:rPr lang="zh-CN" altLang="zh-CN" dirty="0">
                <a:latin typeface="Times New Roman" panose="02020603050405020304" pitchFamily="18" charset="0"/>
                <a:ea typeface="黑体" panose="02010609060101010101" pitchFamily="49" charset="-122"/>
                <a:cs typeface="Times New Roman" panose="02020603050405020304" pitchFamily="18" charset="0"/>
              </a:rPr>
              <a:t>利用可再生能源发电，且其发电量能满足自身电加热用电量需求的建筑。</a:t>
            </a:r>
            <a:endParaRPr lang="en-US" altLang="zh-CN" kern="0" dirty="0">
              <a:solidFill>
                <a:srgbClr val="FF0000"/>
              </a:solidFill>
              <a:latin typeface="Times New Roman" panose="02020603050405020304" pitchFamily="18" charset="0"/>
            </a:endParaRPr>
          </a:p>
          <a:p>
            <a:pPr indent="457200">
              <a:lnSpc>
                <a:spcPct val="150000"/>
              </a:lnSpc>
            </a:pPr>
            <a:endParaRPr lang="zh-CN" altLang="zh-CN" dirty="0">
              <a:latin typeface="Times New Roman" panose="02020603050405020304" pitchFamily="18" charset="0"/>
              <a:ea typeface="黑体" panose="02010609060101010101" pitchFamily="49" charset="-122"/>
              <a:cs typeface="Times New Roman" panose="02020603050405020304" pitchFamily="18" charset="0"/>
            </a:endParaRPr>
          </a:p>
          <a:p>
            <a:pPr indent="457200">
              <a:lnSpc>
                <a:spcPct val="150000"/>
              </a:lnSpc>
            </a:pPr>
            <a:endParaRPr lang="zh-CN" altLang="zh-CN" dirty="0">
              <a:latin typeface="黑体" panose="02010609060101010101" pitchFamily="49" charset="-122"/>
              <a:ea typeface="黑体" panose="02010609060101010101" pitchFamily="49" charset="-122"/>
              <a:cs typeface="Times New Roman" panose="02020603050405020304" pitchFamily="18" charset="0"/>
            </a:endParaRPr>
          </a:p>
        </p:txBody>
      </p:sp>
      <p:sp>
        <p:nvSpPr>
          <p:cNvPr id="6" name="矩形 5"/>
          <p:cNvSpPr/>
          <p:nvPr/>
        </p:nvSpPr>
        <p:spPr>
          <a:xfrm>
            <a:off x="275858" y="4891515"/>
            <a:ext cx="11159252" cy="1754326"/>
          </a:xfrm>
          <a:prstGeom prst="rect">
            <a:avLst/>
          </a:prstGeom>
        </p:spPr>
        <p:txBody>
          <a:bodyPr wrap="square">
            <a:spAutoFit/>
          </a:bodyPr>
          <a:lstStyle/>
          <a:p>
            <a:pPr>
              <a:lnSpc>
                <a:spcPct val="150000"/>
              </a:lnSpc>
            </a:pPr>
            <a:r>
              <a:rPr lang="zh-CN" altLang="zh-CN"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强制性条文，在《公共建筑节能设计标准》</a:t>
            </a:r>
            <a:r>
              <a:rPr lang="en-US" altLang="zh-CN"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GB50189-2015</a:t>
            </a:r>
            <a:r>
              <a:rPr lang="zh-CN" altLang="zh-CN"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4.2.2</a:t>
            </a:r>
            <a:r>
              <a:rPr lang="zh-CN" altLang="zh-CN"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条基础</a:t>
            </a:r>
            <a:r>
              <a:rPr lang="zh-CN" altLang="zh-CN" kern="100" dirty="0" smtClean="0">
                <a:solidFill>
                  <a:srgbClr val="FF0000"/>
                </a:solidFill>
                <a:latin typeface="楷体" panose="02010609060101010101" pitchFamily="49" charset="-122"/>
                <a:ea typeface="楷体" panose="02010609060101010101" pitchFamily="49" charset="-122"/>
                <a:cs typeface="Times New Roman" panose="02020603050405020304" pitchFamily="18" charset="0"/>
              </a:rPr>
              <a:t>上</a:t>
            </a:r>
            <a:r>
              <a:rPr lang="zh-CN" altLang="en-US" kern="100" dirty="0" smtClean="0">
                <a:solidFill>
                  <a:srgbClr val="FF0000"/>
                </a:solidFill>
                <a:latin typeface="楷体" panose="02010609060101010101" pitchFamily="49" charset="-122"/>
                <a:ea typeface="楷体" panose="02010609060101010101" pitchFamily="49" charset="-122"/>
                <a:cs typeface="Times New Roman" panose="02020603050405020304" pitchFamily="18" charset="0"/>
              </a:rPr>
              <a:t>完善。</a:t>
            </a:r>
            <a:endParaRPr lang="en-US" altLang="zh-CN" kern="100" dirty="0" smtClean="0">
              <a:solidFill>
                <a:srgbClr val="FF0000"/>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款</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部分</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文字修改，明确为电力供给侧及相关管理部门鼓励需求侧用电时，可以采用电直接加热设备作为供暖热源。</a:t>
            </a:r>
            <a:endPar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2</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款：部分文字修改，取消“无城市或区域集中供热”</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zh-CN" altLang="en-US" dirty="0">
              <a:solidFill>
                <a:schemeClr val="accent1">
                  <a:lumMod val="75000"/>
                </a:schemeClr>
              </a:solidFill>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28914179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标题 3"/>
          <p:cNvSpPr txBox="1">
            <a:spLocks/>
          </p:cNvSpPr>
          <p:nvPr/>
        </p:nvSpPr>
        <p:spPr>
          <a:xfrm>
            <a:off x="0" y="1297498"/>
            <a:ext cx="12192000" cy="1008063"/>
          </a:xfrm>
          <a:prstGeom prst="rect">
            <a:avLst/>
          </a:prstGeom>
          <a:gradFill flip="none" rotWithShape="1">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tileRect/>
          </a:gradFill>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50000"/>
              </a:lnSpc>
            </a:pPr>
            <a:r>
              <a:rPr lang="zh-CN" altLang="zh-CN" b="1" dirty="0"/>
              <a:t>第</a:t>
            </a:r>
            <a:r>
              <a:rPr lang="zh-CN" altLang="en-US" b="1" dirty="0"/>
              <a:t>四</a:t>
            </a:r>
            <a:r>
              <a:rPr lang="zh-CN" altLang="zh-CN" b="1" dirty="0"/>
              <a:t>部分　</a:t>
            </a:r>
            <a:r>
              <a:rPr lang="zh-CN" altLang="en-US" b="1" dirty="0" smtClean="0"/>
              <a:t>供暖通风与空气调节</a:t>
            </a:r>
            <a:endParaRPr lang="zh-CN" altLang="zh-CN" sz="2000" b="1" dirty="0"/>
          </a:p>
        </p:txBody>
      </p:sp>
      <p:sp>
        <p:nvSpPr>
          <p:cNvPr id="18" name="矩形 17"/>
          <p:cNvSpPr/>
          <p:nvPr/>
        </p:nvSpPr>
        <p:spPr>
          <a:xfrm>
            <a:off x="4185657" y="2756004"/>
            <a:ext cx="3489325" cy="2934458"/>
          </a:xfrm>
          <a:prstGeom prst="rect">
            <a:avLst/>
          </a:prstGeom>
        </p:spPr>
        <p:txBody>
          <a:bodyPr>
            <a:spAutoFit/>
          </a:bodyPr>
          <a:lstStyle/>
          <a:p>
            <a:pPr eaLnBrk="1" hangingPunct="1">
              <a:lnSpc>
                <a:spcPct val="200000"/>
              </a:lnSpc>
              <a:buFont typeface="Arial" charset="0"/>
              <a:buNone/>
              <a:defRPr/>
            </a:pPr>
            <a:r>
              <a:rPr lang="en-US" altLang="zh-CN" sz="2400" b="1" kern="0" dirty="0">
                <a:latin typeface="Times New Roman" panose="02020603050405020304" pitchFamily="18" charset="0"/>
                <a:cs typeface="Times New Roman" panose="02020603050405020304" pitchFamily="18" charset="0"/>
              </a:rPr>
              <a:t>4</a:t>
            </a:r>
            <a:r>
              <a:rPr lang="x-none" altLang="zh-CN" sz="2400" b="1" kern="0" dirty="0">
                <a:latin typeface="Times New Roman" panose="02020603050405020304" pitchFamily="18" charset="0"/>
                <a:cs typeface="Times New Roman" panose="02020603050405020304" pitchFamily="18" charset="0"/>
              </a:rPr>
              <a:t>.1</a:t>
            </a:r>
            <a:r>
              <a:rPr lang="en-US" altLang="zh-CN" sz="2400" b="1" kern="0" dirty="0">
                <a:latin typeface="Times New Roman" panose="02020603050405020304" pitchFamily="18" charset="0"/>
                <a:cs typeface="Times New Roman" panose="02020603050405020304" pitchFamily="18" charset="0"/>
              </a:rPr>
              <a:t>  </a:t>
            </a:r>
            <a:r>
              <a:rPr lang="zh-CN" altLang="en-US" sz="2400" b="1" kern="0" dirty="0">
                <a:latin typeface="Times New Roman" panose="02020603050405020304" pitchFamily="18" charset="0"/>
                <a:cs typeface="Times New Roman" panose="02020603050405020304" pitchFamily="18" charset="0"/>
              </a:rPr>
              <a:t>一般规定</a:t>
            </a:r>
            <a:r>
              <a:rPr lang="en-US" altLang="zh-CN" sz="2400" b="1" kern="0" dirty="0">
                <a:latin typeface="Times New Roman" panose="02020603050405020304" pitchFamily="18" charset="0"/>
                <a:cs typeface="Times New Roman" panose="02020603050405020304" pitchFamily="18" charset="0"/>
              </a:rPr>
              <a:t/>
            </a:r>
            <a:br>
              <a:rPr lang="en-US" altLang="zh-CN" sz="2400" b="1" kern="0" dirty="0">
                <a:latin typeface="Times New Roman" panose="02020603050405020304" pitchFamily="18" charset="0"/>
                <a:cs typeface="Times New Roman" panose="02020603050405020304" pitchFamily="18" charset="0"/>
              </a:rPr>
            </a:br>
            <a:r>
              <a:rPr lang="en-US" altLang="zh-CN" sz="2400" b="1" kern="0" dirty="0">
                <a:latin typeface="Times New Roman" panose="02020603050405020304" pitchFamily="18" charset="0"/>
                <a:cs typeface="Times New Roman" panose="02020603050405020304" pitchFamily="18" charset="0"/>
              </a:rPr>
              <a:t>4</a:t>
            </a:r>
            <a:r>
              <a:rPr lang="x-none" altLang="zh-CN" sz="2400" b="1" kern="0" dirty="0">
                <a:latin typeface="Times New Roman" panose="02020603050405020304" pitchFamily="18" charset="0"/>
                <a:cs typeface="Times New Roman" panose="02020603050405020304" pitchFamily="18" charset="0"/>
              </a:rPr>
              <a:t>.2</a:t>
            </a:r>
            <a:r>
              <a:rPr lang="en-US" altLang="zh-CN" sz="2400" b="1" kern="0" dirty="0">
                <a:latin typeface="Times New Roman" panose="02020603050405020304" pitchFamily="18" charset="0"/>
                <a:cs typeface="Times New Roman" panose="02020603050405020304" pitchFamily="18" charset="0"/>
              </a:rPr>
              <a:t>  </a:t>
            </a:r>
            <a:r>
              <a:rPr lang="zh-CN" altLang="en-US" sz="2400" b="1" kern="0" dirty="0">
                <a:latin typeface="Times New Roman" panose="02020603050405020304" pitchFamily="18" charset="0"/>
                <a:cs typeface="Times New Roman" panose="02020603050405020304" pitchFamily="18" charset="0"/>
              </a:rPr>
              <a:t>冷源与热源</a:t>
            </a:r>
            <a:endParaRPr lang="en-US" altLang="zh-CN" sz="2400" b="1" kern="0" dirty="0">
              <a:latin typeface="Times New Roman" panose="02020603050405020304" pitchFamily="18" charset="0"/>
              <a:cs typeface="Times New Roman" panose="02020603050405020304" pitchFamily="18" charset="0"/>
            </a:endParaRPr>
          </a:p>
          <a:p>
            <a:pPr eaLnBrk="1" hangingPunct="1">
              <a:lnSpc>
                <a:spcPct val="200000"/>
              </a:lnSpc>
              <a:buFont typeface="Arial" charset="0"/>
              <a:buNone/>
              <a:defRPr/>
            </a:pPr>
            <a:r>
              <a:rPr lang="en-US" altLang="zh-CN" sz="2400" b="1" kern="0" dirty="0">
                <a:latin typeface="Times New Roman" panose="02020603050405020304" pitchFamily="18" charset="0"/>
                <a:cs typeface="Times New Roman" panose="02020603050405020304" pitchFamily="18" charset="0"/>
              </a:rPr>
              <a:t>4</a:t>
            </a:r>
            <a:r>
              <a:rPr lang="x-none" altLang="zh-CN" sz="2400" b="1" kern="0" dirty="0">
                <a:latin typeface="Times New Roman" panose="02020603050405020304" pitchFamily="18" charset="0"/>
                <a:cs typeface="Times New Roman" panose="02020603050405020304" pitchFamily="18" charset="0"/>
              </a:rPr>
              <a:t>.3</a:t>
            </a:r>
            <a:r>
              <a:rPr lang="en-US" altLang="zh-CN" sz="2400" b="1" kern="0" dirty="0">
                <a:latin typeface="Times New Roman" panose="02020603050405020304" pitchFamily="18" charset="0"/>
                <a:cs typeface="Times New Roman" panose="02020603050405020304" pitchFamily="18" charset="0"/>
              </a:rPr>
              <a:t>  </a:t>
            </a:r>
            <a:r>
              <a:rPr lang="zh-CN" altLang="en-US" sz="2400" b="1" kern="0" dirty="0">
                <a:latin typeface="Times New Roman" panose="02020603050405020304" pitchFamily="18" charset="0"/>
                <a:cs typeface="Times New Roman" panose="02020603050405020304" pitchFamily="18" charset="0"/>
              </a:rPr>
              <a:t>空调、供暖水系统</a:t>
            </a:r>
            <a:endParaRPr lang="en-US" altLang="zh-CN" sz="2400" b="1" kern="0" dirty="0">
              <a:latin typeface="Times New Roman" panose="02020603050405020304" pitchFamily="18" charset="0"/>
              <a:cs typeface="Times New Roman" panose="02020603050405020304" pitchFamily="18" charset="0"/>
            </a:endParaRPr>
          </a:p>
          <a:p>
            <a:pPr eaLnBrk="1" hangingPunct="1">
              <a:lnSpc>
                <a:spcPct val="200000"/>
              </a:lnSpc>
              <a:buFont typeface="Arial" charset="0"/>
              <a:buNone/>
              <a:defRPr/>
            </a:pPr>
            <a:r>
              <a:rPr lang="en-US" altLang="zh-CN" sz="2400" b="1" kern="0" dirty="0">
                <a:latin typeface="Times New Roman" panose="02020603050405020304" pitchFamily="18" charset="0"/>
                <a:cs typeface="Times New Roman" panose="02020603050405020304" pitchFamily="18" charset="0"/>
              </a:rPr>
              <a:t>4.4  </a:t>
            </a:r>
            <a:r>
              <a:rPr lang="zh-CN" altLang="en-US" sz="2400" b="1" kern="0" dirty="0">
                <a:latin typeface="Times New Roman" panose="02020603050405020304" pitchFamily="18" charset="0"/>
                <a:cs typeface="Times New Roman" panose="02020603050405020304" pitchFamily="18" charset="0"/>
              </a:rPr>
              <a:t>通风、空调风系统</a:t>
            </a:r>
          </a:p>
        </p:txBody>
      </p:sp>
    </p:spTree>
    <p:extLst>
      <p:ext uri="{BB962C8B-B14F-4D97-AF65-F5344CB8AC3E}">
        <p14:creationId xmlns:p14="http://schemas.microsoft.com/office/powerpoint/2010/main" val="22205685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75858" y="776585"/>
            <a:ext cx="184858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4.2 </a:t>
            </a:r>
            <a:r>
              <a:rPr lang="zh-CN" altLang="en-US" sz="2000" b="0" cap="none" spc="0" dirty="0">
                <a:ln w="0"/>
                <a:solidFill>
                  <a:schemeClr val="tx1"/>
                </a:solidFill>
                <a:effectLst>
                  <a:outerShdw blurRad="38100" dist="19050" dir="2700000" algn="tl" rotWithShape="0">
                    <a:schemeClr val="dk1">
                      <a:alpha val="40000"/>
                    </a:schemeClr>
                  </a:outerShdw>
                </a:effectLst>
              </a:rPr>
              <a:t>冷源与热源</a:t>
            </a:r>
          </a:p>
        </p:txBody>
      </p:sp>
      <p:sp>
        <p:nvSpPr>
          <p:cNvPr id="5" name="矩形 4"/>
          <p:cNvSpPr/>
          <p:nvPr/>
        </p:nvSpPr>
        <p:spPr>
          <a:xfrm>
            <a:off x="275858" y="1297071"/>
            <a:ext cx="11239501" cy="2169825"/>
          </a:xfrm>
          <a:prstGeom prst="rect">
            <a:avLst/>
          </a:prstGeom>
        </p:spPr>
        <p:txBody>
          <a:bodyPr wrap="square">
            <a:spAutoFit/>
          </a:bodyPr>
          <a:lstStyle/>
          <a:p>
            <a:pPr>
              <a:lnSpc>
                <a:spcPct val="150000"/>
              </a:lnSpc>
            </a:pPr>
            <a:r>
              <a:rPr lang="en-US" altLang="zh-CN" b="1" dirty="0">
                <a:latin typeface="Times New Roman" panose="02020603050405020304" pitchFamily="18" charset="0"/>
                <a:ea typeface="黑体" panose="02010609060101010101" pitchFamily="49" charset="-122"/>
                <a:cs typeface="Times New Roman" panose="02020603050405020304" pitchFamily="18" charset="0"/>
              </a:rPr>
              <a:t>4.2.3 </a:t>
            </a:r>
            <a:r>
              <a:rPr lang="zh-CN" altLang="zh-CN" dirty="0">
                <a:latin typeface="Times New Roman" panose="02020603050405020304" pitchFamily="18" charset="0"/>
                <a:ea typeface="黑体" panose="02010609060101010101" pitchFamily="49" charset="-122"/>
                <a:cs typeface="Times New Roman" panose="02020603050405020304" pitchFamily="18" charset="0"/>
              </a:rPr>
              <a:t>除符合下列条件之一外，不得采用电直接加热设备作为空气加湿热源：</a:t>
            </a:r>
          </a:p>
          <a:p>
            <a:pPr indent="457200">
              <a:lnSpc>
                <a:spcPct val="150000"/>
              </a:lnSpc>
            </a:pPr>
            <a:r>
              <a:rPr lang="en-US" altLang="zh-CN" b="1" dirty="0">
                <a:latin typeface="Times New Roman" panose="02020603050405020304" pitchFamily="18" charset="0"/>
                <a:ea typeface="黑体" panose="02010609060101010101" pitchFamily="49" charset="-122"/>
                <a:cs typeface="Times New Roman" panose="02020603050405020304" pitchFamily="18" charset="0"/>
              </a:rPr>
              <a:t>1 </a:t>
            </a:r>
            <a:r>
              <a:rPr lang="zh-CN" altLang="zh-CN" dirty="0">
                <a:latin typeface="Times New Roman" panose="02020603050405020304" pitchFamily="18" charset="0"/>
                <a:ea typeface="黑体" panose="02010609060101010101" pitchFamily="49" charset="-122"/>
                <a:cs typeface="Times New Roman" panose="02020603050405020304" pitchFamily="18" charset="0"/>
              </a:rPr>
              <a:t>电力供应充足，且电力供给侧及相关管理部门鼓励需求侧用电时；</a:t>
            </a:r>
          </a:p>
          <a:p>
            <a:pPr indent="457200">
              <a:lnSpc>
                <a:spcPct val="150000"/>
              </a:lnSpc>
            </a:pPr>
            <a:r>
              <a:rPr lang="en-US" altLang="zh-CN" b="1" dirty="0">
                <a:latin typeface="Times New Roman" panose="02020603050405020304" pitchFamily="18" charset="0"/>
                <a:ea typeface="黑体" panose="02010609060101010101" pitchFamily="49" charset="-122"/>
                <a:cs typeface="Times New Roman" panose="02020603050405020304" pitchFamily="18" charset="0"/>
              </a:rPr>
              <a:t>2 </a:t>
            </a:r>
            <a:r>
              <a:rPr lang="zh-CN" altLang="zh-CN" dirty="0">
                <a:latin typeface="Times New Roman" panose="02020603050405020304" pitchFamily="18" charset="0"/>
                <a:ea typeface="黑体" panose="02010609060101010101" pitchFamily="49" charset="-122"/>
                <a:cs typeface="Times New Roman" panose="02020603050405020304" pitchFamily="18" charset="0"/>
              </a:rPr>
              <a:t>利用可再生能源发电，且其发电量能满足自身加湿用电量需求的建筑；</a:t>
            </a:r>
            <a:endParaRPr lang="en-US" altLang="zh-CN" dirty="0">
              <a:latin typeface="Times New Roman" panose="02020603050405020304" pitchFamily="18" charset="0"/>
              <a:ea typeface="黑体" panose="02010609060101010101" pitchFamily="49" charset="-122"/>
              <a:cs typeface="Times New Roman" panose="02020603050405020304" pitchFamily="18" charset="0"/>
            </a:endParaRPr>
          </a:p>
          <a:p>
            <a:pPr indent="457200">
              <a:lnSpc>
                <a:spcPct val="150000"/>
              </a:lnSpc>
            </a:pPr>
            <a:r>
              <a:rPr lang="en-US" altLang="zh-CN" b="1" dirty="0">
                <a:latin typeface="Times New Roman" panose="02020603050405020304" pitchFamily="18" charset="0"/>
                <a:ea typeface="黑体" panose="02010609060101010101" pitchFamily="49" charset="-122"/>
                <a:cs typeface="Times New Roman" panose="02020603050405020304" pitchFamily="18" charset="0"/>
              </a:rPr>
              <a:t>3 </a:t>
            </a:r>
            <a:r>
              <a:rPr lang="zh-CN" altLang="zh-CN" dirty="0">
                <a:latin typeface="Times New Roman" panose="02020603050405020304" pitchFamily="18" charset="0"/>
                <a:ea typeface="黑体" panose="02010609060101010101" pitchFamily="49" charset="-122"/>
                <a:cs typeface="Times New Roman" panose="02020603050405020304" pitchFamily="18" charset="0"/>
              </a:rPr>
              <a:t>冬季无加湿用蒸汽源，且冬季室内相对湿度控制精度要求高的建筑</a:t>
            </a:r>
            <a:r>
              <a:rPr lang="zh-CN" altLang="zh-CN" dirty="0" smtClean="0">
                <a:latin typeface="Times New Roman" panose="02020603050405020304" pitchFamily="18" charset="0"/>
                <a:ea typeface="黑体" panose="02010609060101010101" pitchFamily="49" charset="-122"/>
                <a:cs typeface="Times New Roman" panose="02020603050405020304" pitchFamily="18" charset="0"/>
              </a:rPr>
              <a:t>。</a:t>
            </a:r>
            <a:endParaRPr lang="en-US" altLang="zh-CN" dirty="0" smtClean="0">
              <a:latin typeface="Times New Roman" panose="02020603050405020304" pitchFamily="18" charset="0"/>
              <a:ea typeface="黑体" panose="02010609060101010101" pitchFamily="49" charset="-122"/>
              <a:cs typeface="Times New Roman" panose="02020603050405020304" pitchFamily="18" charset="0"/>
            </a:endParaRPr>
          </a:p>
          <a:p>
            <a:pPr indent="457200">
              <a:lnSpc>
                <a:spcPct val="150000"/>
              </a:lnSpc>
            </a:pPr>
            <a:r>
              <a:rPr lang="zh-CN" altLang="en-US" kern="0" dirty="0" smtClean="0">
                <a:solidFill>
                  <a:srgbClr val="FF0000"/>
                </a:solidFill>
                <a:latin typeface="Times New Roman" panose="02020603050405020304" pitchFamily="18" charset="0"/>
              </a:rPr>
              <a:t>（强制性条文，</a:t>
            </a:r>
            <a:r>
              <a:rPr lang="zh-CN" altLang="zh-CN" dirty="0">
                <a:solidFill>
                  <a:srgbClr val="FF0000"/>
                </a:solidFill>
              </a:rPr>
              <a:t>与《公共建筑节能设计标准》</a:t>
            </a:r>
            <a:r>
              <a:rPr lang="en-US" altLang="zh-CN" dirty="0">
                <a:solidFill>
                  <a:srgbClr val="FF0000"/>
                </a:solidFill>
              </a:rPr>
              <a:t>GB50189-2015 </a:t>
            </a:r>
            <a:r>
              <a:rPr lang="zh-CN" altLang="en-US" dirty="0" smtClean="0">
                <a:solidFill>
                  <a:srgbClr val="FF0000"/>
                </a:solidFill>
              </a:rPr>
              <a:t>第</a:t>
            </a:r>
            <a:r>
              <a:rPr lang="en-US" altLang="zh-CN" kern="0" dirty="0" smtClean="0">
                <a:solidFill>
                  <a:srgbClr val="FF0000"/>
                </a:solidFill>
                <a:latin typeface="Times New Roman" panose="02020603050405020304" pitchFamily="18" charset="0"/>
              </a:rPr>
              <a:t>4.2.3</a:t>
            </a:r>
            <a:r>
              <a:rPr lang="zh-CN" altLang="en-US" kern="0" dirty="0" smtClean="0">
                <a:solidFill>
                  <a:srgbClr val="FF0000"/>
                </a:solidFill>
                <a:latin typeface="Times New Roman" panose="02020603050405020304" pitchFamily="18" charset="0"/>
              </a:rPr>
              <a:t>条相同）</a:t>
            </a:r>
            <a:endParaRPr lang="zh-CN" altLang="zh-CN" dirty="0">
              <a:latin typeface="黑体" panose="02010609060101010101" pitchFamily="49" charset="-122"/>
              <a:ea typeface="黑体" panose="02010609060101010101" pitchFamily="49" charset="-122"/>
              <a:cs typeface="Times New Roman" panose="02020603050405020304" pitchFamily="18" charset="0"/>
            </a:endParaRPr>
          </a:p>
        </p:txBody>
      </p:sp>
      <p:sp>
        <p:nvSpPr>
          <p:cNvPr id="6" name="矩形 5"/>
          <p:cNvSpPr/>
          <p:nvPr/>
        </p:nvSpPr>
        <p:spPr>
          <a:xfrm>
            <a:off x="356107" y="3941428"/>
            <a:ext cx="11159252" cy="442878"/>
          </a:xfrm>
          <a:prstGeom prst="rect">
            <a:avLst/>
          </a:prstGeom>
        </p:spPr>
        <p:txBody>
          <a:bodyPr wrap="square">
            <a:spAutoFit/>
          </a:bodyPr>
          <a:lstStyle/>
          <a:p>
            <a:pPr>
              <a:lnSpc>
                <a:spcPct val="150000"/>
              </a:lnSpc>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endParaRPr lang="zh-CN" altLang="en-US" dirty="0">
              <a:solidFill>
                <a:schemeClr val="accent1">
                  <a:lumMod val="75000"/>
                </a:schemeClr>
              </a:solidFill>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38253998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75858" y="776585"/>
            <a:ext cx="184858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4.2 </a:t>
            </a:r>
            <a:r>
              <a:rPr lang="zh-CN" altLang="en-US" sz="2000" b="0" cap="none" spc="0" dirty="0">
                <a:ln w="0"/>
                <a:solidFill>
                  <a:schemeClr val="tx1"/>
                </a:solidFill>
                <a:effectLst>
                  <a:outerShdw blurRad="38100" dist="19050" dir="2700000" algn="tl" rotWithShape="0">
                    <a:schemeClr val="dk1">
                      <a:alpha val="40000"/>
                    </a:schemeClr>
                  </a:outerShdw>
                </a:effectLst>
              </a:rPr>
              <a:t>冷源与热源</a:t>
            </a:r>
          </a:p>
        </p:txBody>
      </p:sp>
      <p:sp>
        <p:nvSpPr>
          <p:cNvPr id="3" name="五边形 2"/>
          <p:cNvSpPr/>
          <p:nvPr/>
        </p:nvSpPr>
        <p:spPr>
          <a:xfrm>
            <a:off x="338504" y="3534693"/>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5" name="矩形 4"/>
          <p:cNvSpPr/>
          <p:nvPr/>
        </p:nvSpPr>
        <p:spPr>
          <a:xfrm>
            <a:off x="275859" y="1297071"/>
            <a:ext cx="11159252" cy="2117246"/>
          </a:xfrm>
          <a:prstGeom prst="rect">
            <a:avLst/>
          </a:prstGeom>
        </p:spPr>
        <p:txBody>
          <a:bodyPr wrap="square">
            <a:spAutoFit/>
          </a:bodyPr>
          <a:lstStyle/>
          <a:p>
            <a:pPr>
              <a:lnSpc>
                <a:spcPct val="150000"/>
              </a:lnSpc>
            </a:pPr>
            <a:r>
              <a:rPr lang="en-US" altLang="zh-CN" dirty="0">
                <a:latin typeface="Times New Roman" panose="02020603050405020304" pitchFamily="18" charset="0"/>
                <a:cs typeface="Times New Roman" panose="02020603050405020304" pitchFamily="18" charset="0"/>
              </a:rPr>
              <a:t>4.2.4 </a:t>
            </a:r>
            <a:r>
              <a:rPr lang="zh-CN" altLang="zh-CN" dirty="0">
                <a:latin typeface="Times New Roman" panose="02020603050405020304" pitchFamily="18" charset="0"/>
                <a:cs typeface="Times New Roman" panose="02020603050405020304" pitchFamily="18" charset="0"/>
              </a:rPr>
              <a:t>锅炉的设计应符合下列规定：</a:t>
            </a:r>
          </a:p>
          <a:p>
            <a:pPr indent="457200">
              <a:lnSpc>
                <a:spcPct val="150000"/>
              </a:lnSpc>
            </a:pPr>
            <a:r>
              <a:rPr lang="en-US" altLang="zh-CN" dirty="0">
                <a:latin typeface="Times New Roman" panose="02020603050405020304" pitchFamily="18" charset="0"/>
                <a:cs typeface="Times New Roman" panose="02020603050405020304" pitchFamily="18" charset="0"/>
              </a:rPr>
              <a:t>1 </a:t>
            </a:r>
            <a:r>
              <a:rPr lang="zh-CN" altLang="zh-CN" dirty="0">
                <a:latin typeface="Times New Roman" panose="02020603050405020304" pitchFamily="18" charset="0"/>
                <a:cs typeface="Times New Roman" panose="02020603050405020304" pitchFamily="18" charset="0"/>
              </a:rPr>
              <a:t>单台锅炉的设计容量应以保证其具有长时间较高运行效率的原则确定，实际运行负荷率不宜低于</a:t>
            </a:r>
            <a:r>
              <a:rPr lang="en-US" altLang="zh-CN" dirty="0">
                <a:latin typeface="Times New Roman" panose="02020603050405020304" pitchFamily="18" charset="0"/>
                <a:cs typeface="Times New Roman" panose="02020603050405020304" pitchFamily="18" charset="0"/>
              </a:rPr>
              <a:t>50%</a:t>
            </a:r>
            <a:r>
              <a:rPr lang="zh-CN" altLang="zh-CN" dirty="0">
                <a:latin typeface="Times New Roman" panose="02020603050405020304" pitchFamily="18" charset="0"/>
                <a:cs typeface="Times New Roman" panose="02020603050405020304" pitchFamily="18" charset="0"/>
              </a:rPr>
              <a:t>；</a:t>
            </a:r>
            <a:endParaRPr lang="en-US" altLang="zh-CN" dirty="0">
              <a:latin typeface="Times New Roman" panose="02020603050405020304" pitchFamily="18" charset="0"/>
              <a:cs typeface="Times New Roman" panose="02020603050405020304" pitchFamily="18" charset="0"/>
            </a:endParaRPr>
          </a:p>
          <a:p>
            <a:pPr indent="457200">
              <a:lnSpc>
                <a:spcPct val="150000"/>
              </a:lnSpc>
            </a:pPr>
            <a:r>
              <a:rPr lang="en-US" altLang="zh-CN" dirty="0">
                <a:latin typeface="Times New Roman" panose="02020603050405020304" pitchFamily="18" charset="0"/>
                <a:cs typeface="Times New Roman" panose="02020603050405020304" pitchFamily="18" charset="0"/>
              </a:rPr>
              <a:t>2 </a:t>
            </a:r>
            <a:r>
              <a:rPr lang="zh-CN" altLang="zh-CN" dirty="0">
                <a:latin typeface="Times New Roman" panose="02020603050405020304" pitchFamily="18" charset="0"/>
                <a:cs typeface="Times New Roman" panose="02020603050405020304" pitchFamily="18" charset="0"/>
              </a:rPr>
              <a:t>在保证锅炉具有长时间较高运行效率的前提下，各台锅炉的容量宜相等；</a:t>
            </a:r>
            <a:endParaRPr lang="en-US" altLang="zh-CN" dirty="0">
              <a:latin typeface="Times New Roman" panose="02020603050405020304" pitchFamily="18" charset="0"/>
              <a:cs typeface="Times New Roman" panose="02020603050405020304" pitchFamily="18" charset="0"/>
            </a:endParaRPr>
          </a:p>
          <a:p>
            <a:pPr indent="457200">
              <a:lnSpc>
                <a:spcPct val="150000"/>
              </a:lnSpc>
            </a:pPr>
            <a:r>
              <a:rPr lang="en-US" altLang="zh-CN" dirty="0">
                <a:latin typeface="Times New Roman" panose="02020603050405020304" pitchFamily="18" charset="0"/>
                <a:cs typeface="Times New Roman" panose="02020603050405020304" pitchFamily="18" charset="0"/>
              </a:rPr>
              <a:t>3 </a:t>
            </a:r>
            <a:r>
              <a:rPr lang="zh-CN" altLang="zh-CN" dirty="0">
                <a:latin typeface="Times New Roman" panose="02020603050405020304" pitchFamily="18" charset="0"/>
                <a:cs typeface="Times New Roman" panose="02020603050405020304" pitchFamily="18" charset="0"/>
              </a:rPr>
              <a:t>当供暖系统的设计回水水温小于或等于</a:t>
            </a:r>
            <a:r>
              <a:rPr lang="en-US" altLang="zh-CN" dirty="0">
                <a:latin typeface="Times New Roman" panose="02020603050405020304" pitchFamily="18" charset="0"/>
                <a:cs typeface="Times New Roman" panose="02020603050405020304" pitchFamily="18" charset="0"/>
              </a:rPr>
              <a:t>50</a:t>
            </a:r>
            <a:r>
              <a:rPr lang="zh-CN" altLang="zh-CN" dirty="0">
                <a:latin typeface="Times New Roman" panose="02020603050405020304" pitchFamily="18" charset="0"/>
                <a:cs typeface="Times New Roman" panose="02020603050405020304" pitchFamily="18" charset="0"/>
              </a:rPr>
              <a:t>℃时，宜采用冷凝式锅炉；</a:t>
            </a:r>
            <a:endParaRPr lang="en-US" altLang="zh-CN" kern="0" dirty="0">
              <a:solidFill>
                <a:srgbClr val="FF0000"/>
              </a:solidFill>
              <a:latin typeface="Times New Roman" panose="02020603050405020304" pitchFamily="18" charset="0"/>
              <a:cs typeface="Times New Roman" panose="02020603050405020304" pitchFamily="18" charset="0"/>
            </a:endParaRPr>
          </a:p>
          <a:p>
            <a:pPr indent="457200">
              <a:lnSpc>
                <a:spcPct val="150000"/>
              </a:lnSpc>
            </a:pPr>
            <a:r>
              <a:rPr lang="en-US" altLang="zh-CN" dirty="0">
                <a:latin typeface="Times New Roman" panose="02020603050405020304" pitchFamily="18" charset="0"/>
                <a:cs typeface="Times New Roman" panose="02020603050405020304" pitchFamily="18" charset="0"/>
              </a:rPr>
              <a:t>4 </a:t>
            </a:r>
            <a:r>
              <a:rPr lang="zh-CN" altLang="zh-CN" dirty="0">
                <a:latin typeface="Times New Roman" panose="02020603050405020304" pitchFamily="18" charset="0"/>
                <a:cs typeface="Times New Roman" panose="02020603050405020304" pitchFamily="18" charset="0"/>
              </a:rPr>
              <a:t>锅炉燃烧器宜选配比例调节型。</a:t>
            </a:r>
          </a:p>
        </p:txBody>
      </p:sp>
      <p:sp>
        <p:nvSpPr>
          <p:cNvPr id="6" name="矩形 5"/>
          <p:cNvSpPr/>
          <p:nvPr/>
        </p:nvSpPr>
        <p:spPr>
          <a:xfrm>
            <a:off x="275858" y="4083694"/>
            <a:ext cx="11159252" cy="1338828"/>
          </a:xfrm>
          <a:prstGeom prst="rect">
            <a:avLst/>
          </a:prstGeom>
        </p:spPr>
        <p:txBody>
          <a:bodyPr wrap="square">
            <a:spAutoFit/>
          </a:bodyPr>
          <a:lstStyle/>
          <a:p>
            <a:pPr marL="285750" indent="-285750">
              <a:lnSpc>
                <a:spcPct val="150000"/>
              </a:lnSpc>
              <a:buFont typeface="Wingdings" panose="05000000000000000000" pitchFamily="2" charset="2"/>
              <a:buChar char="Ø"/>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在</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《公共建筑节能设计标准》</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GB50189-2015</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4.2.4</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条基础上完善。</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ct val="150000"/>
              </a:lnSpc>
              <a:buFont typeface="Wingdings" panose="05000000000000000000" pitchFamily="2" charset="2"/>
              <a:buChar char="Ø"/>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增加第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4</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款，对锅炉燃烧器的调节类型进行要求。</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相比分段式调节（大小火调节）的燃烧器，比例调节型燃烧器调节范围更广，控制精度更高，推荐采用。</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15688654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75858" y="776585"/>
            <a:ext cx="184858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4.2 </a:t>
            </a:r>
            <a:r>
              <a:rPr lang="zh-CN" altLang="en-US" sz="2000" b="0" cap="none" spc="0" dirty="0">
                <a:ln w="0"/>
                <a:solidFill>
                  <a:schemeClr val="tx1"/>
                </a:solidFill>
                <a:effectLst>
                  <a:outerShdw blurRad="38100" dist="19050" dir="2700000" algn="tl" rotWithShape="0">
                    <a:schemeClr val="dk1">
                      <a:alpha val="40000"/>
                    </a:schemeClr>
                  </a:outerShdw>
                </a:effectLst>
              </a:rPr>
              <a:t>冷源与热源</a:t>
            </a:r>
          </a:p>
        </p:txBody>
      </p:sp>
      <p:sp>
        <p:nvSpPr>
          <p:cNvPr id="3" name="五边形 2"/>
          <p:cNvSpPr/>
          <p:nvPr/>
        </p:nvSpPr>
        <p:spPr>
          <a:xfrm>
            <a:off x="338504" y="4258733"/>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5" name="矩形 4"/>
          <p:cNvSpPr/>
          <p:nvPr/>
        </p:nvSpPr>
        <p:spPr>
          <a:xfrm>
            <a:off x="275858" y="1297071"/>
            <a:ext cx="11239501" cy="873572"/>
          </a:xfrm>
          <a:prstGeom prst="rect">
            <a:avLst/>
          </a:prstGeom>
        </p:spPr>
        <p:txBody>
          <a:bodyPr wrap="square">
            <a:spAutoFit/>
          </a:bodyPr>
          <a:lstStyle/>
          <a:p>
            <a:pPr indent="457200">
              <a:lnSpc>
                <a:spcPct val="150000"/>
              </a:lnSpc>
            </a:pPr>
            <a:endParaRPr lang="zh-CN" altLang="zh-CN" dirty="0">
              <a:latin typeface="Times New Roman" panose="02020603050405020304" pitchFamily="18" charset="0"/>
              <a:cs typeface="Times New Roman" panose="02020603050405020304" pitchFamily="18" charset="0"/>
            </a:endParaRPr>
          </a:p>
          <a:p>
            <a:pPr indent="457200">
              <a:lnSpc>
                <a:spcPct val="150000"/>
              </a:lnSpc>
            </a:pPr>
            <a:endParaRPr lang="zh-CN" altLang="zh-CN" dirty="0">
              <a:latin typeface="Times New Roman" panose="02020603050405020304" pitchFamily="18" charset="0"/>
              <a:cs typeface="Times New Roman" panose="02020603050405020304" pitchFamily="18" charset="0"/>
            </a:endParaRPr>
          </a:p>
        </p:txBody>
      </p:sp>
      <p:sp>
        <p:nvSpPr>
          <p:cNvPr id="6" name="矩形 5"/>
          <p:cNvSpPr/>
          <p:nvPr/>
        </p:nvSpPr>
        <p:spPr>
          <a:xfrm>
            <a:off x="275857" y="4742587"/>
            <a:ext cx="11159252" cy="923330"/>
          </a:xfrm>
          <a:prstGeom prst="rect">
            <a:avLst/>
          </a:prstGeom>
        </p:spPr>
        <p:txBody>
          <a:bodyPr wrap="square">
            <a:spAutoFit/>
          </a:bodyPr>
          <a:lstStyle/>
          <a:p>
            <a:pPr marL="285750" indent="-285750">
              <a:lnSpc>
                <a:spcPct val="150000"/>
              </a:lnSpc>
              <a:buFont typeface="Wingdings" panose="05000000000000000000" pitchFamily="2" charset="2"/>
              <a:buChar char="Ø"/>
            </a:pPr>
            <a:r>
              <a:rPr lang="zh-CN" altLang="zh-CN"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强制性条文，在《公共建筑节能设计标准》</a:t>
            </a:r>
            <a:r>
              <a:rPr lang="en-US" altLang="zh-CN"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GB50189-2015</a:t>
            </a:r>
            <a:r>
              <a:rPr lang="zh-CN" altLang="zh-CN"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4.2.5</a:t>
            </a:r>
            <a:r>
              <a:rPr lang="zh-CN" altLang="zh-CN"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条基础</a:t>
            </a:r>
            <a:r>
              <a:rPr lang="zh-CN" altLang="zh-CN" kern="100" dirty="0" smtClean="0">
                <a:solidFill>
                  <a:srgbClr val="FF0000"/>
                </a:solidFill>
                <a:latin typeface="楷体" panose="02010609060101010101" pitchFamily="49" charset="-122"/>
                <a:ea typeface="楷体" panose="02010609060101010101" pitchFamily="49" charset="-122"/>
                <a:cs typeface="Times New Roman" panose="02020603050405020304" pitchFamily="18" charset="0"/>
              </a:rPr>
              <a:t>上</a:t>
            </a:r>
            <a:r>
              <a:rPr lang="zh-CN" altLang="en-US" kern="100" dirty="0" smtClean="0">
                <a:solidFill>
                  <a:srgbClr val="FF0000"/>
                </a:solidFill>
                <a:latin typeface="楷体" panose="02010609060101010101" pitchFamily="49" charset="-122"/>
                <a:ea typeface="楷体" panose="02010609060101010101" pitchFamily="49" charset="-122"/>
                <a:cs typeface="Times New Roman" panose="02020603050405020304" pitchFamily="18" charset="0"/>
              </a:rPr>
              <a:t>调整。</a:t>
            </a:r>
            <a:endParaRPr lang="en-US" altLang="zh-CN" kern="100" dirty="0" smtClean="0">
              <a:solidFill>
                <a:srgbClr val="FF0000"/>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ct val="15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调整</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内容</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为：</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根据四川</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的</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资源</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情况，取消原表中燃煤锅炉部分</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zh-CN" altLang="en-US" dirty="0">
              <a:solidFill>
                <a:schemeClr val="accent1">
                  <a:lumMod val="75000"/>
                </a:schemeClr>
              </a:solidFill>
              <a:latin typeface="楷体" panose="02010609060101010101" pitchFamily="49" charset="-122"/>
              <a:ea typeface="楷体" panose="02010609060101010101" pitchFamily="49" charset="-122"/>
            </a:endParaRPr>
          </a:p>
        </p:txBody>
      </p:sp>
      <p:sp>
        <p:nvSpPr>
          <p:cNvPr id="10" name="矩形 9">
            <a:extLst>
              <a:ext uri="{FF2B5EF4-FFF2-40B4-BE49-F238E27FC236}">
                <a16:creationId xmlns="" xmlns:a16="http://schemas.microsoft.com/office/drawing/2014/main" id="{BC14B2C8-4805-44BA-8918-C155A9ED62D2}"/>
              </a:ext>
            </a:extLst>
          </p:cNvPr>
          <p:cNvSpPr/>
          <p:nvPr/>
        </p:nvSpPr>
        <p:spPr>
          <a:xfrm>
            <a:off x="275857" y="1369694"/>
            <a:ext cx="11239501" cy="455253"/>
          </a:xfrm>
          <a:prstGeom prst="rect">
            <a:avLst/>
          </a:prstGeom>
        </p:spPr>
        <p:txBody>
          <a:bodyPr wrap="square">
            <a:spAutoFit/>
          </a:bodyPr>
          <a:lstStyle/>
          <a:p>
            <a:pPr algn="just">
              <a:lnSpc>
                <a:spcPct val="150000"/>
              </a:lnSpc>
              <a:spcAft>
                <a:spcPts val="0"/>
              </a:spcAft>
            </a:pPr>
            <a:r>
              <a:rPr lang="en-US" altLang="zh-CN" b="1" kern="100" dirty="0">
                <a:solidFill>
                  <a:srgbClr val="000000"/>
                </a:solidFill>
                <a:latin typeface="Times New Roman" panose="02020603050405020304" pitchFamily="18" charset="0"/>
              </a:rPr>
              <a:t>4.2.5</a:t>
            </a:r>
            <a:r>
              <a:rPr lang="en-US" altLang="zh-CN" kern="100" dirty="0">
                <a:solidFill>
                  <a:srgbClr val="000000"/>
                </a:solidFill>
                <a:latin typeface="黑体" panose="02010609060101010101" pitchFamily="49" charset="-122"/>
              </a:rPr>
              <a:t> </a:t>
            </a:r>
            <a:r>
              <a:rPr lang="zh-CN" altLang="zh-CN" kern="100" dirty="0">
                <a:solidFill>
                  <a:srgbClr val="000000"/>
                </a:solidFill>
                <a:latin typeface="Times New Roman" panose="02020603050405020304" pitchFamily="18" charset="0"/>
                <a:ea typeface="黑体" panose="02010609060101010101" pitchFamily="49" charset="-122"/>
              </a:rPr>
              <a:t>在名义工况和规定条件下，锅炉的热效率不应低于表</a:t>
            </a:r>
            <a:r>
              <a:rPr lang="en-US" altLang="zh-CN" kern="100" dirty="0">
                <a:solidFill>
                  <a:srgbClr val="000000"/>
                </a:solidFill>
                <a:latin typeface="Times New Roman" panose="02020603050405020304" pitchFamily="18" charset="0"/>
                <a:ea typeface="黑体" panose="02010609060101010101" pitchFamily="49" charset="-122"/>
              </a:rPr>
              <a:t> 4.2.5 </a:t>
            </a:r>
            <a:r>
              <a:rPr lang="zh-CN" altLang="zh-CN" kern="100" dirty="0">
                <a:solidFill>
                  <a:srgbClr val="000000"/>
                </a:solidFill>
                <a:latin typeface="Times New Roman" panose="02020603050405020304" pitchFamily="18" charset="0"/>
                <a:ea typeface="黑体" panose="02010609060101010101" pitchFamily="49" charset="-122"/>
              </a:rPr>
              <a:t>的数值。</a:t>
            </a:r>
            <a:endParaRPr lang="zh-CN" altLang="zh-CN" sz="1400" kern="100" dirty="0">
              <a:latin typeface="Times New Roman" panose="02020603050405020304" pitchFamily="18" charset="0"/>
            </a:endParaRPr>
          </a:p>
        </p:txBody>
      </p:sp>
      <p:graphicFrame>
        <p:nvGraphicFramePr>
          <p:cNvPr id="11" name="表格 10">
            <a:extLst>
              <a:ext uri="{FF2B5EF4-FFF2-40B4-BE49-F238E27FC236}">
                <a16:creationId xmlns="" xmlns:a16="http://schemas.microsoft.com/office/drawing/2014/main" id="{E1FD3188-E63A-4A66-B901-0EDD7BBD38C9}"/>
              </a:ext>
            </a:extLst>
          </p:cNvPr>
          <p:cNvGraphicFramePr>
            <a:graphicFrameLocks noGrp="1"/>
          </p:cNvGraphicFramePr>
          <p:nvPr>
            <p:extLst>
              <p:ext uri="{D42A27DB-BD31-4B8C-83A1-F6EECF244321}">
                <p14:modId xmlns:p14="http://schemas.microsoft.com/office/powerpoint/2010/main" val="1772592026"/>
              </p:ext>
            </p:extLst>
          </p:nvPr>
        </p:nvGraphicFramePr>
        <p:xfrm>
          <a:off x="2124441" y="2367734"/>
          <a:ext cx="7662110" cy="1536254"/>
        </p:xfrm>
        <a:graphic>
          <a:graphicData uri="http://schemas.openxmlformats.org/drawingml/2006/table">
            <a:tbl>
              <a:tblPr firstRow="1" firstCol="1" bandRow="1">
                <a:tableStyleId>{2D5ABB26-0587-4C30-8999-92F81FD0307C}</a:tableStyleId>
              </a:tblPr>
              <a:tblGrid>
                <a:gridCol w="1751232">
                  <a:extLst>
                    <a:ext uri="{9D8B030D-6E8A-4147-A177-3AD203B41FA5}">
                      <a16:colId xmlns="" xmlns:a16="http://schemas.microsoft.com/office/drawing/2014/main" val="180420700"/>
                    </a:ext>
                  </a:extLst>
                </a:gridCol>
                <a:gridCol w="1751232">
                  <a:extLst>
                    <a:ext uri="{9D8B030D-6E8A-4147-A177-3AD203B41FA5}">
                      <a16:colId xmlns="" xmlns:a16="http://schemas.microsoft.com/office/drawing/2014/main" val="4089267191"/>
                    </a:ext>
                  </a:extLst>
                </a:gridCol>
                <a:gridCol w="2079823">
                  <a:extLst>
                    <a:ext uri="{9D8B030D-6E8A-4147-A177-3AD203B41FA5}">
                      <a16:colId xmlns="" xmlns:a16="http://schemas.microsoft.com/office/drawing/2014/main" val="800445866"/>
                    </a:ext>
                  </a:extLst>
                </a:gridCol>
                <a:gridCol w="2079823">
                  <a:extLst>
                    <a:ext uri="{9D8B030D-6E8A-4147-A177-3AD203B41FA5}">
                      <a16:colId xmlns="" xmlns:a16="http://schemas.microsoft.com/office/drawing/2014/main" val="2978035336"/>
                    </a:ext>
                  </a:extLst>
                </a:gridCol>
              </a:tblGrid>
              <a:tr h="442269">
                <a:tc rowSpan="2" gridSpan="2">
                  <a:txBody>
                    <a:bodyPr/>
                    <a:lstStyle/>
                    <a:p>
                      <a:pPr algn="ctr">
                        <a:spcAft>
                          <a:spcPts val="0"/>
                        </a:spcAft>
                      </a:pPr>
                      <a:r>
                        <a:rPr lang="zh-CN" sz="16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锅炉类型及燃料种类</a:t>
                      </a:r>
                      <a:endParaRPr lang="zh-CN" sz="1600" b="0" kern="10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hMerge="1">
                  <a:txBody>
                    <a:bodyPr/>
                    <a:lstStyle/>
                    <a:p>
                      <a:endParaRPr lang="zh-CN" altLang="en-US"/>
                    </a:p>
                  </a:txBody>
                  <a:tcPr/>
                </a:tc>
                <a:tc gridSpan="2">
                  <a:txBody>
                    <a:bodyPr/>
                    <a:lstStyle/>
                    <a:p>
                      <a:pPr algn="ctr">
                        <a:spcAft>
                          <a:spcPts val="0"/>
                        </a:spcAft>
                      </a:pPr>
                      <a:r>
                        <a:rPr lang="zh-CN" sz="16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锅炉额定蒸发量</a:t>
                      </a:r>
                      <a:r>
                        <a:rPr lang="en-US" sz="16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D (t/h) /</a:t>
                      </a:r>
                      <a:r>
                        <a:rPr lang="zh-CN" sz="16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额定热功率</a:t>
                      </a:r>
                      <a:r>
                        <a:rPr lang="en-US" sz="16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Q (MW)</a:t>
                      </a:r>
                      <a:endParaRPr lang="zh-CN" sz="1600" b="0" kern="10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extLst>
                  <a:ext uri="{0D108BD9-81ED-4DB2-BD59-A6C34878D82A}">
                    <a16:rowId xmlns="" xmlns:a16="http://schemas.microsoft.com/office/drawing/2014/main" val="3819290576"/>
                  </a:ext>
                </a:extLst>
              </a:tr>
              <a:tr h="362465">
                <a:tc gridSpan="2" vMerge="1">
                  <a:txBody>
                    <a:bodyPr/>
                    <a:lstStyle/>
                    <a:p>
                      <a:endParaRPr lang="zh-CN" altLang="en-US"/>
                    </a:p>
                  </a:txBody>
                  <a:tcPr/>
                </a:tc>
                <a:tc hMerge="1" vMerge="1">
                  <a:txBody>
                    <a:bodyPr/>
                    <a:lstStyle/>
                    <a:p>
                      <a:endParaRPr lang="zh-CN" altLang="en-US"/>
                    </a:p>
                  </a:txBody>
                  <a:tcPr/>
                </a:tc>
                <a:tc>
                  <a:txBody>
                    <a:bodyPr/>
                    <a:lstStyle/>
                    <a:p>
                      <a:pPr marL="0" indent="0" algn="ctr" defTabSz="914377" rtl="0" eaLnBrk="1" latinLnBrk="0" hangingPunct="1">
                        <a:spcAft>
                          <a:spcPts val="0"/>
                        </a:spcAft>
                      </a:pPr>
                      <a:r>
                        <a:rPr lang="en-US" sz="16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D</a:t>
                      </a:r>
                      <a:r>
                        <a:rPr lang="zh-CN" altLang="en-US" sz="16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a:t>
                      </a:r>
                      <a:r>
                        <a:rPr lang="en-US" sz="16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2 / Q</a:t>
                      </a:r>
                      <a:r>
                        <a:rPr lang="zh-CN" altLang="en-US" sz="16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a:t>
                      </a:r>
                      <a:r>
                        <a:rPr lang="en-US" sz="16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1.4</a:t>
                      </a:r>
                      <a:endParaRPr lang="zh-CN" altLang="en-US" sz="16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6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D</a:t>
                      </a:r>
                      <a:r>
                        <a:rPr lang="zh-CN" altLang="en-US" sz="16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a:t>
                      </a:r>
                      <a:r>
                        <a:rPr lang="en-US" sz="16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2 / Q</a:t>
                      </a:r>
                      <a:r>
                        <a:rPr lang="zh-CN" altLang="en-US" sz="16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a:t>
                      </a:r>
                      <a:r>
                        <a:rPr lang="en-US" sz="16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1.4</a:t>
                      </a:r>
                      <a:endParaRPr lang="zh-CN" altLang="en-US" sz="16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2549860460"/>
                  </a:ext>
                </a:extLst>
              </a:tr>
              <a:tr h="172720">
                <a:tc rowSpan="3">
                  <a:txBody>
                    <a:bodyPr/>
                    <a:lstStyle/>
                    <a:p>
                      <a:pPr algn="ctr">
                        <a:spcAft>
                          <a:spcPts val="0"/>
                        </a:spcAft>
                      </a:pPr>
                      <a:r>
                        <a:rPr lang="zh-CN" sz="1600" b="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燃油燃气锅炉</a:t>
                      </a:r>
                      <a:endParaRPr lang="zh-CN" sz="1600" b="0" kern="10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zh-CN" sz="1600" b="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重油</a:t>
                      </a:r>
                      <a:endParaRPr lang="zh-CN" sz="1600" b="0" kern="10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6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86</a:t>
                      </a:r>
                      <a:endParaRPr lang="zh-CN" sz="1600" b="0" kern="10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600" b="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88</a:t>
                      </a:r>
                      <a:endParaRPr lang="zh-CN" sz="1600" b="0" kern="10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792047355"/>
                  </a:ext>
                </a:extLst>
              </a:tr>
              <a:tr h="172720">
                <a:tc vMerge="1">
                  <a:txBody>
                    <a:bodyPr/>
                    <a:lstStyle/>
                    <a:p>
                      <a:endParaRPr lang="zh-CN" altLang="en-US"/>
                    </a:p>
                  </a:txBody>
                  <a:tcPr/>
                </a:tc>
                <a:tc>
                  <a:txBody>
                    <a:bodyPr/>
                    <a:lstStyle/>
                    <a:p>
                      <a:pPr algn="ctr">
                        <a:spcAft>
                          <a:spcPts val="0"/>
                        </a:spcAft>
                      </a:pPr>
                      <a:r>
                        <a:rPr lang="zh-CN" sz="1600" b="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轻油</a:t>
                      </a:r>
                      <a:endParaRPr lang="zh-CN" sz="1600" b="0" kern="10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6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88</a:t>
                      </a:r>
                      <a:endParaRPr lang="zh-CN" sz="1600" b="0" kern="10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6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90</a:t>
                      </a:r>
                      <a:endParaRPr lang="zh-CN" sz="1600" b="0" kern="10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2224832487"/>
                  </a:ext>
                </a:extLst>
              </a:tr>
              <a:tr h="172720">
                <a:tc vMerge="1">
                  <a:txBody>
                    <a:bodyPr/>
                    <a:lstStyle/>
                    <a:p>
                      <a:endParaRPr lang="zh-CN" altLang="en-US"/>
                    </a:p>
                  </a:txBody>
                  <a:tcPr/>
                </a:tc>
                <a:tc>
                  <a:txBody>
                    <a:bodyPr/>
                    <a:lstStyle/>
                    <a:p>
                      <a:pPr algn="ctr">
                        <a:spcAft>
                          <a:spcPts val="0"/>
                        </a:spcAft>
                      </a:pPr>
                      <a:r>
                        <a:rPr lang="zh-CN" sz="1600" b="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燃气</a:t>
                      </a:r>
                      <a:endParaRPr lang="zh-CN" sz="1600" b="0" kern="10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600" b="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88</a:t>
                      </a:r>
                      <a:endParaRPr lang="zh-CN" sz="1600" b="0" kern="10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6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90</a:t>
                      </a:r>
                      <a:endParaRPr lang="zh-CN" sz="1600" b="0" kern="10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3700031678"/>
                  </a:ext>
                </a:extLst>
              </a:tr>
            </a:tbl>
          </a:graphicData>
        </a:graphic>
      </p:graphicFrame>
      <p:sp>
        <p:nvSpPr>
          <p:cNvPr id="12" name="矩形 11">
            <a:extLst>
              <a:ext uri="{FF2B5EF4-FFF2-40B4-BE49-F238E27FC236}">
                <a16:creationId xmlns="" xmlns:a16="http://schemas.microsoft.com/office/drawing/2014/main" id="{B52D14F5-D9C0-4961-B800-17E8F669AA41}"/>
              </a:ext>
            </a:extLst>
          </p:cNvPr>
          <p:cNvSpPr/>
          <p:nvPr/>
        </p:nvSpPr>
        <p:spPr>
          <a:xfrm>
            <a:off x="3408387" y="1790319"/>
            <a:ext cx="4974439" cy="455253"/>
          </a:xfrm>
          <a:prstGeom prst="rect">
            <a:avLst/>
          </a:prstGeom>
        </p:spPr>
        <p:txBody>
          <a:bodyPr wrap="none">
            <a:spAutoFit/>
          </a:bodyPr>
          <a:lstStyle/>
          <a:p>
            <a:pPr algn="ctr">
              <a:lnSpc>
                <a:spcPct val="150000"/>
              </a:lnSpc>
              <a:spcAft>
                <a:spcPts val="0"/>
              </a:spcAft>
            </a:pPr>
            <a:r>
              <a:rPr lang="zh-CN" altLang="zh-CN" kern="0" dirty="0">
                <a:solidFill>
                  <a:srgbClr val="000000"/>
                </a:solidFill>
                <a:latin typeface="Times New Roman" panose="02020603050405020304" pitchFamily="18" charset="0"/>
                <a:ea typeface="黑体" panose="02010609060101010101" pitchFamily="49" charset="-122"/>
                <a:cs typeface="宋体" panose="02010600030101010101" pitchFamily="2" charset="-122"/>
              </a:rPr>
              <a:t>表</a:t>
            </a:r>
            <a:r>
              <a:rPr lang="en-US" altLang="zh-CN" kern="0" dirty="0">
                <a:solidFill>
                  <a:srgbClr val="000000"/>
                </a:solidFill>
                <a:latin typeface="Times New Roman" panose="02020603050405020304" pitchFamily="18" charset="0"/>
                <a:ea typeface="黑体" panose="02010609060101010101" pitchFamily="49" charset="-122"/>
                <a:cs typeface="宋体" panose="02010600030101010101" pitchFamily="2" charset="-122"/>
              </a:rPr>
              <a:t>4.2.5 </a:t>
            </a:r>
            <a:r>
              <a:rPr lang="zh-CN" altLang="zh-CN" kern="0" dirty="0">
                <a:solidFill>
                  <a:srgbClr val="000000"/>
                </a:solidFill>
                <a:latin typeface="Times New Roman" panose="02020603050405020304" pitchFamily="18" charset="0"/>
                <a:ea typeface="黑体" panose="02010609060101010101" pitchFamily="49" charset="-122"/>
                <a:cs typeface="宋体" panose="02010600030101010101" pitchFamily="2" charset="-122"/>
              </a:rPr>
              <a:t>名义工况和规定条件下锅炉的热效率</a:t>
            </a:r>
            <a:r>
              <a:rPr lang="en-US" altLang="zh-CN" kern="0" dirty="0">
                <a:solidFill>
                  <a:srgbClr val="000000"/>
                </a:solidFill>
                <a:latin typeface="Times New Roman" panose="02020603050405020304" pitchFamily="18" charset="0"/>
                <a:ea typeface="黑体" panose="02010609060101010101" pitchFamily="49" charset="-122"/>
                <a:cs typeface="宋体" panose="02010600030101010101" pitchFamily="2" charset="-122"/>
              </a:rPr>
              <a:t>(%)</a:t>
            </a:r>
            <a:endParaRPr lang="zh-CN" altLang="zh-CN" sz="1400" kern="100" dirty="0">
              <a:latin typeface="Times New Roman" panose="02020603050405020304" pitchFamily="18" charset="0"/>
            </a:endParaRPr>
          </a:p>
        </p:txBody>
      </p:sp>
    </p:spTree>
    <p:extLst>
      <p:ext uri="{BB962C8B-B14F-4D97-AF65-F5344CB8AC3E}">
        <p14:creationId xmlns:p14="http://schemas.microsoft.com/office/powerpoint/2010/main" val="5447202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75858" y="776585"/>
            <a:ext cx="184858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4.2 </a:t>
            </a:r>
            <a:r>
              <a:rPr lang="zh-CN" altLang="en-US" sz="2000" b="0" cap="none" spc="0" dirty="0">
                <a:ln w="0"/>
                <a:solidFill>
                  <a:schemeClr val="tx1"/>
                </a:solidFill>
                <a:effectLst>
                  <a:outerShdw blurRad="38100" dist="19050" dir="2700000" algn="tl" rotWithShape="0">
                    <a:schemeClr val="dk1">
                      <a:alpha val="40000"/>
                    </a:schemeClr>
                  </a:outerShdw>
                </a:effectLst>
              </a:rPr>
              <a:t>冷源与热源</a:t>
            </a:r>
          </a:p>
        </p:txBody>
      </p:sp>
      <p:sp>
        <p:nvSpPr>
          <p:cNvPr id="3" name="五边形 2"/>
          <p:cNvSpPr/>
          <p:nvPr/>
        </p:nvSpPr>
        <p:spPr>
          <a:xfrm>
            <a:off x="275858" y="1934469"/>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5" name="矩形 4"/>
          <p:cNvSpPr/>
          <p:nvPr/>
        </p:nvSpPr>
        <p:spPr>
          <a:xfrm>
            <a:off x="275859" y="1297071"/>
            <a:ext cx="11159252" cy="455253"/>
          </a:xfrm>
          <a:prstGeom prst="rect">
            <a:avLst/>
          </a:prstGeom>
        </p:spPr>
        <p:txBody>
          <a:bodyPr wrap="square">
            <a:spAutoFit/>
          </a:bodyPr>
          <a:lstStyle/>
          <a:p>
            <a:pPr>
              <a:lnSpc>
                <a:spcPct val="150000"/>
              </a:lnSpc>
            </a:pPr>
            <a:r>
              <a:rPr lang="en-US" altLang="zh-CN" dirty="0">
                <a:latin typeface="Times New Roman" panose="02020603050405020304" pitchFamily="18" charset="0"/>
                <a:cs typeface="Times New Roman" panose="02020603050405020304" pitchFamily="18" charset="0"/>
              </a:rPr>
              <a:t>4.2.6 </a:t>
            </a:r>
            <a:r>
              <a:rPr lang="zh-CN" altLang="zh-CN" dirty="0">
                <a:latin typeface="Times New Roman" panose="02020603050405020304" pitchFamily="18" charset="0"/>
                <a:cs typeface="Times New Roman" panose="02020603050405020304" pitchFamily="18" charset="0"/>
              </a:rPr>
              <a:t>高寒地区选用的锅炉应适合高原气候条件的运行，保证锅炉在工程所在地的热效率不低于表</a:t>
            </a:r>
            <a:r>
              <a:rPr lang="en-US" altLang="zh-CN" dirty="0">
                <a:latin typeface="Times New Roman" panose="02020603050405020304" pitchFamily="18" charset="0"/>
                <a:cs typeface="Times New Roman" panose="02020603050405020304" pitchFamily="18" charset="0"/>
              </a:rPr>
              <a:t>4.2.5</a:t>
            </a:r>
            <a:r>
              <a:rPr lang="zh-CN" altLang="zh-CN" dirty="0">
                <a:latin typeface="Times New Roman" panose="02020603050405020304" pitchFamily="18" charset="0"/>
                <a:cs typeface="Times New Roman" panose="02020603050405020304" pitchFamily="18" charset="0"/>
              </a:rPr>
              <a:t>的规定。</a:t>
            </a:r>
          </a:p>
        </p:txBody>
      </p:sp>
      <p:sp>
        <p:nvSpPr>
          <p:cNvPr id="6" name="矩形 5"/>
          <p:cNvSpPr/>
          <p:nvPr/>
        </p:nvSpPr>
        <p:spPr>
          <a:xfrm>
            <a:off x="275858" y="2451454"/>
            <a:ext cx="11159252" cy="1273875"/>
          </a:xfrm>
          <a:prstGeom prst="rect">
            <a:avLst/>
          </a:prstGeom>
        </p:spPr>
        <p:txBody>
          <a:bodyPr wrap="square">
            <a:spAutoFit/>
          </a:bodyPr>
          <a:lstStyle/>
          <a:p>
            <a:pPr indent="457200">
              <a:lnSpc>
                <a:spcPct val="150000"/>
              </a:lnSpc>
            </a:pP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高寒地区大气压力低，空气密度减小，空气中含氧量</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降低；标准</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型的锅炉在高寒地区使用会出现燃烧速度降低，热出力</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减少。燃气</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燃烧不充分</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一方面造成能量浪费，另一方面造成环境污染。从节能环保的目的出发，本条文规定高寒地区选用的锅炉应适合高原气候条件的运行，其在工程所在地的热效率满足表</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4.2.5</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的规定</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zh-CN" altLang="en-US" dirty="0">
              <a:solidFill>
                <a:schemeClr val="accent1">
                  <a:lumMod val="75000"/>
                </a:schemeClr>
              </a:solidFill>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10212459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75858" y="776585"/>
            <a:ext cx="184858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4.2 </a:t>
            </a:r>
            <a:r>
              <a:rPr lang="zh-CN" altLang="en-US" sz="2000" b="0" cap="none" spc="0" dirty="0">
                <a:ln w="0"/>
                <a:solidFill>
                  <a:schemeClr val="tx1"/>
                </a:solidFill>
                <a:effectLst>
                  <a:outerShdw blurRad="38100" dist="19050" dir="2700000" algn="tl" rotWithShape="0">
                    <a:schemeClr val="dk1">
                      <a:alpha val="40000"/>
                    </a:schemeClr>
                  </a:outerShdw>
                </a:effectLst>
              </a:rPr>
              <a:t>冷源与热源</a:t>
            </a:r>
          </a:p>
        </p:txBody>
      </p:sp>
      <p:sp>
        <p:nvSpPr>
          <p:cNvPr id="5" name="矩形 4"/>
          <p:cNvSpPr/>
          <p:nvPr/>
        </p:nvSpPr>
        <p:spPr>
          <a:xfrm>
            <a:off x="275859" y="1297071"/>
            <a:ext cx="11159252" cy="1754326"/>
          </a:xfrm>
          <a:prstGeom prst="rect">
            <a:avLst/>
          </a:prstGeom>
        </p:spPr>
        <p:txBody>
          <a:bodyPr wrap="square">
            <a:spAutoFit/>
          </a:bodyPr>
          <a:lstStyle/>
          <a:p>
            <a:pPr>
              <a:lnSpc>
                <a:spcPct val="150000"/>
              </a:lnSpc>
            </a:pPr>
            <a:r>
              <a:rPr lang="en-US" altLang="zh-CN" dirty="0">
                <a:latin typeface="Times New Roman" panose="02020603050405020304" pitchFamily="18" charset="0"/>
                <a:cs typeface="Times New Roman" panose="02020603050405020304" pitchFamily="18" charset="0"/>
              </a:rPr>
              <a:t>4.2.7 </a:t>
            </a:r>
            <a:r>
              <a:rPr lang="zh-CN" altLang="zh-CN" dirty="0">
                <a:latin typeface="Times New Roman" panose="02020603050405020304" pitchFamily="18" charset="0"/>
                <a:cs typeface="Times New Roman" panose="02020603050405020304" pitchFamily="18" charset="0"/>
              </a:rPr>
              <a:t>除下列情况外，不应采用蒸汽锅炉作为热源</a:t>
            </a:r>
            <a:r>
              <a:rPr lang="zh-CN" altLang="zh-CN" dirty="0" smtClean="0">
                <a:latin typeface="Times New Roman" panose="02020603050405020304" pitchFamily="18" charset="0"/>
                <a:cs typeface="Times New Roman" panose="02020603050405020304" pitchFamily="18" charset="0"/>
              </a:rPr>
              <a:t>：</a:t>
            </a:r>
          </a:p>
          <a:p>
            <a:pPr indent="457200">
              <a:lnSpc>
                <a:spcPct val="150000"/>
              </a:lnSpc>
            </a:pPr>
            <a:r>
              <a:rPr lang="en-US" altLang="zh-CN" dirty="0" smtClean="0">
                <a:latin typeface="Times New Roman" panose="02020603050405020304" pitchFamily="18" charset="0"/>
                <a:cs typeface="Times New Roman" panose="02020603050405020304" pitchFamily="18" charset="0"/>
              </a:rPr>
              <a:t>1 </a:t>
            </a:r>
            <a:r>
              <a:rPr lang="zh-CN" altLang="zh-CN" dirty="0" smtClean="0">
                <a:latin typeface="Times New Roman" panose="02020603050405020304" pitchFamily="18" charset="0"/>
                <a:cs typeface="Times New Roman" panose="02020603050405020304" pitchFamily="18" charset="0"/>
              </a:rPr>
              <a:t>厨房、洗衣、高温消毒以及工艺性湿度控制等必须采用蒸汽的热负荷；</a:t>
            </a:r>
          </a:p>
          <a:p>
            <a:pPr indent="457200">
              <a:lnSpc>
                <a:spcPct val="150000"/>
              </a:lnSpc>
            </a:pPr>
            <a:r>
              <a:rPr lang="en-US" altLang="zh-CN" dirty="0" smtClean="0">
                <a:latin typeface="Times New Roman" panose="02020603050405020304" pitchFamily="18" charset="0"/>
                <a:cs typeface="Times New Roman" panose="02020603050405020304" pitchFamily="18" charset="0"/>
              </a:rPr>
              <a:t>2 </a:t>
            </a:r>
            <a:r>
              <a:rPr lang="zh-CN" altLang="zh-CN" dirty="0">
                <a:latin typeface="Times New Roman" panose="02020603050405020304" pitchFamily="18" charset="0"/>
                <a:cs typeface="Times New Roman" panose="02020603050405020304" pitchFamily="18" charset="0"/>
              </a:rPr>
              <a:t>蒸汽热负荷在总热负荷中的比例大于</a:t>
            </a:r>
            <a:r>
              <a:rPr lang="en-US" altLang="zh-CN" dirty="0">
                <a:latin typeface="Times New Roman" panose="02020603050405020304" pitchFamily="18" charset="0"/>
                <a:cs typeface="Times New Roman" panose="02020603050405020304" pitchFamily="18" charset="0"/>
              </a:rPr>
              <a:t>70%</a:t>
            </a:r>
            <a:r>
              <a:rPr lang="zh-CN" altLang="zh-CN" dirty="0">
                <a:latin typeface="Times New Roman" panose="02020603050405020304" pitchFamily="18" charset="0"/>
                <a:cs typeface="Times New Roman" panose="02020603050405020304" pitchFamily="18" charset="0"/>
              </a:rPr>
              <a:t>且总热负荷不大于</a:t>
            </a:r>
            <a:r>
              <a:rPr lang="en-US" altLang="zh-CN" dirty="0">
                <a:latin typeface="Times New Roman" panose="02020603050405020304" pitchFamily="18" charset="0"/>
                <a:cs typeface="Times New Roman" panose="02020603050405020304" pitchFamily="18" charset="0"/>
              </a:rPr>
              <a:t>1.4MW</a:t>
            </a:r>
            <a:r>
              <a:rPr lang="zh-CN" altLang="zh-CN" dirty="0" smtClean="0">
                <a:latin typeface="Times New Roman" panose="02020603050405020304" pitchFamily="18" charset="0"/>
                <a:cs typeface="Times New Roman" panose="02020603050405020304" pitchFamily="18" charset="0"/>
              </a:rPr>
              <a:t>。</a:t>
            </a:r>
            <a:endParaRPr lang="en-US" altLang="zh-CN" dirty="0" smtClean="0">
              <a:latin typeface="Times New Roman" panose="02020603050405020304" pitchFamily="18" charset="0"/>
              <a:cs typeface="Times New Roman" panose="02020603050405020304" pitchFamily="18" charset="0"/>
            </a:endParaRPr>
          </a:p>
          <a:p>
            <a:pPr indent="457200">
              <a:lnSpc>
                <a:spcPct val="150000"/>
              </a:lnSpc>
            </a:pPr>
            <a:r>
              <a:rPr lang="zh-CN" altLang="en-US" kern="0" dirty="0" smtClean="0">
                <a:solidFill>
                  <a:srgbClr val="FF0000"/>
                </a:solidFill>
                <a:latin typeface="Times New Roman" panose="02020603050405020304" pitchFamily="18" charset="0"/>
                <a:cs typeface="Times New Roman" panose="02020603050405020304" pitchFamily="18" charset="0"/>
              </a:rPr>
              <a:t>（执行国家标准）</a:t>
            </a:r>
            <a:endParaRPr lang="zh-CN" altLang="zh-CN" dirty="0">
              <a:latin typeface="Times New Roman" panose="02020603050405020304" pitchFamily="18" charset="0"/>
              <a:cs typeface="Times New Roman" panose="02020603050405020304" pitchFamily="18" charset="0"/>
            </a:endParaRPr>
          </a:p>
        </p:txBody>
      </p:sp>
      <p:sp>
        <p:nvSpPr>
          <p:cNvPr id="4" name="矩形 3"/>
          <p:cNvSpPr/>
          <p:nvPr/>
        </p:nvSpPr>
        <p:spPr>
          <a:xfrm>
            <a:off x="275858" y="3487247"/>
            <a:ext cx="11159252" cy="1286250"/>
          </a:xfrm>
          <a:prstGeom prst="rect">
            <a:avLst/>
          </a:prstGeom>
        </p:spPr>
        <p:txBody>
          <a:bodyPr wrap="square">
            <a:spAutoFit/>
          </a:bodyPr>
          <a:lstStyle/>
          <a:p>
            <a:pPr>
              <a:lnSpc>
                <a:spcPct val="150000"/>
              </a:lnSpc>
            </a:pPr>
            <a:r>
              <a:rPr lang="en-US" altLang="zh-CN" dirty="0">
                <a:latin typeface="Times New Roman" panose="02020603050405020304" pitchFamily="18" charset="0"/>
                <a:cs typeface="Times New Roman" panose="02020603050405020304" pitchFamily="18" charset="0"/>
              </a:rPr>
              <a:t>4.2.8 </a:t>
            </a:r>
            <a:r>
              <a:rPr lang="zh-CN" altLang="zh-CN" dirty="0">
                <a:latin typeface="Times New Roman" panose="02020603050405020304" pitchFamily="18" charset="0"/>
                <a:cs typeface="Times New Roman" panose="02020603050405020304" pitchFamily="18" charset="0"/>
              </a:rPr>
              <a:t>集中空调系统的冷水（热泵）机组台数及单机制冷量（制热量）选择，应能适应负荷全年变化规律，满足季节及部分负荷要求。机组设计不宜少于两台。当小型工程仅设一台时，应选择调节性能优良的机型，并能满足建筑最低负荷的要求。</a:t>
            </a:r>
          </a:p>
        </p:txBody>
      </p:sp>
      <p:sp>
        <p:nvSpPr>
          <p:cNvPr id="6" name="矩形 5"/>
          <p:cNvSpPr/>
          <p:nvPr/>
        </p:nvSpPr>
        <p:spPr>
          <a:xfrm>
            <a:off x="275858" y="5361949"/>
            <a:ext cx="11159252" cy="923330"/>
          </a:xfrm>
          <a:prstGeom prst="rect">
            <a:avLst/>
          </a:prstGeom>
        </p:spPr>
        <p:txBody>
          <a:bodyPr wrap="square">
            <a:spAutoFit/>
          </a:bodyPr>
          <a:lstStyle/>
          <a:p>
            <a:pPr>
              <a:lnSpc>
                <a:spcPct val="150000"/>
              </a:lnSpc>
            </a:pP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在</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公共建筑节能设计标准</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》GB50189-2015</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4.2.7</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条</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基础上调整。</a:t>
            </a:r>
          </a:p>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调整内容为：取消“同类型机组不宜超过</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4</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台”规定。</a:t>
            </a:r>
            <a:endPar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7" name="五边形 6"/>
          <p:cNvSpPr/>
          <p:nvPr/>
        </p:nvSpPr>
        <p:spPr>
          <a:xfrm>
            <a:off x="391472" y="4853410"/>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Tree>
    <p:extLst>
      <p:ext uri="{BB962C8B-B14F-4D97-AF65-F5344CB8AC3E}">
        <p14:creationId xmlns:p14="http://schemas.microsoft.com/office/powerpoint/2010/main" val="10880848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75858" y="776585"/>
            <a:ext cx="184858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4.2 </a:t>
            </a:r>
            <a:r>
              <a:rPr lang="zh-CN" altLang="en-US" sz="2000" b="0" cap="none" spc="0" dirty="0">
                <a:ln w="0"/>
                <a:solidFill>
                  <a:schemeClr val="tx1"/>
                </a:solidFill>
                <a:effectLst>
                  <a:outerShdw blurRad="38100" dist="19050" dir="2700000" algn="tl" rotWithShape="0">
                    <a:schemeClr val="dk1">
                      <a:alpha val="40000"/>
                    </a:schemeClr>
                  </a:outerShdw>
                </a:effectLst>
              </a:rPr>
              <a:t>冷源与热源</a:t>
            </a:r>
          </a:p>
        </p:txBody>
      </p:sp>
      <p:sp>
        <p:nvSpPr>
          <p:cNvPr id="5" name="矩形 4"/>
          <p:cNvSpPr/>
          <p:nvPr/>
        </p:nvSpPr>
        <p:spPr>
          <a:xfrm>
            <a:off x="407238" y="1360133"/>
            <a:ext cx="11159252" cy="4662815"/>
          </a:xfrm>
          <a:prstGeom prst="rect">
            <a:avLst/>
          </a:prstGeom>
        </p:spPr>
        <p:txBody>
          <a:bodyPr wrap="square">
            <a:spAutoFit/>
          </a:bodyPr>
          <a:lstStyle/>
          <a:p>
            <a:pPr>
              <a:lnSpc>
                <a:spcPct val="150000"/>
              </a:lnSpc>
            </a:pPr>
            <a:r>
              <a:rPr lang="en-US" altLang="zh-CN" b="1" dirty="0">
                <a:latin typeface="Times New Roman" panose="02020603050405020304" pitchFamily="18" charset="0"/>
                <a:ea typeface="黑体" panose="02010609060101010101" pitchFamily="49" charset="-122"/>
                <a:cs typeface="Times New Roman" panose="02020603050405020304" pitchFamily="18" charset="0"/>
              </a:rPr>
              <a:t>4.2.9</a:t>
            </a:r>
            <a:r>
              <a:rPr lang="en-US" altLang="zh-CN" dirty="0">
                <a:latin typeface="Times New Roman" panose="02020603050405020304" pitchFamily="18" charset="0"/>
                <a:ea typeface="黑体" panose="02010609060101010101" pitchFamily="49" charset="-122"/>
                <a:cs typeface="Times New Roman" panose="02020603050405020304" pitchFamily="18" charset="0"/>
              </a:rPr>
              <a:t> </a:t>
            </a:r>
            <a:r>
              <a:rPr lang="zh-CN" altLang="zh-CN" dirty="0">
                <a:latin typeface="Times New Roman" panose="02020603050405020304" pitchFamily="18" charset="0"/>
                <a:ea typeface="黑体" panose="02010609060101010101" pitchFamily="49" charset="-122"/>
                <a:cs typeface="Times New Roman" panose="02020603050405020304" pitchFamily="18" charset="0"/>
              </a:rPr>
              <a:t>电动压缩式冷水机组的总装机容量，应按本标准第</a:t>
            </a:r>
            <a:r>
              <a:rPr lang="en-US" altLang="zh-CN" dirty="0">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latin typeface="Times New Roman" panose="02020603050405020304" pitchFamily="18" charset="0"/>
                <a:ea typeface="黑体" panose="02010609060101010101" pitchFamily="49" charset="-122"/>
                <a:cs typeface="Times New Roman" panose="02020603050405020304" pitchFamily="18" charset="0"/>
              </a:rPr>
              <a:t>4.1.2</a:t>
            </a:r>
            <a:r>
              <a:rPr lang="en-US" altLang="zh-CN" dirty="0">
                <a:latin typeface="Times New Roman" panose="02020603050405020304" pitchFamily="18" charset="0"/>
                <a:ea typeface="黑体" panose="02010609060101010101" pitchFamily="49" charset="-122"/>
                <a:cs typeface="Times New Roman" panose="02020603050405020304" pitchFamily="18" charset="0"/>
              </a:rPr>
              <a:t> </a:t>
            </a:r>
            <a:r>
              <a:rPr lang="zh-CN" altLang="zh-CN" dirty="0">
                <a:latin typeface="Times New Roman" panose="02020603050405020304" pitchFamily="18" charset="0"/>
                <a:ea typeface="黑体" panose="02010609060101010101" pitchFamily="49" charset="-122"/>
                <a:cs typeface="Times New Roman" panose="02020603050405020304" pitchFamily="18" charset="0"/>
              </a:rPr>
              <a:t>条的规定计算的空调冷负荷值直接选定，不得另作附加。在设计条件下，当机组的规格不符合计算冷负荷的要求时，所选择机组的总装机容量与计算冷负荷的比值不得大于</a:t>
            </a:r>
            <a:r>
              <a:rPr lang="en-US" altLang="zh-CN" dirty="0">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latin typeface="Times New Roman" panose="02020603050405020304" pitchFamily="18" charset="0"/>
                <a:ea typeface="黑体" panose="02010609060101010101" pitchFamily="49" charset="-122"/>
                <a:cs typeface="Times New Roman" panose="02020603050405020304" pitchFamily="18" charset="0"/>
              </a:rPr>
              <a:t>1.1</a:t>
            </a:r>
            <a:r>
              <a:rPr lang="zh-CN" altLang="zh-CN" dirty="0" smtClean="0">
                <a:latin typeface="Times New Roman" panose="02020603050405020304" pitchFamily="18" charset="0"/>
                <a:ea typeface="黑体" panose="02010609060101010101" pitchFamily="49" charset="-122"/>
                <a:cs typeface="Times New Roman" panose="02020603050405020304" pitchFamily="18" charset="0"/>
              </a:rPr>
              <a:t>。</a:t>
            </a:r>
            <a:endParaRPr lang="en-US" altLang="zh-CN" dirty="0" smtClean="0">
              <a:latin typeface="Times New Roman" panose="02020603050405020304" pitchFamily="18" charset="0"/>
              <a:ea typeface="黑体" panose="02010609060101010101" pitchFamily="49" charset="-122"/>
              <a:cs typeface="Times New Roman" panose="02020603050405020304" pitchFamily="18" charset="0"/>
            </a:endParaRPr>
          </a:p>
          <a:p>
            <a:pPr>
              <a:lnSpc>
                <a:spcPct val="150000"/>
              </a:lnSpc>
            </a:pPr>
            <a:r>
              <a:rPr lang="zh-CN" altLang="en-US" kern="0" dirty="0" smtClean="0">
                <a:solidFill>
                  <a:srgbClr val="FF0000"/>
                </a:solidFill>
                <a:latin typeface="Times New Roman" panose="02020603050405020304" pitchFamily="18" charset="0"/>
                <a:cs typeface="Times New Roman" panose="02020603050405020304" pitchFamily="18" charset="0"/>
              </a:rPr>
              <a:t>（强制性条文，</a:t>
            </a:r>
            <a:r>
              <a:rPr lang="zh-CN" altLang="zh-CN" dirty="0">
                <a:solidFill>
                  <a:srgbClr val="FF0000"/>
                </a:solidFill>
              </a:rPr>
              <a:t>与《公共建筑节能设计标准》</a:t>
            </a:r>
            <a:r>
              <a:rPr lang="en-US" altLang="zh-CN" dirty="0">
                <a:solidFill>
                  <a:srgbClr val="FF0000"/>
                </a:solidFill>
              </a:rPr>
              <a:t>GB50189-2015</a:t>
            </a:r>
            <a:r>
              <a:rPr lang="zh-CN" altLang="zh-CN" dirty="0" smtClean="0">
                <a:solidFill>
                  <a:srgbClr val="FF0000"/>
                </a:solidFill>
              </a:rPr>
              <a:t>第</a:t>
            </a:r>
            <a:r>
              <a:rPr lang="en-US" altLang="zh-CN" kern="0" dirty="0" smtClean="0">
                <a:solidFill>
                  <a:srgbClr val="FF0000"/>
                </a:solidFill>
                <a:latin typeface="Times New Roman" panose="02020603050405020304" pitchFamily="18" charset="0"/>
                <a:cs typeface="Times New Roman" panose="02020603050405020304" pitchFamily="18" charset="0"/>
              </a:rPr>
              <a:t>4.2.8</a:t>
            </a:r>
            <a:r>
              <a:rPr lang="zh-CN" altLang="en-US" kern="0" dirty="0" smtClean="0">
                <a:solidFill>
                  <a:srgbClr val="FF0000"/>
                </a:solidFill>
                <a:latin typeface="Times New Roman" panose="02020603050405020304" pitchFamily="18" charset="0"/>
                <a:cs typeface="Times New Roman" panose="02020603050405020304" pitchFamily="18" charset="0"/>
              </a:rPr>
              <a:t>条相同）</a:t>
            </a:r>
            <a:endParaRPr lang="en-US" altLang="zh-CN" kern="0" dirty="0" smtClean="0">
              <a:solidFill>
                <a:srgbClr val="FF0000"/>
              </a:solidFill>
              <a:latin typeface="Times New Roman" panose="02020603050405020304" pitchFamily="18" charset="0"/>
              <a:cs typeface="Times New Roman" panose="02020603050405020304" pitchFamily="18" charset="0"/>
            </a:endParaRPr>
          </a:p>
          <a:p>
            <a:pPr>
              <a:lnSpc>
                <a:spcPct val="150000"/>
              </a:lnSpc>
            </a:pPr>
            <a:endParaRPr lang="en-US" altLang="zh-CN" kern="0" dirty="0">
              <a:solidFill>
                <a:srgbClr val="FF0000"/>
              </a:solidFill>
              <a:latin typeface="Times New Roman" panose="02020603050405020304" pitchFamily="18" charset="0"/>
              <a:cs typeface="Times New Roman" panose="02020603050405020304" pitchFamily="18" charset="0"/>
            </a:endParaRPr>
          </a:p>
          <a:p>
            <a:pPr>
              <a:lnSpc>
                <a:spcPct val="150000"/>
              </a:lnSpc>
            </a:pPr>
            <a:r>
              <a:rPr lang="en-US" altLang="zh-CN" dirty="0">
                <a:latin typeface="Times New Roman" panose="02020603050405020304" pitchFamily="18" charset="0"/>
                <a:cs typeface="Times New Roman" panose="02020603050405020304" pitchFamily="18" charset="0"/>
              </a:rPr>
              <a:t>4.2.10 </a:t>
            </a:r>
            <a:r>
              <a:rPr lang="zh-CN" altLang="en-US" dirty="0">
                <a:latin typeface="Times New Roman" panose="02020603050405020304" pitchFamily="18" charset="0"/>
                <a:cs typeface="Times New Roman" panose="02020603050405020304" pitchFamily="18" charset="0"/>
              </a:rPr>
              <a:t>采用分布式能源站作为冷热源时，宜采用由自身发电驱动、以热电联产产生的废热为低位热源的热泵系统。</a:t>
            </a:r>
            <a:r>
              <a:rPr lang="zh-CN" altLang="en-US" dirty="0" smtClean="0">
                <a:solidFill>
                  <a:srgbClr val="FF0000"/>
                </a:solidFill>
                <a:latin typeface="Times New Roman" panose="02020603050405020304" pitchFamily="18" charset="0"/>
                <a:cs typeface="Times New Roman" panose="02020603050405020304" pitchFamily="18" charset="0"/>
              </a:rPr>
              <a:t>（执行国家标准）</a:t>
            </a:r>
            <a:endParaRPr lang="zh-CN" altLang="en-US" dirty="0">
              <a:solidFill>
                <a:srgbClr val="FF0000"/>
              </a:solidFill>
              <a:latin typeface="Times New Roman" panose="02020603050405020304" pitchFamily="18" charset="0"/>
              <a:cs typeface="Times New Roman" panose="02020603050405020304" pitchFamily="18" charset="0"/>
            </a:endParaRPr>
          </a:p>
          <a:p>
            <a:pPr>
              <a:lnSpc>
                <a:spcPct val="150000"/>
              </a:lnSpc>
            </a:pPr>
            <a:endParaRPr lang="zh-CN" altLang="zh-CN" dirty="0">
              <a:latin typeface="Times New Roman" panose="02020603050405020304" pitchFamily="18" charset="0"/>
              <a:cs typeface="Times New Roman" panose="02020603050405020304" pitchFamily="18" charset="0"/>
            </a:endParaRPr>
          </a:p>
          <a:p>
            <a:pPr>
              <a:lnSpc>
                <a:spcPct val="150000"/>
              </a:lnSpc>
            </a:pPr>
            <a:endParaRPr lang="zh-CN" altLang="zh-CN" dirty="0">
              <a:latin typeface="Times New Roman" panose="02020603050405020304" pitchFamily="18" charset="0"/>
              <a:ea typeface="黑体" panose="02010609060101010101" pitchFamily="49" charset="-122"/>
              <a:cs typeface="Times New Roman" panose="02020603050405020304" pitchFamily="18" charset="0"/>
            </a:endParaRPr>
          </a:p>
          <a:p>
            <a:pPr indent="457200">
              <a:lnSpc>
                <a:spcPct val="150000"/>
              </a:lnSpc>
            </a:pPr>
            <a:endParaRPr lang="zh-CN" altLang="zh-CN" dirty="0">
              <a:latin typeface="Times New Roman" panose="02020603050405020304" pitchFamily="18" charset="0"/>
              <a:cs typeface="Times New Roman" panose="02020603050405020304" pitchFamily="18" charset="0"/>
            </a:endParaRPr>
          </a:p>
          <a:p>
            <a:pPr indent="457200">
              <a:lnSpc>
                <a:spcPct val="150000"/>
              </a:lnSpc>
            </a:pPr>
            <a:endParaRPr lang="zh-CN" altLang="zh-C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5239442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75858" y="776585"/>
            <a:ext cx="184858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4.2 </a:t>
            </a:r>
            <a:r>
              <a:rPr lang="zh-CN" altLang="en-US" sz="2000" b="0" cap="none" spc="0" dirty="0">
                <a:ln w="0"/>
                <a:solidFill>
                  <a:schemeClr val="tx1"/>
                </a:solidFill>
                <a:effectLst>
                  <a:outerShdw blurRad="38100" dist="19050" dir="2700000" algn="tl" rotWithShape="0">
                    <a:schemeClr val="dk1">
                      <a:alpha val="40000"/>
                    </a:schemeClr>
                  </a:outerShdw>
                </a:effectLst>
              </a:rPr>
              <a:t>冷源与热源</a:t>
            </a:r>
          </a:p>
        </p:txBody>
      </p:sp>
      <p:sp>
        <p:nvSpPr>
          <p:cNvPr id="5" name="矩形 4"/>
          <p:cNvSpPr/>
          <p:nvPr/>
        </p:nvSpPr>
        <p:spPr>
          <a:xfrm>
            <a:off x="275858" y="1097374"/>
            <a:ext cx="11159252" cy="2117246"/>
          </a:xfrm>
          <a:prstGeom prst="rect">
            <a:avLst/>
          </a:prstGeom>
        </p:spPr>
        <p:txBody>
          <a:bodyPr wrap="square">
            <a:spAutoFit/>
          </a:bodyPr>
          <a:lstStyle/>
          <a:p>
            <a:pPr>
              <a:lnSpc>
                <a:spcPct val="150000"/>
              </a:lnSpc>
            </a:pPr>
            <a:r>
              <a:rPr lang="en-US" altLang="zh-CN" b="1" dirty="0">
                <a:latin typeface="Times New Roman" panose="02020603050405020304" pitchFamily="18" charset="0"/>
                <a:ea typeface="黑体" panose="02010609060101010101" pitchFamily="49" charset="-122"/>
                <a:cs typeface="Times New Roman" panose="02020603050405020304" pitchFamily="18" charset="0"/>
              </a:rPr>
              <a:t>4.2.11</a:t>
            </a:r>
            <a:r>
              <a:rPr lang="en-US" altLang="zh-CN" dirty="0">
                <a:latin typeface="Times New Roman" panose="02020603050405020304" pitchFamily="18" charset="0"/>
                <a:ea typeface="黑体" panose="02010609060101010101" pitchFamily="49" charset="-122"/>
                <a:cs typeface="Times New Roman" panose="02020603050405020304" pitchFamily="18" charset="0"/>
              </a:rPr>
              <a:t> </a:t>
            </a:r>
            <a:r>
              <a:rPr lang="zh-CN" altLang="zh-CN" dirty="0">
                <a:latin typeface="Times New Roman" panose="02020603050405020304" pitchFamily="18" charset="0"/>
                <a:ea typeface="黑体" panose="02010609060101010101" pitchFamily="49" charset="-122"/>
                <a:cs typeface="Times New Roman" panose="02020603050405020304" pitchFamily="18" charset="0"/>
              </a:rPr>
              <a:t>采用电机驱动的蒸气压缩循环冷水（热泵）机组时，其在名义制冷工况和规定条件下的性能系数</a:t>
            </a:r>
            <a:r>
              <a:rPr lang="en-US" altLang="zh-CN" dirty="0">
                <a:latin typeface="Times New Roman" panose="02020603050405020304" pitchFamily="18" charset="0"/>
                <a:ea typeface="黑体" panose="02010609060101010101" pitchFamily="49" charset="-122"/>
                <a:cs typeface="Times New Roman" panose="02020603050405020304" pitchFamily="18" charset="0"/>
              </a:rPr>
              <a:t>(COP)</a:t>
            </a:r>
            <a:r>
              <a:rPr lang="zh-CN" altLang="zh-CN" dirty="0">
                <a:latin typeface="Times New Roman" panose="02020603050405020304" pitchFamily="18" charset="0"/>
                <a:ea typeface="黑体" panose="02010609060101010101" pitchFamily="49" charset="-122"/>
                <a:cs typeface="Times New Roman" panose="02020603050405020304" pitchFamily="18" charset="0"/>
              </a:rPr>
              <a:t>应符合下列规定：</a:t>
            </a:r>
          </a:p>
          <a:p>
            <a:pPr indent="457200">
              <a:lnSpc>
                <a:spcPct val="150000"/>
              </a:lnSpc>
            </a:pPr>
            <a:r>
              <a:rPr lang="en-US" altLang="zh-CN" b="1" dirty="0">
                <a:latin typeface="Times New Roman" panose="02020603050405020304" pitchFamily="18" charset="0"/>
                <a:ea typeface="黑体" panose="02010609060101010101" pitchFamily="49" charset="-122"/>
                <a:cs typeface="Times New Roman" panose="02020603050405020304" pitchFamily="18" charset="0"/>
              </a:rPr>
              <a:t>1 </a:t>
            </a:r>
            <a:r>
              <a:rPr lang="zh-CN" altLang="zh-CN" dirty="0">
                <a:latin typeface="Times New Roman" panose="02020603050405020304" pitchFamily="18" charset="0"/>
                <a:ea typeface="黑体" panose="02010609060101010101" pitchFamily="49" charset="-122"/>
                <a:cs typeface="Times New Roman" panose="02020603050405020304" pitchFamily="18" charset="0"/>
              </a:rPr>
              <a:t>水冷定频机组及风冷或蒸发冷却机组的性能系数</a:t>
            </a:r>
            <a:r>
              <a:rPr lang="en-US" altLang="zh-CN" dirty="0">
                <a:latin typeface="Times New Roman" panose="02020603050405020304" pitchFamily="18" charset="0"/>
                <a:ea typeface="黑体" panose="02010609060101010101" pitchFamily="49" charset="-122"/>
                <a:cs typeface="Times New Roman" panose="02020603050405020304" pitchFamily="18" charset="0"/>
              </a:rPr>
              <a:t>(COP)</a:t>
            </a:r>
            <a:r>
              <a:rPr lang="zh-CN" altLang="zh-CN" dirty="0">
                <a:latin typeface="Times New Roman" panose="02020603050405020304" pitchFamily="18" charset="0"/>
                <a:ea typeface="黑体" panose="02010609060101010101" pitchFamily="49" charset="-122"/>
                <a:cs typeface="Times New Roman" panose="02020603050405020304" pitchFamily="18" charset="0"/>
              </a:rPr>
              <a:t>不应低于表</a:t>
            </a:r>
            <a:r>
              <a:rPr lang="en-US" altLang="zh-CN" dirty="0">
                <a:latin typeface="Times New Roman" panose="02020603050405020304" pitchFamily="18" charset="0"/>
                <a:ea typeface="黑体" panose="02010609060101010101" pitchFamily="49" charset="-122"/>
                <a:cs typeface="Times New Roman" panose="02020603050405020304" pitchFamily="18" charset="0"/>
              </a:rPr>
              <a:t> 4.2.11</a:t>
            </a:r>
            <a:r>
              <a:rPr lang="zh-CN" altLang="zh-CN" dirty="0">
                <a:latin typeface="Times New Roman" panose="02020603050405020304" pitchFamily="18" charset="0"/>
                <a:ea typeface="黑体" panose="02010609060101010101" pitchFamily="49" charset="-122"/>
                <a:cs typeface="Times New Roman" panose="02020603050405020304" pitchFamily="18" charset="0"/>
              </a:rPr>
              <a:t>的数值；</a:t>
            </a:r>
          </a:p>
          <a:p>
            <a:pPr indent="457200">
              <a:lnSpc>
                <a:spcPct val="150000"/>
              </a:lnSpc>
            </a:pPr>
            <a:r>
              <a:rPr lang="en-US" altLang="zh-CN" b="1" dirty="0">
                <a:latin typeface="Times New Roman" panose="02020603050405020304" pitchFamily="18" charset="0"/>
                <a:ea typeface="黑体" panose="02010609060101010101" pitchFamily="49" charset="-122"/>
                <a:cs typeface="Times New Roman" panose="02020603050405020304" pitchFamily="18" charset="0"/>
              </a:rPr>
              <a:t>2 </a:t>
            </a:r>
            <a:r>
              <a:rPr lang="zh-CN" altLang="zh-CN" dirty="0">
                <a:latin typeface="Times New Roman" panose="02020603050405020304" pitchFamily="18" charset="0"/>
                <a:ea typeface="黑体" panose="02010609060101010101" pitchFamily="49" charset="-122"/>
                <a:cs typeface="Times New Roman" panose="02020603050405020304" pitchFamily="18" charset="0"/>
              </a:rPr>
              <a:t>水冷变频离心式机组的性能系数</a:t>
            </a:r>
            <a:r>
              <a:rPr lang="en-US" altLang="zh-CN" dirty="0">
                <a:latin typeface="Times New Roman" panose="02020603050405020304" pitchFamily="18" charset="0"/>
                <a:ea typeface="黑体" panose="02010609060101010101" pitchFamily="49" charset="-122"/>
                <a:cs typeface="Times New Roman" panose="02020603050405020304" pitchFamily="18" charset="0"/>
              </a:rPr>
              <a:t>(COP)</a:t>
            </a:r>
            <a:r>
              <a:rPr lang="zh-CN" altLang="zh-CN" dirty="0">
                <a:latin typeface="Times New Roman" panose="02020603050405020304" pitchFamily="18" charset="0"/>
                <a:ea typeface="黑体" panose="02010609060101010101" pitchFamily="49" charset="-122"/>
                <a:cs typeface="Times New Roman" panose="02020603050405020304" pitchFamily="18" charset="0"/>
              </a:rPr>
              <a:t>不应低于表</a:t>
            </a:r>
            <a:r>
              <a:rPr lang="en-US" altLang="zh-CN" dirty="0">
                <a:latin typeface="Times New Roman" panose="02020603050405020304" pitchFamily="18" charset="0"/>
                <a:ea typeface="黑体" panose="02010609060101010101" pitchFamily="49" charset="-122"/>
                <a:cs typeface="Times New Roman" panose="02020603050405020304" pitchFamily="18" charset="0"/>
              </a:rPr>
              <a:t> 4.2.11 </a:t>
            </a:r>
            <a:r>
              <a:rPr lang="zh-CN" altLang="zh-CN" dirty="0">
                <a:latin typeface="Times New Roman" panose="02020603050405020304" pitchFamily="18" charset="0"/>
                <a:ea typeface="黑体" panose="02010609060101010101" pitchFamily="49" charset="-122"/>
                <a:cs typeface="Times New Roman" panose="02020603050405020304" pitchFamily="18" charset="0"/>
              </a:rPr>
              <a:t>中数值的</a:t>
            </a:r>
            <a:r>
              <a:rPr lang="en-US" altLang="zh-CN" dirty="0">
                <a:latin typeface="Times New Roman" panose="02020603050405020304" pitchFamily="18" charset="0"/>
                <a:ea typeface="黑体" panose="02010609060101010101" pitchFamily="49" charset="-122"/>
                <a:cs typeface="Times New Roman" panose="02020603050405020304" pitchFamily="18" charset="0"/>
              </a:rPr>
              <a:t> 0.93</a:t>
            </a:r>
            <a:r>
              <a:rPr lang="zh-CN" altLang="zh-CN" dirty="0">
                <a:latin typeface="Times New Roman" panose="02020603050405020304" pitchFamily="18" charset="0"/>
                <a:ea typeface="黑体" panose="02010609060101010101" pitchFamily="49" charset="-122"/>
                <a:cs typeface="Times New Roman" panose="02020603050405020304" pitchFamily="18" charset="0"/>
              </a:rPr>
              <a:t>倍；</a:t>
            </a:r>
          </a:p>
          <a:p>
            <a:pPr indent="457200">
              <a:lnSpc>
                <a:spcPct val="150000"/>
              </a:lnSpc>
            </a:pPr>
            <a:r>
              <a:rPr lang="en-US" altLang="zh-CN" b="1" dirty="0">
                <a:latin typeface="Times New Roman" panose="02020603050405020304" pitchFamily="18" charset="0"/>
                <a:ea typeface="黑体" panose="02010609060101010101" pitchFamily="49" charset="-122"/>
                <a:cs typeface="Times New Roman" panose="02020603050405020304" pitchFamily="18" charset="0"/>
              </a:rPr>
              <a:t>3 </a:t>
            </a:r>
            <a:r>
              <a:rPr lang="zh-CN" altLang="zh-CN" dirty="0">
                <a:latin typeface="Times New Roman" panose="02020603050405020304" pitchFamily="18" charset="0"/>
                <a:ea typeface="黑体" panose="02010609060101010101" pitchFamily="49" charset="-122"/>
                <a:cs typeface="Times New Roman" panose="02020603050405020304" pitchFamily="18" charset="0"/>
              </a:rPr>
              <a:t>水冷变频螺杆式机组的性能系数</a:t>
            </a:r>
            <a:r>
              <a:rPr lang="en-US" altLang="zh-CN" dirty="0">
                <a:latin typeface="Times New Roman" panose="02020603050405020304" pitchFamily="18" charset="0"/>
                <a:ea typeface="黑体" panose="02010609060101010101" pitchFamily="49" charset="-122"/>
                <a:cs typeface="Times New Roman" panose="02020603050405020304" pitchFamily="18" charset="0"/>
              </a:rPr>
              <a:t>(COP)</a:t>
            </a:r>
            <a:r>
              <a:rPr lang="zh-CN" altLang="zh-CN" dirty="0">
                <a:latin typeface="Times New Roman" panose="02020603050405020304" pitchFamily="18" charset="0"/>
                <a:ea typeface="黑体" panose="02010609060101010101" pitchFamily="49" charset="-122"/>
                <a:cs typeface="Times New Roman" panose="02020603050405020304" pitchFamily="18" charset="0"/>
              </a:rPr>
              <a:t>不应低于表</a:t>
            </a:r>
            <a:r>
              <a:rPr lang="en-US" altLang="zh-CN" dirty="0">
                <a:latin typeface="Times New Roman" panose="02020603050405020304" pitchFamily="18" charset="0"/>
                <a:ea typeface="黑体" panose="02010609060101010101" pitchFamily="49" charset="-122"/>
                <a:cs typeface="Times New Roman" panose="02020603050405020304" pitchFamily="18" charset="0"/>
              </a:rPr>
              <a:t> 4.2.11 </a:t>
            </a:r>
            <a:r>
              <a:rPr lang="zh-CN" altLang="zh-CN" dirty="0">
                <a:latin typeface="Times New Roman" panose="02020603050405020304" pitchFamily="18" charset="0"/>
                <a:ea typeface="黑体" panose="02010609060101010101" pitchFamily="49" charset="-122"/>
                <a:cs typeface="Times New Roman" panose="02020603050405020304" pitchFamily="18" charset="0"/>
              </a:rPr>
              <a:t>中数值的</a:t>
            </a:r>
            <a:r>
              <a:rPr lang="en-US" altLang="zh-CN" dirty="0">
                <a:latin typeface="Times New Roman" panose="02020603050405020304" pitchFamily="18" charset="0"/>
                <a:ea typeface="黑体" panose="02010609060101010101" pitchFamily="49" charset="-122"/>
                <a:cs typeface="Times New Roman" panose="02020603050405020304" pitchFamily="18" charset="0"/>
              </a:rPr>
              <a:t> 0.95</a:t>
            </a:r>
            <a:r>
              <a:rPr lang="zh-CN" altLang="zh-CN" dirty="0">
                <a:latin typeface="Times New Roman" panose="02020603050405020304" pitchFamily="18" charset="0"/>
                <a:ea typeface="黑体" panose="02010609060101010101" pitchFamily="49" charset="-122"/>
                <a:cs typeface="Times New Roman" panose="02020603050405020304" pitchFamily="18" charset="0"/>
              </a:rPr>
              <a:t>倍。</a:t>
            </a:r>
            <a:endParaRPr lang="zh-CN" altLang="zh-CN" dirty="0">
              <a:latin typeface="Times New Roman" panose="02020603050405020304" pitchFamily="18" charset="0"/>
              <a:cs typeface="Times New Roman" panose="02020603050405020304" pitchFamily="18" charset="0"/>
            </a:endParaRPr>
          </a:p>
        </p:txBody>
      </p:sp>
      <p:graphicFrame>
        <p:nvGraphicFramePr>
          <p:cNvPr id="7" name="表格 6">
            <a:extLst>
              <a:ext uri="{FF2B5EF4-FFF2-40B4-BE49-F238E27FC236}">
                <a16:creationId xmlns="" xmlns:a16="http://schemas.microsoft.com/office/drawing/2014/main" id="{65D75A23-55E8-41CD-99D1-EA34DAB5D4ED}"/>
              </a:ext>
            </a:extLst>
          </p:cNvPr>
          <p:cNvGraphicFramePr>
            <a:graphicFrameLocks noGrp="1"/>
          </p:cNvGraphicFramePr>
          <p:nvPr>
            <p:extLst>
              <p:ext uri="{D42A27DB-BD31-4B8C-83A1-F6EECF244321}">
                <p14:modId xmlns:p14="http://schemas.microsoft.com/office/powerpoint/2010/main" val="3615410662"/>
              </p:ext>
            </p:extLst>
          </p:nvPr>
        </p:nvGraphicFramePr>
        <p:xfrm>
          <a:off x="1369555" y="3534693"/>
          <a:ext cx="7643484" cy="3140710"/>
        </p:xfrm>
        <a:graphic>
          <a:graphicData uri="http://schemas.openxmlformats.org/drawingml/2006/table">
            <a:tbl>
              <a:tblPr firstRow="1" firstCol="1" bandRow="1">
                <a:tableStyleId>{2D5ABB26-0587-4C30-8999-92F81FD0307C}</a:tableStyleId>
              </a:tblPr>
              <a:tblGrid>
                <a:gridCol w="955589">
                  <a:extLst>
                    <a:ext uri="{9D8B030D-6E8A-4147-A177-3AD203B41FA5}">
                      <a16:colId xmlns="" xmlns:a16="http://schemas.microsoft.com/office/drawing/2014/main" val="3822644741"/>
                    </a:ext>
                  </a:extLst>
                </a:gridCol>
                <a:gridCol w="1466336">
                  <a:extLst>
                    <a:ext uri="{9D8B030D-6E8A-4147-A177-3AD203B41FA5}">
                      <a16:colId xmlns="" xmlns:a16="http://schemas.microsoft.com/office/drawing/2014/main" val="1501756405"/>
                    </a:ext>
                  </a:extLst>
                </a:gridCol>
                <a:gridCol w="1616787">
                  <a:extLst>
                    <a:ext uri="{9D8B030D-6E8A-4147-A177-3AD203B41FA5}">
                      <a16:colId xmlns="" xmlns:a16="http://schemas.microsoft.com/office/drawing/2014/main" val="2303238240"/>
                    </a:ext>
                  </a:extLst>
                </a:gridCol>
                <a:gridCol w="925813">
                  <a:extLst>
                    <a:ext uri="{9D8B030D-6E8A-4147-A177-3AD203B41FA5}">
                      <a16:colId xmlns="" xmlns:a16="http://schemas.microsoft.com/office/drawing/2014/main" val="1299545043"/>
                    </a:ext>
                  </a:extLst>
                </a:gridCol>
                <a:gridCol w="925813">
                  <a:extLst>
                    <a:ext uri="{9D8B030D-6E8A-4147-A177-3AD203B41FA5}">
                      <a16:colId xmlns="" xmlns:a16="http://schemas.microsoft.com/office/drawing/2014/main" val="2561614022"/>
                    </a:ext>
                  </a:extLst>
                </a:gridCol>
                <a:gridCol w="876573">
                  <a:extLst>
                    <a:ext uri="{9D8B030D-6E8A-4147-A177-3AD203B41FA5}">
                      <a16:colId xmlns="" xmlns:a16="http://schemas.microsoft.com/office/drawing/2014/main" val="2435027654"/>
                    </a:ext>
                  </a:extLst>
                </a:gridCol>
                <a:gridCol w="876573">
                  <a:extLst>
                    <a:ext uri="{9D8B030D-6E8A-4147-A177-3AD203B41FA5}">
                      <a16:colId xmlns="" xmlns:a16="http://schemas.microsoft.com/office/drawing/2014/main" val="1901828521"/>
                    </a:ext>
                  </a:extLst>
                </a:gridCol>
              </a:tblGrid>
              <a:tr h="367030">
                <a:tc rowSpan="2" gridSpan="2">
                  <a:txBody>
                    <a:bodyPr/>
                    <a:lstStyle/>
                    <a:p>
                      <a:pPr algn="ctr">
                        <a:spcAft>
                          <a:spcPts val="0"/>
                        </a:spcAft>
                      </a:pPr>
                      <a:r>
                        <a:rPr lang="zh-CN"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类型</a:t>
                      </a:r>
                      <a:endParaRPr lang="zh-CN" sz="1400" b="0" kern="10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hMerge="1">
                  <a:txBody>
                    <a:bodyPr/>
                    <a:lstStyle/>
                    <a:p>
                      <a:endParaRPr lang="zh-CN" altLang="en-US"/>
                    </a:p>
                  </a:txBody>
                  <a:tcPr/>
                </a:tc>
                <a:tc rowSpan="2">
                  <a:txBody>
                    <a:bodyPr/>
                    <a:lstStyle/>
                    <a:p>
                      <a:pPr algn="ctr">
                        <a:spcAft>
                          <a:spcPts val="0"/>
                        </a:spcAft>
                      </a:pPr>
                      <a:r>
                        <a:rPr lang="zh-CN"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名义制冷量</a:t>
                      </a:r>
                      <a:r>
                        <a:rPr lang="en-US"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CC(kW)</a:t>
                      </a:r>
                      <a:endParaRPr lang="zh-CN" sz="1400" b="0" kern="10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ctr">
                        <a:spcAft>
                          <a:spcPts val="0"/>
                        </a:spcAft>
                      </a:pPr>
                      <a:r>
                        <a:rPr lang="zh-CN"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性能系数</a:t>
                      </a:r>
                      <a:r>
                        <a:rPr lang="en-US"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COP(W/W)</a:t>
                      </a:r>
                      <a:endParaRPr lang="zh-CN" sz="1400" b="0" kern="10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 xmlns:a16="http://schemas.microsoft.com/office/drawing/2014/main" val="3814212488"/>
                  </a:ext>
                </a:extLst>
              </a:tr>
              <a:tr h="367030">
                <a:tc gridSpan="2" vMerge="1">
                  <a:txBody>
                    <a:bodyPr/>
                    <a:lstStyle/>
                    <a:p>
                      <a:endParaRPr lang="zh-CN" altLang="en-US"/>
                    </a:p>
                  </a:txBody>
                  <a:tcPr/>
                </a:tc>
                <a:tc hMerge="1" vMerge="1">
                  <a:txBody>
                    <a:bodyPr/>
                    <a:lstStyle/>
                    <a:p>
                      <a:endParaRPr lang="zh-CN" altLang="en-US"/>
                    </a:p>
                  </a:txBody>
                  <a:tcPr/>
                </a:tc>
                <a:tc vMerge="1">
                  <a:txBody>
                    <a:bodyPr/>
                    <a:lstStyle/>
                    <a:p>
                      <a:endParaRPr lang="zh-CN" altLang="en-US"/>
                    </a:p>
                  </a:txBody>
                  <a:tcPr/>
                </a:tc>
                <a:tc>
                  <a:txBody>
                    <a:bodyPr/>
                    <a:lstStyle/>
                    <a:p>
                      <a:pPr marL="0" algn="ctr" defTabSz="914377" rtl="0" eaLnBrk="1" latinLnBrk="0" hangingPunct="1">
                        <a:spcAft>
                          <a:spcPts val="0"/>
                        </a:spcAft>
                      </a:pPr>
                      <a:r>
                        <a:rPr lang="zh-CN" altLang="en-US"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高海拔严寒地区</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zh-CN" altLang="en-US"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高海拔寒冷地区</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zh-CN" altLang="en-US"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温和地区</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zh-CN" altLang="en-US"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夏热冬冷地区</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3580817981"/>
                  </a:ext>
                </a:extLst>
              </a:tr>
              <a:tr h="183515">
                <a:tc rowSpan="7">
                  <a:txBody>
                    <a:bodyPr/>
                    <a:lstStyle/>
                    <a:p>
                      <a:pPr algn="ctr">
                        <a:spcAft>
                          <a:spcPts val="0"/>
                        </a:spcAft>
                      </a:pPr>
                      <a:r>
                        <a:rPr lang="zh-CN"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水冷</a:t>
                      </a:r>
                      <a:endParaRPr lang="zh-CN" sz="1400" b="0" kern="10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zh-CN" sz="1400" b="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活塞式</a:t>
                      </a:r>
                      <a:r>
                        <a:rPr lang="en-US" sz="1400" b="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a:t>
                      </a:r>
                      <a:r>
                        <a:rPr lang="zh-CN" sz="1400" b="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涡旋式</a:t>
                      </a:r>
                      <a:endParaRPr lang="zh-CN" sz="1400" b="0" kern="10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CC</a:t>
                      </a:r>
                      <a:r>
                        <a:rPr lang="zh-CN"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a:t>
                      </a:r>
                      <a:r>
                        <a:rPr lang="en-US"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528</a:t>
                      </a:r>
                      <a:endParaRPr lang="zh-CN" sz="1400" b="0" kern="10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4.10</a:t>
                      </a:r>
                      <a:endParaRPr lang="zh-CN" sz="1400" b="0" kern="10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b="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4.10</a:t>
                      </a:r>
                      <a:endParaRPr lang="zh-CN" sz="1400" b="0" kern="10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b="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4.10</a:t>
                      </a:r>
                      <a:endParaRPr lang="zh-CN" sz="1400" b="0" kern="10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b="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4.20</a:t>
                      </a:r>
                      <a:endParaRPr lang="zh-CN" sz="1400" b="0" kern="10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718808471"/>
                  </a:ext>
                </a:extLst>
              </a:tr>
              <a:tr h="183515">
                <a:tc vMerge="1">
                  <a:txBody>
                    <a:bodyPr/>
                    <a:lstStyle/>
                    <a:p>
                      <a:endParaRPr lang="zh-CN" altLang="en-US"/>
                    </a:p>
                  </a:txBody>
                  <a:tcPr/>
                </a:tc>
                <a:tc rowSpan="3">
                  <a:txBody>
                    <a:bodyPr/>
                    <a:lstStyle/>
                    <a:p>
                      <a:pPr algn="ctr">
                        <a:spcAft>
                          <a:spcPts val="0"/>
                        </a:spcAft>
                      </a:pPr>
                      <a:r>
                        <a:rPr lang="zh-CN" sz="1400" b="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螺杆式</a:t>
                      </a:r>
                      <a:endParaRPr lang="zh-CN" sz="1400" b="0" kern="10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CC</a:t>
                      </a:r>
                      <a:r>
                        <a:rPr lang="zh-CN"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a:t>
                      </a:r>
                      <a:r>
                        <a:rPr lang="en-US"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528</a:t>
                      </a:r>
                      <a:endParaRPr lang="zh-CN" sz="1400" b="0" kern="10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4.70</a:t>
                      </a:r>
                      <a:endParaRPr lang="zh-CN" sz="1400" b="0" kern="10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4.70</a:t>
                      </a:r>
                      <a:endParaRPr lang="zh-CN" sz="1400" b="0" kern="10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b="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4.70</a:t>
                      </a:r>
                      <a:endParaRPr lang="zh-CN" sz="1400" b="0" kern="10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b="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4.80</a:t>
                      </a:r>
                      <a:endParaRPr lang="zh-CN" sz="1400" b="0" kern="10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3485922933"/>
                  </a:ext>
                </a:extLst>
              </a:tr>
              <a:tr h="183515">
                <a:tc vMerge="1">
                  <a:txBody>
                    <a:bodyPr/>
                    <a:lstStyle/>
                    <a:p>
                      <a:endParaRPr lang="zh-CN" altLang="en-US"/>
                    </a:p>
                  </a:txBody>
                  <a:tcPr/>
                </a:tc>
                <a:tc vMerge="1">
                  <a:txBody>
                    <a:bodyPr/>
                    <a:lstStyle/>
                    <a:p>
                      <a:endParaRPr lang="zh-CN" altLang="en-US"/>
                    </a:p>
                  </a:txBody>
                  <a:tcPr/>
                </a:tc>
                <a:tc>
                  <a:txBody>
                    <a:bodyPr/>
                    <a:lstStyle/>
                    <a:p>
                      <a:pPr algn="ctr">
                        <a:spcAft>
                          <a:spcPts val="0"/>
                        </a:spcAft>
                      </a:pPr>
                      <a:r>
                        <a:rPr lang="en-US"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528</a:t>
                      </a:r>
                      <a:r>
                        <a:rPr lang="zh-CN"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a:t>
                      </a:r>
                      <a:r>
                        <a:rPr lang="en-US"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CC</a:t>
                      </a:r>
                      <a:r>
                        <a:rPr lang="zh-CN"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a:t>
                      </a:r>
                      <a:r>
                        <a:rPr lang="en-US"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1163</a:t>
                      </a:r>
                      <a:endParaRPr lang="zh-CN" sz="1400" b="0" kern="10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5.00</a:t>
                      </a:r>
                      <a:endParaRPr lang="zh-CN" sz="1400" b="0" kern="10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5.10</a:t>
                      </a:r>
                      <a:endParaRPr lang="zh-CN" sz="1400" b="0" kern="10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b="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5.00</a:t>
                      </a:r>
                      <a:endParaRPr lang="zh-CN" sz="1400" b="0" kern="10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b="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5.20</a:t>
                      </a:r>
                      <a:endParaRPr lang="zh-CN" sz="1400" b="0" kern="10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3647072609"/>
                  </a:ext>
                </a:extLst>
              </a:tr>
              <a:tr h="183515">
                <a:tc vMerge="1">
                  <a:txBody>
                    <a:bodyPr/>
                    <a:lstStyle/>
                    <a:p>
                      <a:endParaRPr lang="zh-CN" altLang="en-US"/>
                    </a:p>
                  </a:txBody>
                  <a:tcPr/>
                </a:tc>
                <a:tc vMerge="1">
                  <a:txBody>
                    <a:bodyPr/>
                    <a:lstStyle/>
                    <a:p>
                      <a:endParaRPr lang="zh-CN" altLang="en-US"/>
                    </a:p>
                  </a:txBody>
                  <a:tcPr/>
                </a:tc>
                <a:tc>
                  <a:txBody>
                    <a:bodyPr/>
                    <a:lstStyle/>
                    <a:p>
                      <a:pPr algn="ctr">
                        <a:spcAft>
                          <a:spcPts val="0"/>
                        </a:spcAft>
                      </a:pPr>
                      <a:r>
                        <a:rPr lang="en-US"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CC</a:t>
                      </a:r>
                      <a:r>
                        <a:rPr lang="zh-CN"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a:t>
                      </a:r>
                      <a:r>
                        <a:rPr lang="en-US"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1163</a:t>
                      </a:r>
                      <a:endParaRPr lang="zh-CN" sz="1400" b="0" kern="10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5.30</a:t>
                      </a:r>
                      <a:endParaRPr lang="zh-CN" sz="1400" b="0" kern="10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5.50</a:t>
                      </a:r>
                      <a:endParaRPr lang="zh-CN" sz="1400" b="0" kern="10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5.40</a:t>
                      </a:r>
                      <a:endParaRPr lang="zh-CN" sz="1400" b="0" kern="10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b="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5.60</a:t>
                      </a:r>
                      <a:endParaRPr lang="zh-CN" sz="1400" b="0" kern="10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4021684463"/>
                  </a:ext>
                </a:extLst>
              </a:tr>
              <a:tr h="183515">
                <a:tc vMerge="1">
                  <a:txBody>
                    <a:bodyPr/>
                    <a:lstStyle/>
                    <a:p>
                      <a:endParaRPr lang="zh-CN" altLang="en-US"/>
                    </a:p>
                  </a:txBody>
                  <a:tcPr/>
                </a:tc>
                <a:tc rowSpan="3">
                  <a:txBody>
                    <a:bodyPr/>
                    <a:lstStyle/>
                    <a:p>
                      <a:pPr algn="ctr">
                        <a:spcAft>
                          <a:spcPts val="0"/>
                        </a:spcAft>
                      </a:pPr>
                      <a:r>
                        <a:rPr lang="zh-CN" sz="1400" b="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离心式</a:t>
                      </a:r>
                      <a:endParaRPr lang="zh-CN" sz="1400" b="0" kern="10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CC</a:t>
                      </a:r>
                      <a:r>
                        <a:rPr lang="zh-CN"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a:t>
                      </a:r>
                      <a:r>
                        <a:rPr lang="en-US"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1163</a:t>
                      </a:r>
                      <a:endParaRPr lang="zh-CN" sz="1400" b="0" kern="10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b="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5.00</a:t>
                      </a:r>
                      <a:endParaRPr lang="zh-CN" sz="1400" b="0" kern="10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5.20</a:t>
                      </a:r>
                      <a:endParaRPr lang="zh-CN" sz="1400" b="0" kern="10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5.10</a:t>
                      </a:r>
                      <a:endParaRPr lang="zh-CN" sz="1400" b="0" kern="10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b="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5.30</a:t>
                      </a:r>
                      <a:endParaRPr lang="zh-CN" sz="1400" b="0" kern="10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383161313"/>
                  </a:ext>
                </a:extLst>
              </a:tr>
              <a:tr h="183515">
                <a:tc vMerge="1">
                  <a:txBody>
                    <a:bodyPr/>
                    <a:lstStyle/>
                    <a:p>
                      <a:endParaRPr lang="zh-CN" altLang="en-US"/>
                    </a:p>
                  </a:txBody>
                  <a:tcPr/>
                </a:tc>
                <a:tc vMerge="1">
                  <a:txBody>
                    <a:bodyPr/>
                    <a:lstStyle/>
                    <a:p>
                      <a:endParaRPr lang="zh-CN" altLang="en-US"/>
                    </a:p>
                  </a:txBody>
                  <a:tcPr/>
                </a:tc>
                <a:tc>
                  <a:txBody>
                    <a:bodyPr/>
                    <a:lstStyle/>
                    <a:p>
                      <a:pPr algn="ctr">
                        <a:spcAft>
                          <a:spcPts val="0"/>
                        </a:spcAft>
                      </a:pPr>
                      <a:r>
                        <a:rPr lang="en-US"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1163</a:t>
                      </a:r>
                      <a:r>
                        <a:rPr lang="zh-CN"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a:t>
                      </a:r>
                      <a:r>
                        <a:rPr lang="en-US"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CC</a:t>
                      </a:r>
                      <a:r>
                        <a:rPr lang="zh-CN"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a:t>
                      </a:r>
                      <a:r>
                        <a:rPr lang="en-US"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2110</a:t>
                      </a:r>
                      <a:endParaRPr lang="zh-CN" sz="1400" b="0" kern="10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b="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5.40</a:t>
                      </a:r>
                      <a:endParaRPr lang="zh-CN" sz="1400" b="0" kern="10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b="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5.50</a:t>
                      </a:r>
                      <a:endParaRPr lang="zh-CN" sz="1400" b="0" kern="10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5.40</a:t>
                      </a:r>
                      <a:endParaRPr lang="zh-CN" sz="1400" b="0" kern="10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b="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5.60</a:t>
                      </a:r>
                      <a:endParaRPr lang="zh-CN" sz="1400" b="0" kern="10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3769350041"/>
                  </a:ext>
                </a:extLst>
              </a:tr>
              <a:tr h="183515">
                <a:tc vMerge="1">
                  <a:txBody>
                    <a:bodyPr/>
                    <a:lstStyle/>
                    <a:p>
                      <a:endParaRPr lang="zh-CN" altLang="en-US"/>
                    </a:p>
                  </a:txBody>
                  <a:tcPr/>
                </a:tc>
                <a:tc vMerge="1">
                  <a:txBody>
                    <a:bodyPr/>
                    <a:lstStyle/>
                    <a:p>
                      <a:endParaRPr lang="zh-CN" altLang="en-US"/>
                    </a:p>
                  </a:txBody>
                  <a:tcPr/>
                </a:tc>
                <a:tc>
                  <a:txBody>
                    <a:bodyPr/>
                    <a:lstStyle/>
                    <a:p>
                      <a:pPr algn="ctr">
                        <a:spcAft>
                          <a:spcPts val="0"/>
                        </a:spcAft>
                      </a:pPr>
                      <a:r>
                        <a:rPr lang="en-US"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CC</a:t>
                      </a:r>
                      <a:r>
                        <a:rPr lang="zh-CN"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a:t>
                      </a:r>
                      <a:r>
                        <a:rPr lang="en-US"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2110</a:t>
                      </a:r>
                      <a:endParaRPr lang="zh-CN" sz="1400" b="0" kern="10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b="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5.70</a:t>
                      </a:r>
                      <a:endParaRPr lang="zh-CN" sz="1400" b="0" kern="10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b="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5.80</a:t>
                      </a:r>
                      <a:endParaRPr lang="zh-CN" sz="1400" b="0" kern="10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5.70</a:t>
                      </a:r>
                      <a:endParaRPr lang="zh-CN" sz="1400" b="0" kern="10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5.90</a:t>
                      </a:r>
                      <a:endParaRPr lang="zh-CN" sz="1400" b="0" kern="10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512987205"/>
                  </a:ext>
                </a:extLst>
              </a:tr>
              <a:tr h="183515">
                <a:tc rowSpan="4">
                  <a:txBody>
                    <a:bodyPr/>
                    <a:lstStyle/>
                    <a:p>
                      <a:pPr algn="ctr">
                        <a:spcAft>
                          <a:spcPts val="0"/>
                        </a:spcAft>
                      </a:pPr>
                      <a:r>
                        <a:rPr lang="zh-CN"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风冷或蒸发冷却</a:t>
                      </a:r>
                      <a:endParaRPr lang="zh-CN" sz="1400" b="0" kern="10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a:spcAft>
                          <a:spcPts val="0"/>
                        </a:spcAft>
                      </a:pPr>
                      <a:r>
                        <a:rPr lang="zh-CN" sz="1400" b="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活塞式</a:t>
                      </a:r>
                      <a:r>
                        <a:rPr lang="en-US" sz="1400" b="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a:t>
                      </a:r>
                      <a:r>
                        <a:rPr lang="zh-CN" sz="1400" b="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涡旋式</a:t>
                      </a:r>
                      <a:endParaRPr lang="zh-CN" sz="1400" b="0" kern="10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CC</a:t>
                      </a:r>
                      <a:r>
                        <a:rPr lang="zh-CN"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a:t>
                      </a:r>
                      <a:r>
                        <a:rPr lang="en-US"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50</a:t>
                      </a:r>
                      <a:endParaRPr lang="zh-CN" sz="1400" b="0" kern="10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b="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2.60</a:t>
                      </a:r>
                      <a:endParaRPr lang="zh-CN" sz="1400" b="0" kern="10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b="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2.60</a:t>
                      </a:r>
                      <a:endParaRPr lang="zh-CN" sz="1400" b="0" kern="10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2.60</a:t>
                      </a:r>
                      <a:endParaRPr lang="zh-CN" sz="1400" b="0" kern="10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2.70</a:t>
                      </a:r>
                      <a:endParaRPr lang="zh-CN" sz="1400" b="0" kern="10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406975349"/>
                  </a:ext>
                </a:extLst>
              </a:tr>
              <a:tr h="183515">
                <a:tc vMerge="1">
                  <a:txBody>
                    <a:bodyPr/>
                    <a:lstStyle/>
                    <a:p>
                      <a:endParaRPr lang="zh-CN" altLang="en-US"/>
                    </a:p>
                  </a:txBody>
                  <a:tcPr/>
                </a:tc>
                <a:tc vMerge="1">
                  <a:txBody>
                    <a:bodyPr/>
                    <a:lstStyle/>
                    <a:p>
                      <a:endParaRPr lang="zh-CN" altLang="en-US"/>
                    </a:p>
                  </a:txBody>
                  <a:tcPr/>
                </a:tc>
                <a:tc>
                  <a:txBody>
                    <a:bodyPr/>
                    <a:lstStyle/>
                    <a:p>
                      <a:pPr algn="ctr">
                        <a:spcAft>
                          <a:spcPts val="0"/>
                        </a:spcAft>
                      </a:pPr>
                      <a:r>
                        <a:rPr lang="en-US"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CC</a:t>
                      </a:r>
                      <a:r>
                        <a:rPr lang="zh-CN"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a:t>
                      </a:r>
                      <a:r>
                        <a:rPr lang="en-US"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50</a:t>
                      </a:r>
                      <a:endParaRPr lang="zh-CN" sz="1400" b="0" kern="10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b="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2.80</a:t>
                      </a:r>
                      <a:endParaRPr lang="zh-CN" sz="1400" b="0" kern="10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b="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2.80</a:t>
                      </a:r>
                      <a:endParaRPr lang="zh-CN" sz="1400" b="0" kern="10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b="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2.80</a:t>
                      </a:r>
                      <a:endParaRPr lang="zh-CN" sz="1400" b="0" kern="10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2.90</a:t>
                      </a:r>
                      <a:endParaRPr lang="zh-CN" sz="1400" b="0" kern="10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65505068"/>
                  </a:ext>
                </a:extLst>
              </a:tr>
              <a:tr h="183515">
                <a:tc vMerge="1">
                  <a:txBody>
                    <a:bodyPr/>
                    <a:lstStyle/>
                    <a:p>
                      <a:endParaRPr lang="zh-CN" altLang="en-US"/>
                    </a:p>
                  </a:txBody>
                  <a:tcPr/>
                </a:tc>
                <a:tc rowSpan="2">
                  <a:txBody>
                    <a:bodyPr/>
                    <a:lstStyle/>
                    <a:p>
                      <a:pPr algn="ctr">
                        <a:spcAft>
                          <a:spcPts val="0"/>
                        </a:spcAft>
                      </a:pPr>
                      <a:r>
                        <a:rPr lang="zh-CN" sz="1400" b="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螺杆式</a:t>
                      </a:r>
                      <a:endParaRPr lang="zh-CN" sz="1400" b="0" kern="10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CC</a:t>
                      </a:r>
                      <a:r>
                        <a:rPr lang="zh-CN"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a:t>
                      </a:r>
                      <a:r>
                        <a:rPr lang="en-US"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50</a:t>
                      </a:r>
                      <a:endParaRPr lang="zh-CN" sz="1400" b="0" kern="10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b="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2.70</a:t>
                      </a:r>
                      <a:endParaRPr lang="zh-CN" sz="1400" b="0" kern="10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b="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2.80</a:t>
                      </a:r>
                      <a:endParaRPr lang="zh-CN" sz="1400" b="0" kern="10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b="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2.70</a:t>
                      </a:r>
                      <a:endParaRPr lang="zh-CN" sz="1400" b="0" kern="10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2.90</a:t>
                      </a:r>
                      <a:endParaRPr lang="zh-CN" sz="1400" b="0" kern="10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3392943685"/>
                  </a:ext>
                </a:extLst>
              </a:tr>
              <a:tr h="183515">
                <a:tc vMerge="1">
                  <a:txBody>
                    <a:bodyPr/>
                    <a:lstStyle/>
                    <a:p>
                      <a:endParaRPr lang="zh-CN" altLang="en-US"/>
                    </a:p>
                  </a:txBody>
                  <a:tcPr/>
                </a:tc>
                <a:tc vMerge="1">
                  <a:txBody>
                    <a:bodyPr/>
                    <a:lstStyle/>
                    <a:p>
                      <a:endParaRPr lang="zh-CN" altLang="en-US"/>
                    </a:p>
                  </a:txBody>
                  <a:tcPr/>
                </a:tc>
                <a:tc>
                  <a:txBody>
                    <a:bodyPr/>
                    <a:lstStyle/>
                    <a:p>
                      <a:pPr algn="ctr">
                        <a:spcAft>
                          <a:spcPts val="0"/>
                        </a:spcAft>
                      </a:pPr>
                      <a:r>
                        <a:rPr lang="en-US"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CC</a:t>
                      </a:r>
                      <a:r>
                        <a:rPr lang="zh-CN"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a:t>
                      </a:r>
                      <a:r>
                        <a:rPr lang="en-US"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50</a:t>
                      </a:r>
                      <a:endParaRPr lang="zh-CN" sz="1400" b="0" kern="10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b="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2.90</a:t>
                      </a:r>
                      <a:endParaRPr lang="zh-CN" sz="1400" b="0" kern="10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b="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3.00</a:t>
                      </a:r>
                      <a:endParaRPr lang="zh-CN" sz="1400" b="0" kern="10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b="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2.90</a:t>
                      </a:r>
                      <a:endParaRPr lang="zh-CN" sz="1400" b="0" kern="10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b="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3.00</a:t>
                      </a:r>
                      <a:endParaRPr lang="zh-CN" sz="1400" b="0" kern="10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2950988248"/>
                  </a:ext>
                </a:extLst>
              </a:tr>
            </a:tbl>
          </a:graphicData>
        </a:graphic>
      </p:graphicFrame>
      <p:sp>
        <p:nvSpPr>
          <p:cNvPr id="4" name="矩形 3"/>
          <p:cNvSpPr/>
          <p:nvPr/>
        </p:nvSpPr>
        <p:spPr>
          <a:xfrm>
            <a:off x="1487213" y="3189991"/>
            <a:ext cx="7683062" cy="369332"/>
          </a:xfrm>
          <a:prstGeom prst="rect">
            <a:avLst/>
          </a:prstGeom>
        </p:spPr>
        <p:txBody>
          <a:bodyPr wrap="square">
            <a:spAutoFit/>
          </a:bodyPr>
          <a:lstStyle/>
          <a:p>
            <a:r>
              <a:rPr lang="zh-CN" altLang="zh-CN" dirty="0">
                <a:latin typeface="Times New Roman" panose="02020603050405020304" pitchFamily="18" charset="0"/>
                <a:ea typeface="黑体" panose="02010609060101010101" pitchFamily="49" charset="-122"/>
                <a:cs typeface="Times New Roman" panose="02020603050405020304" pitchFamily="18" charset="0"/>
              </a:rPr>
              <a:t>表</a:t>
            </a:r>
            <a:r>
              <a:rPr lang="en-US" altLang="zh-CN" dirty="0">
                <a:latin typeface="Times New Roman" panose="02020603050405020304" pitchFamily="18" charset="0"/>
                <a:ea typeface="黑体" panose="02010609060101010101" pitchFamily="49" charset="-122"/>
                <a:cs typeface="Times New Roman" panose="02020603050405020304" pitchFamily="18" charset="0"/>
              </a:rPr>
              <a:t> 4.2.11 </a:t>
            </a:r>
            <a:r>
              <a:rPr lang="zh-CN" altLang="zh-CN" dirty="0">
                <a:latin typeface="Times New Roman" panose="02020603050405020304" pitchFamily="18" charset="0"/>
                <a:ea typeface="黑体" panose="02010609060101010101" pitchFamily="49" charset="-122"/>
                <a:cs typeface="Times New Roman" panose="02020603050405020304" pitchFamily="18" charset="0"/>
              </a:rPr>
              <a:t>名义制冷工况和规定条件下冷水</a:t>
            </a:r>
            <a:r>
              <a:rPr lang="en-US" altLang="zh-CN" dirty="0">
                <a:latin typeface="Times New Roman" panose="02020603050405020304" pitchFamily="18" charset="0"/>
                <a:ea typeface="黑体" panose="02010609060101010101" pitchFamily="49" charset="-122"/>
                <a:cs typeface="Times New Roman" panose="02020603050405020304" pitchFamily="18" charset="0"/>
              </a:rPr>
              <a:t>(</a:t>
            </a:r>
            <a:r>
              <a:rPr lang="zh-CN" altLang="zh-CN" dirty="0">
                <a:latin typeface="Times New Roman" panose="02020603050405020304" pitchFamily="18" charset="0"/>
                <a:ea typeface="黑体" panose="02010609060101010101" pitchFamily="49" charset="-122"/>
                <a:cs typeface="Times New Roman" panose="02020603050405020304" pitchFamily="18" charset="0"/>
              </a:rPr>
              <a:t>热泵</a:t>
            </a:r>
            <a:r>
              <a:rPr lang="en-US" altLang="zh-CN" dirty="0">
                <a:latin typeface="Times New Roman" panose="02020603050405020304" pitchFamily="18" charset="0"/>
                <a:ea typeface="黑体" panose="02010609060101010101" pitchFamily="49" charset="-122"/>
                <a:cs typeface="Times New Roman" panose="02020603050405020304" pitchFamily="18" charset="0"/>
              </a:rPr>
              <a:t>)</a:t>
            </a:r>
            <a:r>
              <a:rPr lang="zh-CN" altLang="zh-CN" dirty="0">
                <a:latin typeface="Times New Roman" panose="02020603050405020304" pitchFamily="18" charset="0"/>
                <a:ea typeface="黑体" panose="02010609060101010101" pitchFamily="49" charset="-122"/>
                <a:cs typeface="Times New Roman" panose="02020603050405020304" pitchFamily="18" charset="0"/>
              </a:rPr>
              <a:t>机组的制冷性能系数</a:t>
            </a:r>
            <a:r>
              <a:rPr lang="en-US" altLang="zh-CN" dirty="0">
                <a:latin typeface="Times New Roman" panose="02020603050405020304" pitchFamily="18" charset="0"/>
                <a:ea typeface="黑体" panose="02010609060101010101" pitchFamily="49" charset="-122"/>
                <a:cs typeface="Times New Roman" panose="02020603050405020304" pitchFamily="18" charset="0"/>
              </a:rPr>
              <a:t>(COP)</a:t>
            </a:r>
            <a:endParaRPr lang="zh-CN" altLang="zh-CN" dirty="0">
              <a:latin typeface="Times New Roman" panose="02020603050405020304" pitchFamily="18" charset="0"/>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15649253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75858" y="776585"/>
            <a:ext cx="184858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4.2 </a:t>
            </a:r>
            <a:r>
              <a:rPr lang="zh-CN" altLang="en-US" sz="2000" b="0" cap="none" spc="0" dirty="0">
                <a:ln w="0"/>
                <a:solidFill>
                  <a:schemeClr val="tx1"/>
                </a:solidFill>
                <a:effectLst>
                  <a:outerShdw blurRad="38100" dist="19050" dir="2700000" algn="tl" rotWithShape="0">
                    <a:schemeClr val="dk1">
                      <a:alpha val="40000"/>
                    </a:schemeClr>
                  </a:outerShdw>
                </a:effectLst>
              </a:rPr>
              <a:t>冷源与热源</a:t>
            </a:r>
          </a:p>
        </p:txBody>
      </p:sp>
      <p:sp>
        <p:nvSpPr>
          <p:cNvPr id="3" name="五边形 2"/>
          <p:cNvSpPr/>
          <p:nvPr/>
        </p:nvSpPr>
        <p:spPr>
          <a:xfrm>
            <a:off x="376328" y="1754120"/>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6" name="矩形 5"/>
          <p:cNvSpPr/>
          <p:nvPr/>
        </p:nvSpPr>
        <p:spPr>
          <a:xfrm>
            <a:off x="186521" y="2282080"/>
            <a:ext cx="11159252" cy="1338828"/>
          </a:xfrm>
          <a:prstGeom prst="rect">
            <a:avLst/>
          </a:prstGeom>
        </p:spPr>
        <p:txBody>
          <a:bodyPr wrap="square">
            <a:spAutoFit/>
          </a:bodyPr>
          <a:lstStyle/>
          <a:p>
            <a:pPr indent="457200">
              <a:lnSpc>
                <a:spcPct val="150000"/>
              </a:lnSpc>
            </a:pPr>
            <a:r>
              <a:rPr lang="zh-CN" altLang="en-US"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强制性条文。在</a:t>
            </a:r>
            <a:r>
              <a:rPr lang="en-US" altLang="zh-CN"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公共建筑节能设计标准</a:t>
            </a:r>
            <a:r>
              <a:rPr lang="en-US" altLang="zh-CN"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》GB50189-2015</a:t>
            </a:r>
            <a:r>
              <a:rPr lang="zh-CN" altLang="en-US"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表</a:t>
            </a:r>
            <a:r>
              <a:rPr lang="en-US" altLang="zh-CN"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4.2.10</a:t>
            </a:r>
            <a:r>
              <a:rPr lang="zh-CN" altLang="en-US"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基础</a:t>
            </a:r>
            <a:r>
              <a:rPr lang="zh-CN" altLang="en-US" kern="100" dirty="0" smtClean="0">
                <a:solidFill>
                  <a:srgbClr val="FF0000"/>
                </a:solidFill>
                <a:latin typeface="楷体" panose="02010609060101010101" pitchFamily="49" charset="-122"/>
                <a:ea typeface="楷体" panose="02010609060101010101" pitchFamily="49" charset="-122"/>
                <a:cs typeface="Times New Roman" panose="02020603050405020304" pitchFamily="18" charset="0"/>
              </a:rPr>
              <a:t>上调整</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，按四川的气候分区分别规定冷水（热泵）机组的制冷性能系数。</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indent="457200">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高</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海拔严寒地区</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采用国标原</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表中严寒</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C</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区数值，高海拔寒冷地区</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采用国标原</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表中寒冷地区数值</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zh-CN" altLang="en-US" dirty="0">
              <a:solidFill>
                <a:schemeClr val="accent1">
                  <a:lumMod val="75000"/>
                </a:schemeClr>
              </a:solidFill>
              <a:latin typeface="楷体" panose="02010609060101010101" pitchFamily="49" charset="-122"/>
              <a:ea typeface="楷体" panose="02010609060101010101" pitchFamily="49" charset="-122"/>
            </a:endParaRPr>
          </a:p>
        </p:txBody>
      </p:sp>
      <p:sp>
        <p:nvSpPr>
          <p:cNvPr id="7" name="矩形 6">
            <a:extLst>
              <a:ext uri="{FF2B5EF4-FFF2-40B4-BE49-F238E27FC236}">
                <a16:creationId xmlns="" xmlns:a16="http://schemas.microsoft.com/office/drawing/2014/main" id="{5C2D153E-9499-41DF-B9D5-1B7B67324A41}"/>
              </a:ext>
            </a:extLst>
          </p:cNvPr>
          <p:cNvSpPr/>
          <p:nvPr/>
        </p:nvSpPr>
        <p:spPr>
          <a:xfrm>
            <a:off x="376328" y="1285453"/>
            <a:ext cx="8048368" cy="369332"/>
          </a:xfrm>
          <a:prstGeom prst="rect">
            <a:avLst/>
          </a:prstGeom>
        </p:spPr>
        <p:txBody>
          <a:bodyPr wrap="square">
            <a:spAutoFit/>
          </a:bodyPr>
          <a:lstStyle/>
          <a:p>
            <a:r>
              <a:rPr lang="en-US" altLang="zh-CN" dirty="0" smtClean="0">
                <a:latin typeface="Times New Roman" panose="02020603050405020304" pitchFamily="18" charset="0"/>
                <a:ea typeface="黑体" panose="02010609060101010101" pitchFamily="49" charset="-122"/>
                <a:cs typeface="Times New Roman" panose="02020603050405020304" pitchFamily="18" charset="0"/>
              </a:rPr>
              <a:t>4.2.11</a:t>
            </a:r>
            <a:endParaRPr lang="zh-CN" altLang="zh-CN" dirty="0">
              <a:latin typeface="Times New Roman" panose="02020603050405020304" pitchFamily="18" charset="0"/>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5037502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75858" y="776585"/>
            <a:ext cx="184858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4.2 </a:t>
            </a:r>
            <a:r>
              <a:rPr lang="zh-CN" altLang="en-US" sz="2000" b="0" cap="none" spc="0" dirty="0">
                <a:ln w="0"/>
                <a:solidFill>
                  <a:schemeClr val="tx1"/>
                </a:solidFill>
                <a:effectLst>
                  <a:outerShdw blurRad="38100" dist="19050" dir="2700000" algn="tl" rotWithShape="0">
                    <a:schemeClr val="dk1">
                      <a:alpha val="40000"/>
                    </a:schemeClr>
                  </a:outerShdw>
                </a:effectLst>
              </a:rPr>
              <a:t>冷源与热源</a:t>
            </a:r>
          </a:p>
        </p:txBody>
      </p:sp>
      <p:sp>
        <p:nvSpPr>
          <p:cNvPr id="5" name="矩形 4"/>
          <p:cNvSpPr/>
          <p:nvPr/>
        </p:nvSpPr>
        <p:spPr>
          <a:xfrm>
            <a:off x="215283" y="1176695"/>
            <a:ext cx="11868844" cy="2169825"/>
          </a:xfrm>
          <a:prstGeom prst="rect">
            <a:avLst/>
          </a:prstGeom>
        </p:spPr>
        <p:txBody>
          <a:bodyPr wrap="square">
            <a:spAutoFit/>
          </a:bodyPr>
          <a:lstStyle/>
          <a:p>
            <a:pPr>
              <a:lnSpc>
                <a:spcPct val="150000"/>
              </a:lnSpc>
            </a:pPr>
            <a:r>
              <a:rPr lang="en-US" altLang="zh-CN" dirty="0">
                <a:latin typeface="Times New Roman" panose="02020603050405020304" pitchFamily="18" charset="0"/>
                <a:cs typeface="Times New Roman" panose="02020603050405020304" pitchFamily="18" charset="0"/>
              </a:rPr>
              <a:t>4.2.12 </a:t>
            </a:r>
            <a:r>
              <a:rPr lang="zh-CN" altLang="zh-CN" dirty="0">
                <a:latin typeface="Times New Roman" panose="02020603050405020304" pitchFamily="18" charset="0"/>
                <a:cs typeface="Times New Roman" panose="02020603050405020304" pitchFamily="18" charset="0"/>
              </a:rPr>
              <a:t>电机驱动的蒸气压缩循环冷水（热泵）机组的综合部分负荷性能系数</a:t>
            </a:r>
            <a:r>
              <a:rPr lang="en-US" altLang="zh-CN" dirty="0">
                <a:latin typeface="Times New Roman" panose="02020603050405020304" pitchFamily="18" charset="0"/>
                <a:cs typeface="Times New Roman" panose="02020603050405020304" pitchFamily="18" charset="0"/>
              </a:rPr>
              <a:t>(IPLV)</a:t>
            </a:r>
            <a:r>
              <a:rPr lang="zh-CN" altLang="zh-CN" dirty="0">
                <a:latin typeface="Times New Roman" panose="02020603050405020304" pitchFamily="18" charset="0"/>
                <a:cs typeface="Times New Roman" panose="02020603050405020304" pitchFamily="18" charset="0"/>
              </a:rPr>
              <a:t>应符合下列规定：</a:t>
            </a:r>
          </a:p>
          <a:p>
            <a:pPr indent="457200">
              <a:lnSpc>
                <a:spcPct val="150000"/>
              </a:lnSpc>
            </a:pPr>
            <a:r>
              <a:rPr lang="en-US" altLang="zh-CN" dirty="0">
                <a:latin typeface="Times New Roman" panose="02020603050405020304" pitchFamily="18" charset="0"/>
                <a:cs typeface="Times New Roman" panose="02020603050405020304" pitchFamily="18" charset="0"/>
              </a:rPr>
              <a:t>1 </a:t>
            </a:r>
            <a:r>
              <a:rPr lang="zh-CN" altLang="zh-CN" dirty="0">
                <a:latin typeface="Times New Roman" panose="02020603050405020304" pitchFamily="18" charset="0"/>
                <a:cs typeface="Times New Roman" panose="02020603050405020304" pitchFamily="18" charset="0"/>
              </a:rPr>
              <a:t>综合部分负荷性能系数</a:t>
            </a:r>
            <a:r>
              <a:rPr lang="en-US" altLang="zh-CN" dirty="0">
                <a:latin typeface="Times New Roman" panose="02020603050405020304" pitchFamily="18" charset="0"/>
                <a:cs typeface="Times New Roman" panose="02020603050405020304" pitchFamily="18" charset="0"/>
              </a:rPr>
              <a:t>(IPLV)</a:t>
            </a:r>
            <a:r>
              <a:rPr lang="zh-CN" altLang="zh-CN" dirty="0">
                <a:latin typeface="Times New Roman" panose="02020603050405020304" pitchFamily="18" charset="0"/>
                <a:cs typeface="Times New Roman" panose="02020603050405020304" pitchFamily="18" charset="0"/>
              </a:rPr>
              <a:t>计算方法应符合本标准第</a:t>
            </a:r>
            <a:r>
              <a:rPr lang="en-US" altLang="zh-CN" dirty="0">
                <a:latin typeface="Times New Roman" panose="02020603050405020304" pitchFamily="18" charset="0"/>
                <a:cs typeface="Times New Roman" panose="02020603050405020304" pitchFamily="18" charset="0"/>
              </a:rPr>
              <a:t>4.2.14</a:t>
            </a:r>
            <a:r>
              <a:rPr lang="zh-CN" altLang="zh-CN" dirty="0">
                <a:latin typeface="Times New Roman" panose="02020603050405020304" pitchFamily="18" charset="0"/>
                <a:cs typeface="Times New Roman" panose="02020603050405020304" pitchFamily="18" charset="0"/>
              </a:rPr>
              <a:t>条的规定；</a:t>
            </a:r>
          </a:p>
          <a:p>
            <a:pPr indent="457200">
              <a:lnSpc>
                <a:spcPct val="150000"/>
              </a:lnSpc>
            </a:pPr>
            <a:r>
              <a:rPr lang="en-US" altLang="zh-CN" dirty="0">
                <a:latin typeface="Times New Roman" panose="02020603050405020304" pitchFamily="18" charset="0"/>
                <a:cs typeface="Times New Roman" panose="02020603050405020304" pitchFamily="18" charset="0"/>
              </a:rPr>
              <a:t>2 </a:t>
            </a:r>
            <a:r>
              <a:rPr lang="zh-CN" altLang="zh-CN" dirty="0">
                <a:latin typeface="Times New Roman" panose="02020603050405020304" pitchFamily="18" charset="0"/>
                <a:cs typeface="Times New Roman" panose="02020603050405020304" pitchFamily="18" charset="0"/>
              </a:rPr>
              <a:t>水冷定频机组的综合部分负荷性能系数</a:t>
            </a:r>
            <a:r>
              <a:rPr lang="en-US" altLang="zh-CN" dirty="0">
                <a:latin typeface="Times New Roman" panose="02020603050405020304" pitchFamily="18" charset="0"/>
                <a:cs typeface="Times New Roman" panose="02020603050405020304" pitchFamily="18" charset="0"/>
              </a:rPr>
              <a:t>(IPLV)</a:t>
            </a:r>
            <a:r>
              <a:rPr lang="zh-CN" altLang="zh-CN" dirty="0">
                <a:latin typeface="Times New Roman" panose="02020603050405020304" pitchFamily="18" charset="0"/>
                <a:cs typeface="Times New Roman" panose="02020603050405020304" pitchFamily="18" charset="0"/>
              </a:rPr>
              <a:t>不应低于表</a:t>
            </a:r>
            <a:r>
              <a:rPr lang="en-US" altLang="zh-CN" dirty="0">
                <a:latin typeface="Times New Roman" panose="02020603050405020304" pitchFamily="18" charset="0"/>
                <a:cs typeface="Times New Roman" panose="02020603050405020304" pitchFamily="18" charset="0"/>
              </a:rPr>
              <a:t>4.2.12</a:t>
            </a:r>
            <a:r>
              <a:rPr lang="zh-CN" altLang="zh-CN" dirty="0">
                <a:latin typeface="Times New Roman" panose="02020603050405020304" pitchFamily="18" charset="0"/>
                <a:cs typeface="Times New Roman" panose="02020603050405020304" pitchFamily="18" charset="0"/>
              </a:rPr>
              <a:t>的数值；</a:t>
            </a:r>
          </a:p>
          <a:p>
            <a:pPr indent="457200">
              <a:lnSpc>
                <a:spcPct val="150000"/>
              </a:lnSpc>
            </a:pPr>
            <a:r>
              <a:rPr lang="en-US" altLang="zh-CN" dirty="0">
                <a:latin typeface="Times New Roman" panose="02020603050405020304" pitchFamily="18" charset="0"/>
                <a:cs typeface="Times New Roman" panose="02020603050405020304" pitchFamily="18" charset="0"/>
              </a:rPr>
              <a:t>3 </a:t>
            </a:r>
            <a:r>
              <a:rPr lang="zh-CN" altLang="zh-CN" dirty="0">
                <a:latin typeface="Times New Roman" panose="02020603050405020304" pitchFamily="18" charset="0"/>
                <a:cs typeface="Times New Roman" panose="02020603050405020304" pitchFamily="18" charset="0"/>
              </a:rPr>
              <a:t>水冷变频离心式冷水机组的综合部分负荷性能系数</a:t>
            </a:r>
            <a:r>
              <a:rPr lang="en-US" altLang="zh-CN" dirty="0">
                <a:latin typeface="Times New Roman" panose="02020603050405020304" pitchFamily="18" charset="0"/>
                <a:cs typeface="Times New Roman" panose="02020603050405020304" pitchFamily="18" charset="0"/>
              </a:rPr>
              <a:t>(IPLV)</a:t>
            </a:r>
            <a:r>
              <a:rPr lang="zh-CN" altLang="zh-CN" dirty="0">
                <a:latin typeface="Times New Roman" panose="02020603050405020304" pitchFamily="18" charset="0"/>
                <a:cs typeface="Times New Roman" panose="02020603050405020304" pitchFamily="18" charset="0"/>
              </a:rPr>
              <a:t>不应低于表</a:t>
            </a:r>
            <a:r>
              <a:rPr lang="en-US" altLang="zh-CN" dirty="0">
                <a:latin typeface="Times New Roman" panose="02020603050405020304" pitchFamily="18" charset="0"/>
                <a:cs typeface="Times New Roman" panose="02020603050405020304" pitchFamily="18" charset="0"/>
              </a:rPr>
              <a:t>4.2.12</a:t>
            </a:r>
            <a:r>
              <a:rPr lang="zh-CN" altLang="zh-CN" dirty="0">
                <a:latin typeface="Times New Roman" panose="02020603050405020304" pitchFamily="18" charset="0"/>
                <a:cs typeface="Times New Roman" panose="02020603050405020304" pitchFamily="18" charset="0"/>
              </a:rPr>
              <a:t>中水冷离心式冷水机组限值的</a:t>
            </a:r>
            <a:r>
              <a:rPr lang="en-US" altLang="zh-CN" dirty="0">
                <a:latin typeface="Times New Roman" panose="02020603050405020304" pitchFamily="18" charset="0"/>
                <a:cs typeface="Times New Roman" panose="02020603050405020304" pitchFamily="18" charset="0"/>
              </a:rPr>
              <a:t>1.30</a:t>
            </a:r>
            <a:r>
              <a:rPr lang="zh-CN" altLang="zh-CN" dirty="0">
                <a:latin typeface="Times New Roman" panose="02020603050405020304" pitchFamily="18" charset="0"/>
                <a:cs typeface="Times New Roman" panose="02020603050405020304" pitchFamily="18" charset="0"/>
              </a:rPr>
              <a:t>倍；</a:t>
            </a:r>
          </a:p>
          <a:p>
            <a:pPr indent="457200">
              <a:lnSpc>
                <a:spcPct val="150000"/>
              </a:lnSpc>
            </a:pPr>
            <a:r>
              <a:rPr lang="en-US" altLang="zh-CN" dirty="0">
                <a:latin typeface="Times New Roman" panose="02020603050405020304" pitchFamily="18" charset="0"/>
                <a:cs typeface="Times New Roman" panose="02020603050405020304" pitchFamily="18" charset="0"/>
              </a:rPr>
              <a:t>4 </a:t>
            </a:r>
            <a:r>
              <a:rPr lang="zh-CN" altLang="zh-CN" dirty="0">
                <a:latin typeface="Times New Roman" panose="02020603050405020304" pitchFamily="18" charset="0"/>
                <a:cs typeface="Times New Roman" panose="02020603050405020304" pitchFamily="18" charset="0"/>
              </a:rPr>
              <a:t>水冷变频螺杆式冷水机组的综合部分负荷性能系数</a:t>
            </a:r>
            <a:r>
              <a:rPr lang="en-US" altLang="zh-CN" dirty="0">
                <a:latin typeface="Times New Roman" panose="02020603050405020304" pitchFamily="18" charset="0"/>
                <a:cs typeface="Times New Roman" panose="02020603050405020304" pitchFamily="18" charset="0"/>
              </a:rPr>
              <a:t>(IPLV)</a:t>
            </a:r>
            <a:r>
              <a:rPr lang="zh-CN" altLang="zh-CN" dirty="0">
                <a:latin typeface="Times New Roman" panose="02020603050405020304" pitchFamily="18" charset="0"/>
                <a:cs typeface="Times New Roman" panose="02020603050405020304" pitchFamily="18" charset="0"/>
              </a:rPr>
              <a:t>不应低于表</a:t>
            </a:r>
            <a:r>
              <a:rPr lang="en-US" altLang="zh-CN" dirty="0">
                <a:latin typeface="Times New Roman" panose="02020603050405020304" pitchFamily="18" charset="0"/>
                <a:cs typeface="Times New Roman" panose="02020603050405020304" pitchFamily="18" charset="0"/>
              </a:rPr>
              <a:t>4.2.12</a:t>
            </a:r>
            <a:r>
              <a:rPr lang="zh-CN" altLang="zh-CN" dirty="0">
                <a:latin typeface="Times New Roman" panose="02020603050405020304" pitchFamily="18" charset="0"/>
                <a:cs typeface="Times New Roman" panose="02020603050405020304" pitchFamily="18" charset="0"/>
              </a:rPr>
              <a:t>中水冷螺杆式冷水机组限值的</a:t>
            </a:r>
            <a:r>
              <a:rPr lang="en-US" altLang="zh-CN" dirty="0">
                <a:latin typeface="Times New Roman" panose="02020603050405020304" pitchFamily="18" charset="0"/>
                <a:cs typeface="Times New Roman" panose="02020603050405020304" pitchFamily="18" charset="0"/>
              </a:rPr>
              <a:t>1.15</a:t>
            </a:r>
            <a:r>
              <a:rPr lang="zh-CN" altLang="zh-CN" dirty="0">
                <a:latin typeface="Times New Roman" panose="02020603050405020304" pitchFamily="18" charset="0"/>
                <a:cs typeface="Times New Roman" panose="02020603050405020304" pitchFamily="18" charset="0"/>
              </a:rPr>
              <a:t>倍。</a:t>
            </a:r>
            <a:endParaRPr lang="zh-CN" altLang="en-US" dirty="0">
              <a:latin typeface="Times New Roman" panose="02020603050405020304" pitchFamily="18" charset="0"/>
              <a:cs typeface="Times New Roman" panose="02020603050405020304" pitchFamily="18" charset="0"/>
            </a:endParaRPr>
          </a:p>
        </p:txBody>
      </p:sp>
      <p:graphicFrame>
        <p:nvGraphicFramePr>
          <p:cNvPr id="7" name="表格 6">
            <a:extLst>
              <a:ext uri="{FF2B5EF4-FFF2-40B4-BE49-F238E27FC236}">
                <a16:creationId xmlns="" xmlns:a16="http://schemas.microsoft.com/office/drawing/2014/main" id="{6B00CF64-1EA7-4054-962D-741192585A75}"/>
              </a:ext>
            </a:extLst>
          </p:cNvPr>
          <p:cNvGraphicFramePr>
            <a:graphicFrameLocks noGrp="1"/>
          </p:cNvGraphicFramePr>
          <p:nvPr>
            <p:extLst>
              <p:ext uri="{D42A27DB-BD31-4B8C-83A1-F6EECF244321}">
                <p14:modId xmlns:p14="http://schemas.microsoft.com/office/powerpoint/2010/main" val="585803246"/>
              </p:ext>
            </p:extLst>
          </p:nvPr>
        </p:nvGraphicFramePr>
        <p:xfrm>
          <a:off x="2170990" y="3663189"/>
          <a:ext cx="6769337" cy="3139440"/>
        </p:xfrm>
        <a:graphic>
          <a:graphicData uri="http://schemas.openxmlformats.org/drawingml/2006/table">
            <a:tbl>
              <a:tblPr firstRow="1" firstCol="1" bandRow="1">
                <a:tableStyleId>{2D5ABB26-0587-4C30-8999-92F81FD0307C}</a:tableStyleId>
              </a:tblPr>
              <a:tblGrid>
                <a:gridCol w="716692">
                  <a:extLst>
                    <a:ext uri="{9D8B030D-6E8A-4147-A177-3AD203B41FA5}">
                      <a16:colId xmlns="" xmlns:a16="http://schemas.microsoft.com/office/drawing/2014/main" val="4195033926"/>
                    </a:ext>
                  </a:extLst>
                </a:gridCol>
                <a:gridCol w="1392195">
                  <a:extLst>
                    <a:ext uri="{9D8B030D-6E8A-4147-A177-3AD203B41FA5}">
                      <a16:colId xmlns="" xmlns:a16="http://schemas.microsoft.com/office/drawing/2014/main" val="2971914966"/>
                    </a:ext>
                  </a:extLst>
                </a:gridCol>
                <a:gridCol w="1628612">
                  <a:extLst>
                    <a:ext uri="{9D8B030D-6E8A-4147-A177-3AD203B41FA5}">
                      <a16:colId xmlns="" xmlns:a16="http://schemas.microsoft.com/office/drawing/2014/main" val="3417574833"/>
                    </a:ext>
                  </a:extLst>
                </a:gridCol>
                <a:gridCol w="924282">
                  <a:extLst>
                    <a:ext uri="{9D8B030D-6E8A-4147-A177-3AD203B41FA5}">
                      <a16:colId xmlns="" xmlns:a16="http://schemas.microsoft.com/office/drawing/2014/main" val="2694164233"/>
                    </a:ext>
                  </a:extLst>
                </a:gridCol>
                <a:gridCol w="873211">
                  <a:extLst>
                    <a:ext uri="{9D8B030D-6E8A-4147-A177-3AD203B41FA5}">
                      <a16:colId xmlns="" xmlns:a16="http://schemas.microsoft.com/office/drawing/2014/main" val="2893832379"/>
                    </a:ext>
                  </a:extLst>
                </a:gridCol>
                <a:gridCol w="560173">
                  <a:extLst>
                    <a:ext uri="{9D8B030D-6E8A-4147-A177-3AD203B41FA5}">
                      <a16:colId xmlns="" xmlns:a16="http://schemas.microsoft.com/office/drawing/2014/main" val="633520643"/>
                    </a:ext>
                  </a:extLst>
                </a:gridCol>
                <a:gridCol w="674172">
                  <a:extLst>
                    <a:ext uri="{9D8B030D-6E8A-4147-A177-3AD203B41FA5}">
                      <a16:colId xmlns="" xmlns:a16="http://schemas.microsoft.com/office/drawing/2014/main" val="3724211495"/>
                    </a:ext>
                  </a:extLst>
                </a:gridCol>
              </a:tblGrid>
              <a:tr h="365760">
                <a:tc rowSpan="2" gridSpan="2">
                  <a:txBody>
                    <a:bodyPr/>
                    <a:lstStyle/>
                    <a:p>
                      <a:pPr algn="ctr">
                        <a:spcAft>
                          <a:spcPts val="0"/>
                        </a:spcAft>
                      </a:pPr>
                      <a:r>
                        <a:rPr lang="zh-CN" sz="1400" kern="0" dirty="0">
                          <a:effectLst/>
                          <a:latin typeface="Times New Roman" panose="02020603050405020304" pitchFamily="18" charset="0"/>
                          <a:ea typeface="+mn-ea"/>
                          <a:cs typeface="Times New Roman" panose="02020603050405020304" pitchFamily="18" charset="0"/>
                        </a:rPr>
                        <a:t>类型</a:t>
                      </a:r>
                      <a:endParaRPr lang="zh-CN" sz="1400" kern="100" dirty="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hMerge="1">
                  <a:txBody>
                    <a:bodyPr/>
                    <a:lstStyle/>
                    <a:p>
                      <a:endParaRPr lang="zh-CN" altLang="en-US"/>
                    </a:p>
                  </a:txBody>
                  <a:tcPr/>
                </a:tc>
                <a:tc rowSpan="2">
                  <a:txBody>
                    <a:bodyPr/>
                    <a:lstStyle/>
                    <a:p>
                      <a:pPr algn="ctr">
                        <a:spcAft>
                          <a:spcPts val="0"/>
                        </a:spcAft>
                      </a:pPr>
                      <a:r>
                        <a:rPr lang="zh-CN" sz="1400" kern="0" dirty="0">
                          <a:effectLst/>
                          <a:latin typeface="Times New Roman" panose="02020603050405020304" pitchFamily="18" charset="0"/>
                          <a:ea typeface="+mn-ea"/>
                          <a:cs typeface="Times New Roman" panose="02020603050405020304" pitchFamily="18" charset="0"/>
                        </a:rPr>
                        <a:t>名义制冷量</a:t>
                      </a:r>
                      <a:r>
                        <a:rPr lang="en-US" sz="1400" kern="0" dirty="0">
                          <a:effectLst/>
                          <a:latin typeface="Times New Roman" panose="02020603050405020304" pitchFamily="18" charset="0"/>
                          <a:ea typeface="+mn-ea"/>
                          <a:cs typeface="Times New Roman" panose="02020603050405020304" pitchFamily="18" charset="0"/>
                        </a:rPr>
                        <a:t>CC(kW)</a:t>
                      </a:r>
                      <a:endParaRPr lang="zh-CN" sz="1400" kern="100" dirty="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ctr">
                        <a:spcAft>
                          <a:spcPts val="0"/>
                        </a:spcAft>
                      </a:pPr>
                      <a:r>
                        <a:rPr lang="zh-CN" sz="1400" kern="0">
                          <a:effectLst/>
                          <a:latin typeface="Times New Roman" panose="02020603050405020304" pitchFamily="18" charset="0"/>
                          <a:ea typeface="+mn-ea"/>
                          <a:cs typeface="Times New Roman" panose="02020603050405020304" pitchFamily="18" charset="0"/>
                        </a:rPr>
                        <a:t>综合部分负荷性能系数</a:t>
                      </a:r>
                      <a:r>
                        <a:rPr lang="en-US" sz="1400" kern="0">
                          <a:effectLst/>
                          <a:latin typeface="Times New Roman" panose="02020603050405020304" pitchFamily="18" charset="0"/>
                          <a:ea typeface="+mn-ea"/>
                          <a:cs typeface="Times New Roman" panose="02020603050405020304" pitchFamily="18" charset="0"/>
                        </a:rPr>
                        <a:t>IPLV</a:t>
                      </a:r>
                      <a:endParaRPr lang="zh-CN" sz="1400" kern="10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 xmlns:a16="http://schemas.microsoft.com/office/drawing/2014/main" val="3208487361"/>
                  </a:ext>
                </a:extLst>
              </a:tr>
              <a:tr h="365760">
                <a:tc gridSpan="2" vMerge="1">
                  <a:txBody>
                    <a:bodyPr/>
                    <a:lstStyle/>
                    <a:p>
                      <a:endParaRPr lang="zh-CN" altLang="en-US"/>
                    </a:p>
                  </a:txBody>
                  <a:tcPr/>
                </a:tc>
                <a:tc hMerge="1" vMerge="1">
                  <a:txBody>
                    <a:bodyPr/>
                    <a:lstStyle/>
                    <a:p>
                      <a:endParaRPr lang="zh-CN" altLang="en-US"/>
                    </a:p>
                  </a:txBody>
                  <a:tcPr/>
                </a:tc>
                <a:tc vMerge="1">
                  <a:txBody>
                    <a:bodyPr/>
                    <a:lstStyle/>
                    <a:p>
                      <a:endParaRPr lang="zh-CN" altLang="en-US"/>
                    </a:p>
                  </a:txBody>
                  <a:tcPr/>
                </a:tc>
                <a:tc>
                  <a:txBody>
                    <a:bodyPr/>
                    <a:lstStyle/>
                    <a:p>
                      <a:pPr algn="ctr">
                        <a:spcAft>
                          <a:spcPts val="0"/>
                        </a:spcAft>
                      </a:pPr>
                      <a:r>
                        <a:rPr lang="zh-CN" sz="1400" kern="0" dirty="0">
                          <a:effectLst/>
                          <a:latin typeface="Times New Roman" panose="02020603050405020304" pitchFamily="18" charset="0"/>
                          <a:ea typeface="+mn-ea"/>
                          <a:cs typeface="Times New Roman" panose="02020603050405020304" pitchFamily="18" charset="0"/>
                        </a:rPr>
                        <a:t>高海拔严寒地区</a:t>
                      </a:r>
                      <a:endParaRPr lang="zh-CN" sz="1400" kern="100" dirty="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zh-CN" sz="1400" kern="0" dirty="0">
                          <a:effectLst/>
                          <a:latin typeface="Times New Roman" panose="02020603050405020304" pitchFamily="18" charset="0"/>
                          <a:ea typeface="+mn-ea"/>
                          <a:cs typeface="Times New Roman" panose="02020603050405020304" pitchFamily="18" charset="0"/>
                        </a:rPr>
                        <a:t>高海拔寒冷地区</a:t>
                      </a:r>
                      <a:endParaRPr lang="zh-CN" sz="1400" kern="100" dirty="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zh-CN" sz="1400" kern="0" dirty="0">
                          <a:effectLst/>
                          <a:latin typeface="Times New Roman" panose="02020603050405020304" pitchFamily="18" charset="0"/>
                          <a:ea typeface="+mn-ea"/>
                          <a:cs typeface="Times New Roman" panose="02020603050405020304" pitchFamily="18" charset="0"/>
                        </a:rPr>
                        <a:t>温和地区</a:t>
                      </a:r>
                      <a:endParaRPr lang="zh-CN" sz="1400" kern="100" dirty="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zh-CN" sz="1400" kern="0" dirty="0">
                          <a:effectLst/>
                          <a:latin typeface="Times New Roman" panose="02020603050405020304" pitchFamily="18" charset="0"/>
                          <a:ea typeface="+mn-ea"/>
                          <a:cs typeface="Times New Roman" panose="02020603050405020304" pitchFamily="18" charset="0"/>
                        </a:rPr>
                        <a:t>夏热冬冷地区</a:t>
                      </a:r>
                      <a:endParaRPr lang="zh-CN" sz="1400" kern="100" dirty="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3278593088"/>
                  </a:ext>
                </a:extLst>
              </a:tr>
              <a:tr h="182880">
                <a:tc rowSpan="7">
                  <a:txBody>
                    <a:bodyPr/>
                    <a:lstStyle/>
                    <a:p>
                      <a:pPr algn="ctr">
                        <a:spcAft>
                          <a:spcPts val="0"/>
                        </a:spcAft>
                      </a:pPr>
                      <a:r>
                        <a:rPr lang="zh-CN" sz="1400" kern="0" dirty="0">
                          <a:effectLst/>
                          <a:latin typeface="Times New Roman" panose="02020603050405020304" pitchFamily="18" charset="0"/>
                          <a:ea typeface="+mn-ea"/>
                          <a:cs typeface="Times New Roman" panose="02020603050405020304" pitchFamily="18" charset="0"/>
                        </a:rPr>
                        <a:t>水冷</a:t>
                      </a:r>
                      <a:endParaRPr lang="zh-CN" sz="1400" kern="100" dirty="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zh-CN" sz="1400" kern="0">
                          <a:effectLst/>
                          <a:latin typeface="Times New Roman" panose="02020603050405020304" pitchFamily="18" charset="0"/>
                          <a:ea typeface="+mn-ea"/>
                          <a:cs typeface="Times New Roman" panose="02020603050405020304" pitchFamily="18" charset="0"/>
                        </a:rPr>
                        <a:t>活塞式</a:t>
                      </a:r>
                      <a:r>
                        <a:rPr lang="en-US" sz="1400" kern="0">
                          <a:effectLst/>
                          <a:latin typeface="Times New Roman" panose="02020603050405020304" pitchFamily="18" charset="0"/>
                          <a:ea typeface="+mn-ea"/>
                          <a:cs typeface="Times New Roman" panose="02020603050405020304" pitchFamily="18" charset="0"/>
                        </a:rPr>
                        <a:t>/</a:t>
                      </a:r>
                      <a:r>
                        <a:rPr lang="zh-CN" sz="1400" kern="0">
                          <a:effectLst/>
                          <a:latin typeface="Times New Roman" panose="02020603050405020304" pitchFamily="18" charset="0"/>
                          <a:ea typeface="+mn-ea"/>
                          <a:cs typeface="Times New Roman" panose="02020603050405020304" pitchFamily="18" charset="0"/>
                        </a:rPr>
                        <a:t>涡旋式</a:t>
                      </a:r>
                      <a:endParaRPr lang="zh-CN" sz="1400" kern="10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dirty="0">
                          <a:effectLst/>
                          <a:latin typeface="Times New Roman" panose="02020603050405020304" pitchFamily="18" charset="0"/>
                          <a:ea typeface="+mn-ea"/>
                          <a:cs typeface="Times New Roman" panose="02020603050405020304" pitchFamily="18" charset="0"/>
                        </a:rPr>
                        <a:t>CC</a:t>
                      </a:r>
                      <a:r>
                        <a:rPr lang="zh-CN" sz="1400" kern="0" dirty="0">
                          <a:effectLst/>
                          <a:latin typeface="Times New Roman" panose="02020603050405020304" pitchFamily="18" charset="0"/>
                          <a:ea typeface="+mn-ea"/>
                          <a:cs typeface="Times New Roman" panose="02020603050405020304" pitchFamily="18" charset="0"/>
                        </a:rPr>
                        <a:t>≤</a:t>
                      </a:r>
                      <a:r>
                        <a:rPr lang="en-US" sz="1400" kern="0" dirty="0">
                          <a:effectLst/>
                          <a:latin typeface="Times New Roman" panose="02020603050405020304" pitchFamily="18" charset="0"/>
                          <a:ea typeface="+mn-ea"/>
                          <a:cs typeface="Times New Roman" panose="02020603050405020304" pitchFamily="18" charset="0"/>
                        </a:rPr>
                        <a:t>528</a:t>
                      </a:r>
                      <a:endParaRPr lang="zh-CN" sz="1400" kern="100" dirty="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a:effectLst/>
                          <a:latin typeface="Times New Roman" panose="02020603050405020304" pitchFamily="18" charset="0"/>
                          <a:ea typeface="+mn-ea"/>
                          <a:cs typeface="Times New Roman" panose="02020603050405020304" pitchFamily="18" charset="0"/>
                        </a:rPr>
                        <a:t>4.90</a:t>
                      </a:r>
                      <a:endParaRPr lang="zh-CN" sz="1400" kern="10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dirty="0">
                          <a:effectLst/>
                          <a:latin typeface="Times New Roman" panose="02020603050405020304" pitchFamily="18" charset="0"/>
                          <a:ea typeface="+mn-ea"/>
                          <a:cs typeface="Times New Roman" panose="02020603050405020304" pitchFamily="18" charset="0"/>
                        </a:rPr>
                        <a:t>4.90</a:t>
                      </a:r>
                      <a:endParaRPr lang="zh-CN" sz="1400" kern="100" dirty="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a:effectLst/>
                          <a:latin typeface="Times New Roman" panose="02020603050405020304" pitchFamily="18" charset="0"/>
                          <a:ea typeface="+mn-ea"/>
                          <a:cs typeface="Times New Roman" panose="02020603050405020304" pitchFamily="18" charset="0"/>
                        </a:rPr>
                        <a:t>4.90</a:t>
                      </a:r>
                      <a:endParaRPr lang="zh-CN" sz="1400" kern="10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a:effectLst/>
                          <a:latin typeface="Times New Roman" panose="02020603050405020304" pitchFamily="18" charset="0"/>
                          <a:ea typeface="+mn-ea"/>
                          <a:cs typeface="Times New Roman" panose="02020603050405020304" pitchFamily="18" charset="0"/>
                        </a:rPr>
                        <a:t>5.05</a:t>
                      </a:r>
                      <a:endParaRPr lang="zh-CN" sz="1400" kern="10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943385292"/>
                  </a:ext>
                </a:extLst>
              </a:tr>
              <a:tr h="182880">
                <a:tc vMerge="1">
                  <a:txBody>
                    <a:bodyPr/>
                    <a:lstStyle/>
                    <a:p>
                      <a:endParaRPr lang="zh-CN" altLang="en-US"/>
                    </a:p>
                  </a:txBody>
                  <a:tcPr/>
                </a:tc>
                <a:tc rowSpan="3">
                  <a:txBody>
                    <a:bodyPr/>
                    <a:lstStyle/>
                    <a:p>
                      <a:pPr algn="ctr">
                        <a:spcAft>
                          <a:spcPts val="0"/>
                        </a:spcAft>
                      </a:pPr>
                      <a:r>
                        <a:rPr lang="zh-CN" sz="1400" kern="0">
                          <a:effectLst/>
                          <a:latin typeface="Times New Roman" panose="02020603050405020304" pitchFamily="18" charset="0"/>
                          <a:ea typeface="+mn-ea"/>
                          <a:cs typeface="Times New Roman" panose="02020603050405020304" pitchFamily="18" charset="0"/>
                        </a:rPr>
                        <a:t>螺杆式</a:t>
                      </a:r>
                      <a:endParaRPr lang="zh-CN" sz="1400" kern="10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dirty="0">
                          <a:effectLst/>
                          <a:latin typeface="Times New Roman" panose="02020603050405020304" pitchFamily="18" charset="0"/>
                          <a:ea typeface="+mn-ea"/>
                          <a:cs typeface="Times New Roman" panose="02020603050405020304" pitchFamily="18" charset="0"/>
                        </a:rPr>
                        <a:t>CC</a:t>
                      </a:r>
                      <a:r>
                        <a:rPr lang="zh-CN" sz="1400" kern="0" dirty="0">
                          <a:effectLst/>
                          <a:latin typeface="Times New Roman" panose="02020603050405020304" pitchFamily="18" charset="0"/>
                          <a:ea typeface="+mn-ea"/>
                          <a:cs typeface="Times New Roman" panose="02020603050405020304" pitchFamily="18" charset="0"/>
                        </a:rPr>
                        <a:t>≤</a:t>
                      </a:r>
                      <a:r>
                        <a:rPr lang="en-US" sz="1400" kern="0" dirty="0">
                          <a:effectLst/>
                          <a:latin typeface="Times New Roman" panose="02020603050405020304" pitchFamily="18" charset="0"/>
                          <a:ea typeface="+mn-ea"/>
                          <a:cs typeface="Times New Roman" panose="02020603050405020304" pitchFamily="18" charset="0"/>
                        </a:rPr>
                        <a:t>528</a:t>
                      </a:r>
                      <a:endParaRPr lang="zh-CN" sz="1400" kern="100" dirty="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dirty="0">
                          <a:effectLst/>
                          <a:latin typeface="Times New Roman" panose="02020603050405020304" pitchFamily="18" charset="0"/>
                          <a:ea typeface="+mn-ea"/>
                          <a:cs typeface="Times New Roman" panose="02020603050405020304" pitchFamily="18" charset="0"/>
                        </a:rPr>
                        <a:t>5.45</a:t>
                      </a:r>
                      <a:endParaRPr lang="zh-CN" sz="1400" kern="100" dirty="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dirty="0">
                          <a:effectLst/>
                          <a:latin typeface="Times New Roman" panose="02020603050405020304" pitchFamily="18" charset="0"/>
                          <a:ea typeface="+mn-ea"/>
                          <a:cs typeface="Times New Roman" panose="02020603050405020304" pitchFamily="18" charset="0"/>
                        </a:rPr>
                        <a:t>5.45</a:t>
                      </a:r>
                      <a:endParaRPr lang="zh-CN" sz="1400" kern="100" dirty="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dirty="0">
                          <a:effectLst/>
                          <a:latin typeface="Times New Roman" panose="02020603050405020304" pitchFamily="18" charset="0"/>
                          <a:ea typeface="+mn-ea"/>
                          <a:cs typeface="Times New Roman" panose="02020603050405020304" pitchFamily="18" charset="0"/>
                        </a:rPr>
                        <a:t>5.45</a:t>
                      </a:r>
                      <a:endParaRPr lang="zh-CN" sz="1400" kern="100" dirty="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a:effectLst/>
                          <a:latin typeface="Times New Roman" panose="02020603050405020304" pitchFamily="18" charset="0"/>
                          <a:ea typeface="+mn-ea"/>
                          <a:cs typeface="Times New Roman" panose="02020603050405020304" pitchFamily="18" charset="0"/>
                        </a:rPr>
                        <a:t>5.55</a:t>
                      </a:r>
                      <a:endParaRPr lang="zh-CN" sz="1400" kern="10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699748313"/>
                  </a:ext>
                </a:extLst>
              </a:tr>
              <a:tr h="182880">
                <a:tc vMerge="1">
                  <a:txBody>
                    <a:bodyPr/>
                    <a:lstStyle/>
                    <a:p>
                      <a:endParaRPr lang="zh-CN" altLang="en-US"/>
                    </a:p>
                  </a:txBody>
                  <a:tcPr/>
                </a:tc>
                <a:tc vMerge="1">
                  <a:txBody>
                    <a:bodyPr/>
                    <a:lstStyle/>
                    <a:p>
                      <a:endParaRPr lang="zh-CN" altLang="en-US"/>
                    </a:p>
                  </a:txBody>
                  <a:tcPr/>
                </a:tc>
                <a:tc>
                  <a:txBody>
                    <a:bodyPr/>
                    <a:lstStyle/>
                    <a:p>
                      <a:pPr algn="ctr">
                        <a:spcAft>
                          <a:spcPts val="0"/>
                        </a:spcAft>
                      </a:pPr>
                      <a:r>
                        <a:rPr lang="en-US" sz="1400" kern="0">
                          <a:effectLst/>
                          <a:latin typeface="Times New Roman" panose="02020603050405020304" pitchFamily="18" charset="0"/>
                          <a:ea typeface="+mn-ea"/>
                          <a:cs typeface="Times New Roman" panose="02020603050405020304" pitchFamily="18" charset="0"/>
                        </a:rPr>
                        <a:t>528</a:t>
                      </a:r>
                      <a:r>
                        <a:rPr lang="zh-CN" sz="1400" kern="0">
                          <a:effectLst/>
                          <a:latin typeface="Times New Roman" panose="02020603050405020304" pitchFamily="18" charset="0"/>
                          <a:ea typeface="+mn-ea"/>
                          <a:cs typeface="Times New Roman" panose="02020603050405020304" pitchFamily="18" charset="0"/>
                        </a:rPr>
                        <a:t>＜</a:t>
                      </a:r>
                      <a:r>
                        <a:rPr lang="en-US" sz="1400" kern="0">
                          <a:effectLst/>
                          <a:latin typeface="Times New Roman" panose="02020603050405020304" pitchFamily="18" charset="0"/>
                          <a:ea typeface="+mn-ea"/>
                          <a:cs typeface="Times New Roman" panose="02020603050405020304" pitchFamily="18" charset="0"/>
                        </a:rPr>
                        <a:t>CC</a:t>
                      </a:r>
                      <a:r>
                        <a:rPr lang="zh-CN" sz="1400" kern="0">
                          <a:effectLst/>
                          <a:latin typeface="Times New Roman" panose="02020603050405020304" pitchFamily="18" charset="0"/>
                          <a:ea typeface="+mn-ea"/>
                          <a:cs typeface="Times New Roman" panose="02020603050405020304" pitchFamily="18" charset="0"/>
                        </a:rPr>
                        <a:t>≤</a:t>
                      </a:r>
                      <a:r>
                        <a:rPr lang="en-US" sz="1400" kern="0">
                          <a:effectLst/>
                          <a:latin typeface="Times New Roman" panose="02020603050405020304" pitchFamily="18" charset="0"/>
                          <a:ea typeface="+mn-ea"/>
                          <a:cs typeface="Times New Roman" panose="02020603050405020304" pitchFamily="18" charset="0"/>
                        </a:rPr>
                        <a:t>1163</a:t>
                      </a:r>
                      <a:endParaRPr lang="zh-CN" sz="1400" kern="10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dirty="0">
                          <a:effectLst/>
                          <a:latin typeface="Times New Roman" panose="02020603050405020304" pitchFamily="18" charset="0"/>
                          <a:ea typeface="+mn-ea"/>
                          <a:cs typeface="Times New Roman" panose="02020603050405020304" pitchFamily="18" charset="0"/>
                        </a:rPr>
                        <a:t>5.75</a:t>
                      </a:r>
                      <a:endParaRPr lang="zh-CN" sz="1400" kern="100" dirty="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dirty="0">
                          <a:effectLst/>
                          <a:latin typeface="Times New Roman" panose="02020603050405020304" pitchFamily="18" charset="0"/>
                          <a:ea typeface="+mn-ea"/>
                          <a:cs typeface="Times New Roman" panose="02020603050405020304" pitchFamily="18" charset="0"/>
                        </a:rPr>
                        <a:t>5.85</a:t>
                      </a:r>
                      <a:endParaRPr lang="zh-CN" sz="1400" kern="100" dirty="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dirty="0">
                          <a:effectLst/>
                          <a:latin typeface="Times New Roman" panose="02020603050405020304" pitchFamily="18" charset="0"/>
                          <a:ea typeface="+mn-ea"/>
                          <a:cs typeface="Times New Roman" panose="02020603050405020304" pitchFamily="18" charset="0"/>
                        </a:rPr>
                        <a:t>5.75</a:t>
                      </a:r>
                      <a:endParaRPr lang="zh-CN" sz="1400" kern="100" dirty="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a:effectLst/>
                          <a:latin typeface="Times New Roman" panose="02020603050405020304" pitchFamily="18" charset="0"/>
                          <a:ea typeface="+mn-ea"/>
                          <a:cs typeface="Times New Roman" panose="02020603050405020304" pitchFamily="18" charset="0"/>
                        </a:rPr>
                        <a:t>5.90</a:t>
                      </a:r>
                      <a:endParaRPr lang="zh-CN" sz="1400" kern="10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643852562"/>
                  </a:ext>
                </a:extLst>
              </a:tr>
              <a:tr h="182880">
                <a:tc vMerge="1">
                  <a:txBody>
                    <a:bodyPr/>
                    <a:lstStyle/>
                    <a:p>
                      <a:endParaRPr lang="zh-CN" altLang="en-US"/>
                    </a:p>
                  </a:txBody>
                  <a:tcPr/>
                </a:tc>
                <a:tc vMerge="1">
                  <a:txBody>
                    <a:bodyPr/>
                    <a:lstStyle/>
                    <a:p>
                      <a:endParaRPr lang="zh-CN" altLang="en-US"/>
                    </a:p>
                  </a:txBody>
                  <a:tcPr/>
                </a:tc>
                <a:tc>
                  <a:txBody>
                    <a:bodyPr/>
                    <a:lstStyle/>
                    <a:p>
                      <a:pPr algn="ctr">
                        <a:spcAft>
                          <a:spcPts val="0"/>
                        </a:spcAft>
                      </a:pPr>
                      <a:r>
                        <a:rPr lang="en-US" sz="1400" kern="0">
                          <a:effectLst/>
                          <a:latin typeface="Times New Roman" panose="02020603050405020304" pitchFamily="18" charset="0"/>
                          <a:ea typeface="+mn-ea"/>
                          <a:cs typeface="Times New Roman" panose="02020603050405020304" pitchFamily="18" charset="0"/>
                        </a:rPr>
                        <a:t>CC</a:t>
                      </a:r>
                      <a:r>
                        <a:rPr lang="zh-CN" sz="1400" kern="0">
                          <a:effectLst/>
                          <a:latin typeface="Times New Roman" panose="02020603050405020304" pitchFamily="18" charset="0"/>
                          <a:ea typeface="+mn-ea"/>
                          <a:cs typeface="Times New Roman" panose="02020603050405020304" pitchFamily="18" charset="0"/>
                        </a:rPr>
                        <a:t>＞</a:t>
                      </a:r>
                      <a:r>
                        <a:rPr lang="en-US" sz="1400" kern="0">
                          <a:effectLst/>
                          <a:latin typeface="Times New Roman" panose="02020603050405020304" pitchFamily="18" charset="0"/>
                          <a:ea typeface="+mn-ea"/>
                          <a:cs typeface="Times New Roman" panose="02020603050405020304" pitchFamily="18" charset="0"/>
                        </a:rPr>
                        <a:t>1163</a:t>
                      </a:r>
                      <a:endParaRPr lang="zh-CN" sz="1400" kern="10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a:effectLst/>
                          <a:latin typeface="Times New Roman" panose="02020603050405020304" pitchFamily="18" charset="0"/>
                          <a:ea typeface="+mn-ea"/>
                          <a:cs typeface="Times New Roman" panose="02020603050405020304" pitchFamily="18" charset="0"/>
                        </a:rPr>
                        <a:t>5.95</a:t>
                      </a:r>
                      <a:endParaRPr lang="zh-CN" sz="1400" kern="10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dirty="0">
                          <a:effectLst/>
                          <a:latin typeface="Times New Roman" panose="02020603050405020304" pitchFamily="18" charset="0"/>
                          <a:ea typeface="+mn-ea"/>
                          <a:cs typeface="Times New Roman" panose="02020603050405020304" pitchFamily="18" charset="0"/>
                        </a:rPr>
                        <a:t>6.20</a:t>
                      </a:r>
                      <a:endParaRPr lang="zh-CN" sz="1400" kern="100" dirty="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dirty="0">
                          <a:effectLst/>
                          <a:latin typeface="Times New Roman" panose="02020603050405020304" pitchFamily="18" charset="0"/>
                          <a:ea typeface="+mn-ea"/>
                          <a:cs typeface="Times New Roman" panose="02020603050405020304" pitchFamily="18" charset="0"/>
                        </a:rPr>
                        <a:t>6.10</a:t>
                      </a:r>
                      <a:endParaRPr lang="zh-CN" sz="1400" kern="100" dirty="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a:effectLst/>
                          <a:latin typeface="Times New Roman" panose="02020603050405020304" pitchFamily="18" charset="0"/>
                          <a:ea typeface="+mn-ea"/>
                          <a:cs typeface="Times New Roman" panose="02020603050405020304" pitchFamily="18" charset="0"/>
                        </a:rPr>
                        <a:t>6.30</a:t>
                      </a:r>
                      <a:endParaRPr lang="zh-CN" sz="1400" kern="10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3656086885"/>
                  </a:ext>
                </a:extLst>
              </a:tr>
              <a:tr h="182880">
                <a:tc vMerge="1">
                  <a:txBody>
                    <a:bodyPr/>
                    <a:lstStyle/>
                    <a:p>
                      <a:endParaRPr lang="zh-CN" altLang="en-US"/>
                    </a:p>
                  </a:txBody>
                  <a:tcPr/>
                </a:tc>
                <a:tc rowSpan="3">
                  <a:txBody>
                    <a:bodyPr/>
                    <a:lstStyle/>
                    <a:p>
                      <a:pPr algn="ctr">
                        <a:spcAft>
                          <a:spcPts val="0"/>
                        </a:spcAft>
                      </a:pPr>
                      <a:r>
                        <a:rPr lang="zh-CN" sz="1400" kern="0" dirty="0">
                          <a:effectLst/>
                          <a:latin typeface="Times New Roman" panose="02020603050405020304" pitchFamily="18" charset="0"/>
                          <a:ea typeface="+mn-ea"/>
                          <a:cs typeface="Times New Roman" panose="02020603050405020304" pitchFamily="18" charset="0"/>
                        </a:rPr>
                        <a:t>离心式</a:t>
                      </a:r>
                      <a:endParaRPr lang="zh-CN" sz="1400" kern="100" dirty="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a:effectLst/>
                          <a:latin typeface="Times New Roman" panose="02020603050405020304" pitchFamily="18" charset="0"/>
                          <a:ea typeface="+mn-ea"/>
                          <a:cs typeface="Times New Roman" panose="02020603050405020304" pitchFamily="18" charset="0"/>
                        </a:rPr>
                        <a:t>CC</a:t>
                      </a:r>
                      <a:r>
                        <a:rPr lang="zh-CN" sz="1400" kern="0">
                          <a:effectLst/>
                          <a:latin typeface="Times New Roman" panose="02020603050405020304" pitchFamily="18" charset="0"/>
                          <a:ea typeface="+mn-ea"/>
                          <a:cs typeface="Times New Roman" panose="02020603050405020304" pitchFamily="18" charset="0"/>
                        </a:rPr>
                        <a:t>≤</a:t>
                      </a:r>
                      <a:r>
                        <a:rPr lang="en-US" sz="1400" kern="0">
                          <a:effectLst/>
                          <a:latin typeface="Times New Roman" panose="02020603050405020304" pitchFamily="18" charset="0"/>
                          <a:ea typeface="+mn-ea"/>
                          <a:cs typeface="Times New Roman" panose="02020603050405020304" pitchFamily="18" charset="0"/>
                        </a:rPr>
                        <a:t>1163</a:t>
                      </a:r>
                      <a:endParaRPr lang="zh-CN" sz="1400" kern="10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a:effectLst/>
                          <a:latin typeface="Times New Roman" panose="02020603050405020304" pitchFamily="18" charset="0"/>
                          <a:ea typeface="+mn-ea"/>
                          <a:cs typeface="Times New Roman" panose="02020603050405020304" pitchFamily="18" charset="0"/>
                        </a:rPr>
                        <a:t>5.15</a:t>
                      </a:r>
                      <a:endParaRPr lang="zh-CN" sz="1400" kern="10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dirty="0">
                          <a:effectLst/>
                          <a:latin typeface="Times New Roman" panose="02020603050405020304" pitchFamily="18" charset="0"/>
                          <a:ea typeface="+mn-ea"/>
                          <a:cs typeface="Times New Roman" panose="02020603050405020304" pitchFamily="18" charset="0"/>
                        </a:rPr>
                        <a:t>5.35</a:t>
                      </a:r>
                      <a:endParaRPr lang="zh-CN" sz="1400" kern="100" dirty="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dirty="0">
                          <a:effectLst/>
                          <a:latin typeface="Times New Roman" panose="02020603050405020304" pitchFamily="18" charset="0"/>
                          <a:ea typeface="+mn-ea"/>
                          <a:cs typeface="Times New Roman" panose="02020603050405020304" pitchFamily="18" charset="0"/>
                        </a:rPr>
                        <a:t>5.25</a:t>
                      </a:r>
                      <a:endParaRPr lang="zh-CN" sz="1400" kern="100" dirty="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dirty="0">
                          <a:effectLst/>
                          <a:latin typeface="Times New Roman" panose="02020603050405020304" pitchFamily="18" charset="0"/>
                          <a:ea typeface="+mn-ea"/>
                          <a:cs typeface="Times New Roman" panose="02020603050405020304" pitchFamily="18" charset="0"/>
                        </a:rPr>
                        <a:t>5.45</a:t>
                      </a:r>
                      <a:endParaRPr lang="zh-CN" sz="1400" kern="100" dirty="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3513291974"/>
                  </a:ext>
                </a:extLst>
              </a:tr>
              <a:tr h="182880">
                <a:tc vMerge="1">
                  <a:txBody>
                    <a:bodyPr/>
                    <a:lstStyle/>
                    <a:p>
                      <a:endParaRPr lang="zh-CN" altLang="en-US"/>
                    </a:p>
                  </a:txBody>
                  <a:tcPr/>
                </a:tc>
                <a:tc vMerge="1">
                  <a:txBody>
                    <a:bodyPr/>
                    <a:lstStyle/>
                    <a:p>
                      <a:endParaRPr lang="zh-CN" altLang="en-US"/>
                    </a:p>
                  </a:txBody>
                  <a:tcPr/>
                </a:tc>
                <a:tc>
                  <a:txBody>
                    <a:bodyPr/>
                    <a:lstStyle/>
                    <a:p>
                      <a:pPr algn="ctr">
                        <a:spcAft>
                          <a:spcPts val="0"/>
                        </a:spcAft>
                      </a:pPr>
                      <a:r>
                        <a:rPr lang="en-US" sz="1400" kern="0">
                          <a:effectLst/>
                          <a:latin typeface="Times New Roman" panose="02020603050405020304" pitchFamily="18" charset="0"/>
                          <a:ea typeface="+mn-ea"/>
                          <a:cs typeface="Times New Roman" panose="02020603050405020304" pitchFamily="18" charset="0"/>
                        </a:rPr>
                        <a:t>1163</a:t>
                      </a:r>
                      <a:r>
                        <a:rPr lang="zh-CN" sz="1400" kern="0">
                          <a:effectLst/>
                          <a:latin typeface="Times New Roman" panose="02020603050405020304" pitchFamily="18" charset="0"/>
                          <a:ea typeface="+mn-ea"/>
                          <a:cs typeface="Times New Roman" panose="02020603050405020304" pitchFamily="18" charset="0"/>
                        </a:rPr>
                        <a:t>＜</a:t>
                      </a:r>
                      <a:r>
                        <a:rPr lang="en-US" sz="1400" kern="0">
                          <a:effectLst/>
                          <a:latin typeface="Times New Roman" panose="02020603050405020304" pitchFamily="18" charset="0"/>
                          <a:ea typeface="+mn-ea"/>
                          <a:cs typeface="Times New Roman" panose="02020603050405020304" pitchFamily="18" charset="0"/>
                        </a:rPr>
                        <a:t>CC</a:t>
                      </a:r>
                      <a:r>
                        <a:rPr lang="zh-CN" sz="1400" kern="0">
                          <a:effectLst/>
                          <a:latin typeface="Times New Roman" panose="02020603050405020304" pitchFamily="18" charset="0"/>
                          <a:ea typeface="+mn-ea"/>
                          <a:cs typeface="Times New Roman" panose="02020603050405020304" pitchFamily="18" charset="0"/>
                        </a:rPr>
                        <a:t>≤</a:t>
                      </a:r>
                      <a:r>
                        <a:rPr lang="en-US" sz="1400" kern="0">
                          <a:effectLst/>
                          <a:latin typeface="Times New Roman" panose="02020603050405020304" pitchFamily="18" charset="0"/>
                          <a:ea typeface="+mn-ea"/>
                          <a:cs typeface="Times New Roman" panose="02020603050405020304" pitchFamily="18" charset="0"/>
                        </a:rPr>
                        <a:t>2110</a:t>
                      </a:r>
                      <a:endParaRPr lang="zh-CN" sz="1400" kern="10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a:effectLst/>
                          <a:latin typeface="Times New Roman" panose="02020603050405020304" pitchFamily="18" charset="0"/>
                          <a:ea typeface="+mn-ea"/>
                          <a:cs typeface="Times New Roman" panose="02020603050405020304" pitchFamily="18" charset="0"/>
                        </a:rPr>
                        <a:t>5.50</a:t>
                      </a:r>
                      <a:endParaRPr lang="zh-CN" sz="1400" kern="10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a:effectLst/>
                          <a:latin typeface="Times New Roman" panose="02020603050405020304" pitchFamily="18" charset="0"/>
                          <a:ea typeface="+mn-ea"/>
                          <a:cs typeface="Times New Roman" panose="02020603050405020304" pitchFamily="18" charset="0"/>
                        </a:rPr>
                        <a:t>5.60</a:t>
                      </a:r>
                      <a:endParaRPr lang="zh-CN" sz="1400" kern="10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dirty="0">
                          <a:effectLst/>
                          <a:latin typeface="Times New Roman" panose="02020603050405020304" pitchFamily="18" charset="0"/>
                          <a:ea typeface="+mn-ea"/>
                          <a:cs typeface="Times New Roman" panose="02020603050405020304" pitchFamily="18" charset="0"/>
                        </a:rPr>
                        <a:t>5.55</a:t>
                      </a:r>
                      <a:endParaRPr lang="zh-CN" sz="1400" kern="100" dirty="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dirty="0">
                          <a:effectLst/>
                          <a:latin typeface="Times New Roman" panose="02020603050405020304" pitchFamily="18" charset="0"/>
                          <a:ea typeface="+mn-ea"/>
                          <a:cs typeface="Times New Roman" panose="02020603050405020304" pitchFamily="18" charset="0"/>
                        </a:rPr>
                        <a:t>5.75</a:t>
                      </a:r>
                      <a:endParaRPr lang="zh-CN" sz="1400" kern="100" dirty="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2760250294"/>
                  </a:ext>
                </a:extLst>
              </a:tr>
              <a:tr h="182880">
                <a:tc vMerge="1">
                  <a:txBody>
                    <a:bodyPr/>
                    <a:lstStyle/>
                    <a:p>
                      <a:endParaRPr lang="zh-CN" altLang="en-US"/>
                    </a:p>
                  </a:txBody>
                  <a:tcPr/>
                </a:tc>
                <a:tc vMerge="1">
                  <a:txBody>
                    <a:bodyPr/>
                    <a:lstStyle/>
                    <a:p>
                      <a:endParaRPr lang="zh-CN" altLang="en-US"/>
                    </a:p>
                  </a:txBody>
                  <a:tcPr/>
                </a:tc>
                <a:tc>
                  <a:txBody>
                    <a:bodyPr/>
                    <a:lstStyle/>
                    <a:p>
                      <a:pPr algn="ctr">
                        <a:spcAft>
                          <a:spcPts val="0"/>
                        </a:spcAft>
                      </a:pPr>
                      <a:r>
                        <a:rPr lang="en-US" sz="1400" kern="0">
                          <a:effectLst/>
                          <a:latin typeface="Times New Roman" panose="02020603050405020304" pitchFamily="18" charset="0"/>
                          <a:ea typeface="+mn-ea"/>
                          <a:cs typeface="Times New Roman" panose="02020603050405020304" pitchFamily="18" charset="0"/>
                        </a:rPr>
                        <a:t>CC</a:t>
                      </a:r>
                      <a:r>
                        <a:rPr lang="zh-CN" sz="1400" kern="0">
                          <a:effectLst/>
                          <a:latin typeface="Times New Roman" panose="02020603050405020304" pitchFamily="18" charset="0"/>
                          <a:ea typeface="+mn-ea"/>
                          <a:cs typeface="Times New Roman" panose="02020603050405020304" pitchFamily="18" charset="0"/>
                        </a:rPr>
                        <a:t>＞</a:t>
                      </a:r>
                      <a:r>
                        <a:rPr lang="en-US" sz="1400" kern="0">
                          <a:effectLst/>
                          <a:latin typeface="Times New Roman" panose="02020603050405020304" pitchFamily="18" charset="0"/>
                          <a:ea typeface="+mn-ea"/>
                          <a:cs typeface="Times New Roman" panose="02020603050405020304" pitchFamily="18" charset="0"/>
                        </a:rPr>
                        <a:t>2110</a:t>
                      </a:r>
                      <a:endParaRPr lang="zh-CN" sz="1400" kern="10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a:effectLst/>
                          <a:latin typeface="Times New Roman" panose="02020603050405020304" pitchFamily="18" charset="0"/>
                          <a:ea typeface="+mn-ea"/>
                          <a:cs typeface="Times New Roman" panose="02020603050405020304" pitchFamily="18" charset="0"/>
                        </a:rPr>
                        <a:t>5.95</a:t>
                      </a:r>
                      <a:endParaRPr lang="zh-CN" sz="1400" kern="10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a:effectLst/>
                          <a:latin typeface="Times New Roman" panose="02020603050405020304" pitchFamily="18" charset="0"/>
                          <a:ea typeface="+mn-ea"/>
                          <a:cs typeface="Times New Roman" panose="02020603050405020304" pitchFamily="18" charset="0"/>
                        </a:rPr>
                        <a:t>6.10</a:t>
                      </a:r>
                      <a:endParaRPr lang="zh-CN" sz="1400" kern="10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dirty="0">
                          <a:effectLst/>
                          <a:latin typeface="Times New Roman" panose="02020603050405020304" pitchFamily="18" charset="0"/>
                          <a:ea typeface="+mn-ea"/>
                          <a:cs typeface="Times New Roman" panose="02020603050405020304" pitchFamily="18" charset="0"/>
                        </a:rPr>
                        <a:t>5.95</a:t>
                      </a:r>
                      <a:endParaRPr lang="zh-CN" sz="1400" kern="100" dirty="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dirty="0">
                          <a:effectLst/>
                          <a:latin typeface="Times New Roman" panose="02020603050405020304" pitchFamily="18" charset="0"/>
                          <a:ea typeface="+mn-ea"/>
                          <a:cs typeface="Times New Roman" panose="02020603050405020304" pitchFamily="18" charset="0"/>
                        </a:rPr>
                        <a:t>6.20</a:t>
                      </a:r>
                      <a:endParaRPr lang="zh-CN" sz="1400" kern="100" dirty="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3579957418"/>
                  </a:ext>
                </a:extLst>
              </a:tr>
              <a:tr h="182880">
                <a:tc rowSpan="4">
                  <a:txBody>
                    <a:bodyPr/>
                    <a:lstStyle/>
                    <a:p>
                      <a:pPr algn="ctr">
                        <a:spcAft>
                          <a:spcPts val="0"/>
                        </a:spcAft>
                      </a:pPr>
                      <a:r>
                        <a:rPr lang="zh-CN" sz="1400" kern="0" dirty="0">
                          <a:effectLst/>
                          <a:latin typeface="Times New Roman" panose="02020603050405020304" pitchFamily="18" charset="0"/>
                          <a:ea typeface="+mn-ea"/>
                          <a:cs typeface="Times New Roman" panose="02020603050405020304" pitchFamily="18" charset="0"/>
                        </a:rPr>
                        <a:t>风冷或蒸发冷却</a:t>
                      </a:r>
                      <a:endParaRPr lang="zh-CN" sz="1400" kern="100" dirty="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a:spcAft>
                          <a:spcPts val="0"/>
                        </a:spcAft>
                      </a:pPr>
                      <a:r>
                        <a:rPr lang="zh-CN" sz="1400" kern="0">
                          <a:effectLst/>
                          <a:latin typeface="Times New Roman" panose="02020603050405020304" pitchFamily="18" charset="0"/>
                          <a:ea typeface="+mn-ea"/>
                          <a:cs typeface="Times New Roman" panose="02020603050405020304" pitchFamily="18" charset="0"/>
                        </a:rPr>
                        <a:t>活塞式</a:t>
                      </a:r>
                      <a:r>
                        <a:rPr lang="en-US" sz="1400" kern="0">
                          <a:effectLst/>
                          <a:latin typeface="Times New Roman" panose="02020603050405020304" pitchFamily="18" charset="0"/>
                          <a:ea typeface="+mn-ea"/>
                          <a:cs typeface="Times New Roman" panose="02020603050405020304" pitchFamily="18" charset="0"/>
                        </a:rPr>
                        <a:t>/</a:t>
                      </a:r>
                      <a:r>
                        <a:rPr lang="zh-CN" sz="1400" kern="0">
                          <a:effectLst/>
                          <a:latin typeface="Times New Roman" panose="02020603050405020304" pitchFamily="18" charset="0"/>
                          <a:ea typeface="+mn-ea"/>
                          <a:cs typeface="Times New Roman" panose="02020603050405020304" pitchFamily="18" charset="0"/>
                        </a:rPr>
                        <a:t>涡旋式</a:t>
                      </a:r>
                      <a:endParaRPr lang="zh-CN" sz="1400" kern="10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a:effectLst/>
                          <a:latin typeface="Times New Roman" panose="02020603050405020304" pitchFamily="18" charset="0"/>
                          <a:ea typeface="+mn-ea"/>
                          <a:cs typeface="Times New Roman" panose="02020603050405020304" pitchFamily="18" charset="0"/>
                        </a:rPr>
                        <a:t>CC</a:t>
                      </a:r>
                      <a:r>
                        <a:rPr lang="zh-CN" sz="1400" kern="0">
                          <a:effectLst/>
                          <a:latin typeface="Times New Roman" panose="02020603050405020304" pitchFamily="18" charset="0"/>
                          <a:ea typeface="+mn-ea"/>
                          <a:cs typeface="Times New Roman" panose="02020603050405020304" pitchFamily="18" charset="0"/>
                        </a:rPr>
                        <a:t>≤</a:t>
                      </a:r>
                      <a:r>
                        <a:rPr lang="en-US" sz="1400" kern="0">
                          <a:effectLst/>
                          <a:latin typeface="Times New Roman" panose="02020603050405020304" pitchFamily="18" charset="0"/>
                          <a:ea typeface="+mn-ea"/>
                          <a:cs typeface="Times New Roman" panose="02020603050405020304" pitchFamily="18" charset="0"/>
                        </a:rPr>
                        <a:t>50</a:t>
                      </a:r>
                      <a:endParaRPr lang="zh-CN" sz="1400" kern="10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a:effectLst/>
                          <a:latin typeface="Times New Roman" panose="02020603050405020304" pitchFamily="18" charset="0"/>
                          <a:ea typeface="+mn-ea"/>
                          <a:cs typeface="Times New Roman" panose="02020603050405020304" pitchFamily="18" charset="0"/>
                        </a:rPr>
                        <a:t>3.10</a:t>
                      </a:r>
                      <a:endParaRPr lang="zh-CN" sz="1400" kern="10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a:effectLst/>
                          <a:latin typeface="Times New Roman" panose="02020603050405020304" pitchFamily="18" charset="0"/>
                          <a:ea typeface="+mn-ea"/>
                          <a:cs typeface="Times New Roman" panose="02020603050405020304" pitchFamily="18" charset="0"/>
                        </a:rPr>
                        <a:t>3.10</a:t>
                      </a:r>
                      <a:endParaRPr lang="zh-CN" sz="1400" kern="10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dirty="0">
                          <a:effectLst/>
                          <a:latin typeface="Times New Roman" panose="02020603050405020304" pitchFamily="18" charset="0"/>
                          <a:ea typeface="+mn-ea"/>
                          <a:cs typeface="Times New Roman" panose="02020603050405020304" pitchFamily="18" charset="0"/>
                        </a:rPr>
                        <a:t>3.10</a:t>
                      </a:r>
                      <a:endParaRPr lang="zh-CN" sz="1400" kern="100" dirty="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dirty="0">
                          <a:effectLst/>
                          <a:latin typeface="Times New Roman" panose="02020603050405020304" pitchFamily="18" charset="0"/>
                          <a:ea typeface="+mn-ea"/>
                          <a:cs typeface="Times New Roman" panose="02020603050405020304" pitchFamily="18" charset="0"/>
                        </a:rPr>
                        <a:t>3.20</a:t>
                      </a:r>
                      <a:endParaRPr lang="zh-CN" sz="1400" kern="100" dirty="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219363120"/>
                  </a:ext>
                </a:extLst>
              </a:tr>
              <a:tr h="182880">
                <a:tc vMerge="1">
                  <a:txBody>
                    <a:bodyPr/>
                    <a:lstStyle/>
                    <a:p>
                      <a:endParaRPr lang="zh-CN" altLang="en-US"/>
                    </a:p>
                  </a:txBody>
                  <a:tcPr/>
                </a:tc>
                <a:tc vMerge="1">
                  <a:txBody>
                    <a:bodyPr/>
                    <a:lstStyle/>
                    <a:p>
                      <a:endParaRPr lang="zh-CN" altLang="en-US"/>
                    </a:p>
                  </a:txBody>
                  <a:tcPr/>
                </a:tc>
                <a:tc>
                  <a:txBody>
                    <a:bodyPr/>
                    <a:lstStyle/>
                    <a:p>
                      <a:pPr algn="ctr">
                        <a:spcAft>
                          <a:spcPts val="0"/>
                        </a:spcAft>
                      </a:pPr>
                      <a:r>
                        <a:rPr lang="en-US" sz="1400" kern="0">
                          <a:effectLst/>
                          <a:latin typeface="Times New Roman" panose="02020603050405020304" pitchFamily="18" charset="0"/>
                          <a:ea typeface="+mn-ea"/>
                          <a:cs typeface="Times New Roman" panose="02020603050405020304" pitchFamily="18" charset="0"/>
                        </a:rPr>
                        <a:t>CC</a:t>
                      </a:r>
                      <a:r>
                        <a:rPr lang="zh-CN" sz="1400" kern="0">
                          <a:effectLst/>
                          <a:latin typeface="Times New Roman" panose="02020603050405020304" pitchFamily="18" charset="0"/>
                          <a:ea typeface="+mn-ea"/>
                          <a:cs typeface="Times New Roman" panose="02020603050405020304" pitchFamily="18" charset="0"/>
                        </a:rPr>
                        <a:t>＞</a:t>
                      </a:r>
                      <a:r>
                        <a:rPr lang="en-US" sz="1400" kern="0">
                          <a:effectLst/>
                          <a:latin typeface="Times New Roman" panose="02020603050405020304" pitchFamily="18" charset="0"/>
                          <a:ea typeface="+mn-ea"/>
                          <a:cs typeface="Times New Roman" panose="02020603050405020304" pitchFamily="18" charset="0"/>
                        </a:rPr>
                        <a:t>50</a:t>
                      </a:r>
                      <a:endParaRPr lang="zh-CN" sz="1400" kern="10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a:effectLst/>
                          <a:latin typeface="Times New Roman" panose="02020603050405020304" pitchFamily="18" charset="0"/>
                          <a:ea typeface="+mn-ea"/>
                          <a:cs typeface="Times New Roman" panose="02020603050405020304" pitchFamily="18" charset="0"/>
                        </a:rPr>
                        <a:t>3.35</a:t>
                      </a:r>
                      <a:endParaRPr lang="zh-CN" sz="1400" kern="100">
                        <a:effectLst/>
                        <a:latin typeface="Times New Roman" panose="02020603050405020304" pitchFamily="18" charset="0"/>
                        <a:ea typeface="+mn-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a:effectLst/>
                          <a:latin typeface="Times New Roman" panose="02020603050405020304" pitchFamily="18" charset="0"/>
                          <a:ea typeface="+mn-ea"/>
                          <a:cs typeface="Times New Roman" panose="02020603050405020304" pitchFamily="18" charset="0"/>
                        </a:rPr>
                        <a:t>3.35</a:t>
                      </a:r>
                      <a:endParaRPr lang="zh-CN" sz="1400" kern="100">
                        <a:effectLst/>
                        <a:latin typeface="Times New Roman" panose="02020603050405020304" pitchFamily="18" charset="0"/>
                        <a:ea typeface="+mn-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dirty="0">
                          <a:effectLst/>
                          <a:latin typeface="Times New Roman" panose="02020603050405020304" pitchFamily="18" charset="0"/>
                          <a:ea typeface="+mn-ea"/>
                          <a:cs typeface="Times New Roman" panose="02020603050405020304" pitchFamily="18" charset="0"/>
                        </a:rPr>
                        <a:t>3.35</a:t>
                      </a:r>
                      <a:endParaRPr lang="zh-CN" sz="1400" kern="100" dirty="0">
                        <a:effectLst/>
                        <a:latin typeface="Times New Roman" panose="02020603050405020304" pitchFamily="18" charset="0"/>
                        <a:ea typeface="+mn-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dirty="0">
                          <a:effectLst/>
                          <a:latin typeface="Times New Roman" panose="02020603050405020304" pitchFamily="18" charset="0"/>
                          <a:ea typeface="+mn-ea"/>
                          <a:cs typeface="Times New Roman" panose="02020603050405020304" pitchFamily="18" charset="0"/>
                        </a:rPr>
                        <a:t>3.40</a:t>
                      </a:r>
                      <a:endParaRPr lang="zh-CN" sz="1400" kern="100" dirty="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3970535922"/>
                  </a:ext>
                </a:extLst>
              </a:tr>
              <a:tr h="182880">
                <a:tc vMerge="1">
                  <a:txBody>
                    <a:bodyPr/>
                    <a:lstStyle/>
                    <a:p>
                      <a:endParaRPr lang="zh-CN" altLang="en-US"/>
                    </a:p>
                  </a:txBody>
                  <a:tcPr/>
                </a:tc>
                <a:tc rowSpan="2">
                  <a:txBody>
                    <a:bodyPr/>
                    <a:lstStyle/>
                    <a:p>
                      <a:pPr algn="ctr">
                        <a:spcAft>
                          <a:spcPts val="0"/>
                        </a:spcAft>
                      </a:pPr>
                      <a:r>
                        <a:rPr lang="zh-CN" sz="1400" kern="0">
                          <a:effectLst/>
                          <a:latin typeface="Times New Roman" panose="02020603050405020304" pitchFamily="18" charset="0"/>
                          <a:ea typeface="+mn-ea"/>
                          <a:cs typeface="Times New Roman" panose="02020603050405020304" pitchFamily="18" charset="0"/>
                        </a:rPr>
                        <a:t>螺杆式</a:t>
                      </a:r>
                      <a:endParaRPr lang="zh-CN" sz="1400" kern="10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a:effectLst/>
                          <a:latin typeface="Times New Roman" panose="02020603050405020304" pitchFamily="18" charset="0"/>
                          <a:ea typeface="+mn-ea"/>
                          <a:cs typeface="Times New Roman" panose="02020603050405020304" pitchFamily="18" charset="0"/>
                        </a:rPr>
                        <a:t>CC</a:t>
                      </a:r>
                      <a:r>
                        <a:rPr lang="zh-CN" sz="1400" kern="0">
                          <a:effectLst/>
                          <a:latin typeface="Times New Roman" panose="02020603050405020304" pitchFamily="18" charset="0"/>
                          <a:ea typeface="+mn-ea"/>
                          <a:cs typeface="Times New Roman" panose="02020603050405020304" pitchFamily="18" charset="0"/>
                        </a:rPr>
                        <a:t>≤</a:t>
                      </a:r>
                      <a:r>
                        <a:rPr lang="en-US" sz="1400" kern="0">
                          <a:effectLst/>
                          <a:latin typeface="Times New Roman" panose="02020603050405020304" pitchFamily="18" charset="0"/>
                          <a:ea typeface="+mn-ea"/>
                          <a:cs typeface="Times New Roman" panose="02020603050405020304" pitchFamily="18" charset="0"/>
                        </a:rPr>
                        <a:t>50</a:t>
                      </a:r>
                      <a:endParaRPr lang="zh-CN" sz="1400" kern="10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a:effectLst/>
                          <a:latin typeface="Times New Roman" panose="02020603050405020304" pitchFamily="18" charset="0"/>
                          <a:ea typeface="+mn-ea"/>
                          <a:cs typeface="Times New Roman" panose="02020603050405020304" pitchFamily="18" charset="0"/>
                        </a:rPr>
                        <a:t>2.90</a:t>
                      </a:r>
                      <a:endParaRPr lang="zh-CN" sz="1400" kern="10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a:effectLst/>
                          <a:latin typeface="Times New Roman" panose="02020603050405020304" pitchFamily="18" charset="0"/>
                          <a:ea typeface="+mn-ea"/>
                          <a:cs typeface="Times New Roman" panose="02020603050405020304" pitchFamily="18" charset="0"/>
                        </a:rPr>
                        <a:t>3.00</a:t>
                      </a:r>
                      <a:endParaRPr lang="zh-CN" sz="1400" kern="10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a:effectLst/>
                          <a:latin typeface="Times New Roman" panose="02020603050405020304" pitchFamily="18" charset="0"/>
                          <a:ea typeface="+mn-ea"/>
                          <a:cs typeface="Times New Roman" panose="02020603050405020304" pitchFamily="18" charset="0"/>
                        </a:rPr>
                        <a:t>2.90</a:t>
                      </a:r>
                      <a:endParaRPr lang="zh-CN" sz="1400" kern="100">
                        <a:effectLst/>
                        <a:latin typeface="Times New Roman" panose="02020603050405020304" pitchFamily="18" charset="0"/>
                        <a:ea typeface="+mn-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dirty="0">
                          <a:effectLst/>
                          <a:latin typeface="Times New Roman" panose="02020603050405020304" pitchFamily="18" charset="0"/>
                          <a:ea typeface="+mn-ea"/>
                          <a:cs typeface="Times New Roman" panose="02020603050405020304" pitchFamily="18" charset="0"/>
                        </a:rPr>
                        <a:t>3.10</a:t>
                      </a:r>
                      <a:endParaRPr lang="zh-CN" sz="1400" kern="100" dirty="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624338070"/>
                  </a:ext>
                </a:extLst>
              </a:tr>
              <a:tr h="182880">
                <a:tc vMerge="1">
                  <a:txBody>
                    <a:bodyPr/>
                    <a:lstStyle/>
                    <a:p>
                      <a:endParaRPr lang="zh-CN" altLang="en-US"/>
                    </a:p>
                  </a:txBody>
                  <a:tcPr/>
                </a:tc>
                <a:tc vMerge="1">
                  <a:txBody>
                    <a:bodyPr/>
                    <a:lstStyle/>
                    <a:p>
                      <a:endParaRPr lang="zh-CN" altLang="en-US"/>
                    </a:p>
                  </a:txBody>
                  <a:tcPr/>
                </a:tc>
                <a:tc>
                  <a:txBody>
                    <a:bodyPr/>
                    <a:lstStyle/>
                    <a:p>
                      <a:pPr algn="ctr">
                        <a:spcAft>
                          <a:spcPts val="0"/>
                        </a:spcAft>
                      </a:pPr>
                      <a:r>
                        <a:rPr lang="en-US" sz="1400" kern="0">
                          <a:effectLst/>
                          <a:latin typeface="Times New Roman" panose="02020603050405020304" pitchFamily="18" charset="0"/>
                          <a:ea typeface="+mn-ea"/>
                          <a:cs typeface="Times New Roman" panose="02020603050405020304" pitchFamily="18" charset="0"/>
                        </a:rPr>
                        <a:t>CC</a:t>
                      </a:r>
                      <a:r>
                        <a:rPr lang="zh-CN" sz="1400" kern="0">
                          <a:effectLst/>
                          <a:latin typeface="Times New Roman" panose="02020603050405020304" pitchFamily="18" charset="0"/>
                          <a:ea typeface="+mn-ea"/>
                          <a:cs typeface="Times New Roman" panose="02020603050405020304" pitchFamily="18" charset="0"/>
                        </a:rPr>
                        <a:t>＞</a:t>
                      </a:r>
                      <a:r>
                        <a:rPr lang="en-US" sz="1400" kern="0">
                          <a:effectLst/>
                          <a:latin typeface="Times New Roman" panose="02020603050405020304" pitchFamily="18" charset="0"/>
                          <a:ea typeface="+mn-ea"/>
                          <a:cs typeface="Times New Roman" panose="02020603050405020304" pitchFamily="18" charset="0"/>
                        </a:rPr>
                        <a:t>50</a:t>
                      </a:r>
                      <a:endParaRPr lang="zh-CN" sz="1400" kern="10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a:effectLst/>
                          <a:latin typeface="Times New Roman" panose="02020603050405020304" pitchFamily="18" charset="0"/>
                          <a:ea typeface="+mn-ea"/>
                          <a:cs typeface="Times New Roman" panose="02020603050405020304" pitchFamily="18" charset="0"/>
                        </a:rPr>
                        <a:t>3.10</a:t>
                      </a:r>
                      <a:endParaRPr lang="zh-CN" sz="1400" kern="10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a:effectLst/>
                          <a:latin typeface="Times New Roman" panose="02020603050405020304" pitchFamily="18" charset="0"/>
                          <a:ea typeface="+mn-ea"/>
                          <a:cs typeface="Times New Roman" panose="02020603050405020304" pitchFamily="18" charset="0"/>
                        </a:rPr>
                        <a:t>3.20</a:t>
                      </a:r>
                      <a:endParaRPr lang="zh-CN" sz="1400" kern="10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a:effectLst/>
                          <a:latin typeface="Times New Roman" panose="02020603050405020304" pitchFamily="18" charset="0"/>
                          <a:ea typeface="+mn-ea"/>
                          <a:cs typeface="Times New Roman" panose="02020603050405020304" pitchFamily="18" charset="0"/>
                        </a:rPr>
                        <a:t>3.10</a:t>
                      </a:r>
                      <a:endParaRPr lang="zh-CN" sz="1400" kern="100">
                        <a:effectLst/>
                        <a:latin typeface="Times New Roman" panose="02020603050405020304" pitchFamily="18" charset="0"/>
                        <a:ea typeface="+mn-ea"/>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dirty="0">
                          <a:effectLst/>
                          <a:latin typeface="Times New Roman" panose="02020603050405020304" pitchFamily="18" charset="0"/>
                          <a:ea typeface="+mn-ea"/>
                          <a:cs typeface="Times New Roman" panose="02020603050405020304" pitchFamily="18" charset="0"/>
                        </a:rPr>
                        <a:t>3.20</a:t>
                      </a:r>
                      <a:endParaRPr lang="zh-CN" sz="1400" kern="100" dirty="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2909378964"/>
                  </a:ext>
                </a:extLst>
              </a:tr>
            </a:tbl>
          </a:graphicData>
        </a:graphic>
      </p:graphicFrame>
      <p:sp>
        <p:nvSpPr>
          <p:cNvPr id="8" name="矩形 7"/>
          <p:cNvSpPr/>
          <p:nvPr/>
        </p:nvSpPr>
        <p:spPr>
          <a:xfrm>
            <a:off x="2984629" y="3332973"/>
            <a:ext cx="6035997" cy="369332"/>
          </a:xfrm>
          <a:prstGeom prst="rect">
            <a:avLst/>
          </a:prstGeom>
        </p:spPr>
        <p:txBody>
          <a:bodyPr wrap="square">
            <a:spAutoFit/>
          </a:bodyPr>
          <a:lstStyle/>
          <a:p>
            <a:r>
              <a:rPr lang="zh-CN" altLang="zh-CN" dirty="0">
                <a:latin typeface="Times New Roman" panose="02020603050405020304" pitchFamily="18" charset="0"/>
                <a:cs typeface="Times New Roman" panose="02020603050405020304" pitchFamily="18" charset="0"/>
              </a:rPr>
              <a:t>表</a:t>
            </a:r>
            <a:r>
              <a:rPr lang="en-US" altLang="zh-CN" dirty="0">
                <a:latin typeface="Times New Roman" panose="02020603050405020304" pitchFamily="18" charset="0"/>
                <a:cs typeface="Times New Roman" panose="02020603050405020304" pitchFamily="18" charset="0"/>
              </a:rPr>
              <a:t>4.2.12 </a:t>
            </a:r>
            <a:r>
              <a:rPr lang="zh-CN" altLang="zh-CN" dirty="0">
                <a:latin typeface="Times New Roman" panose="02020603050405020304" pitchFamily="18" charset="0"/>
                <a:cs typeface="Times New Roman" panose="02020603050405020304" pitchFamily="18" charset="0"/>
              </a:rPr>
              <a:t>冷水</a:t>
            </a:r>
            <a:r>
              <a:rPr lang="en-US" altLang="zh-CN" dirty="0">
                <a:latin typeface="Times New Roman" panose="02020603050405020304" pitchFamily="18" charset="0"/>
                <a:cs typeface="Times New Roman" panose="02020603050405020304" pitchFamily="18" charset="0"/>
              </a:rPr>
              <a:t>(</a:t>
            </a:r>
            <a:r>
              <a:rPr lang="zh-CN" altLang="zh-CN" dirty="0">
                <a:latin typeface="Times New Roman" panose="02020603050405020304" pitchFamily="18" charset="0"/>
                <a:cs typeface="Times New Roman" panose="02020603050405020304" pitchFamily="18" charset="0"/>
              </a:rPr>
              <a:t>热泵</a:t>
            </a:r>
            <a:r>
              <a:rPr lang="en-US" altLang="zh-CN" dirty="0">
                <a:latin typeface="Times New Roman" panose="02020603050405020304" pitchFamily="18" charset="0"/>
                <a:cs typeface="Times New Roman" panose="02020603050405020304" pitchFamily="18" charset="0"/>
              </a:rPr>
              <a:t>)</a:t>
            </a:r>
            <a:r>
              <a:rPr lang="zh-CN" altLang="zh-CN" dirty="0">
                <a:latin typeface="Times New Roman" panose="02020603050405020304" pitchFamily="18" charset="0"/>
                <a:cs typeface="Times New Roman" panose="02020603050405020304" pitchFamily="18" charset="0"/>
              </a:rPr>
              <a:t>机组综合部分负荷性能系数</a:t>
            </a:r>
            <a:r>
              <a:rPr lang="en-US" altLang="zh-CN" dirty="0">
                <a:latin typeface="Times New Roman" panose="02020603050405020304" pitchFamily="18" charset="0"/>
                <a:cs typeface="Times New Roman" panose="02020603050405020304" pitchFamily="18" charset="0"/>
              </a:rPr>
              <a:t>(IPLV)</a:t>
            </a:r>
            <a:endParaRPr lang="zh-CN" altLang="zh-C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405308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75858" y="776585"/>
            <a:ext cx="184858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4.2 </a:t>
            </a:r>
            <a:r>
              <a:rPr lang="zh-CN" altLang="en-US" sz="2000" b="0" cap="none" spc="0" dirty="0">
                <a:ln w="0"/>
                <a:solidFill>
                  <a:schemeClr val="tx1"/>
                </a:solidFill>
                <a:effectLst>
                  <a:outerShdw blurRad="38100" dist="19050" dir="2700000" algn="tl" rotWithShape="0">
                    <a:schemeClr val="dk1">
                      <a:alpha val="40000"/>
                    </a:schemeClr>
                  </a:outerShdw>
                </a:effectLst>
              </a:rPr>
              <a:t>冷源与热源</a:t>
            </a:r>
          </a:p>
        </p:txBody>
      </p:sp>
      <p:sp>
        <p:nvSpPr>
          <p:cNvPr id="3" name="五边形 2"/>
          <p:cNvSpPr/>
          <p:nvPr/>
        </p:nvSpPr>
        <p:spPr>
          <a:xfrm>
            <a:off x="239072" y="1743796"/>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5" name="矩形 4"/>
          <p:cNvSpPr/>
          <p:nvPr/>
        </p:nvSpPr>
        <p:spPr>
          <a:xfrm>
            <a:off x="275858" y="1243697"/>
            <a:ext cx="6035997" cy="369332"/>
          </a:xfrm>
          <a:prstGeom prst="rect">
            <a:avLst/>
          </a:prstGeom>
        </p:spPr>
        <p:txBody>
          <a:bodyPr wrap="square">
            <a:spAutoFit/>
          </a:bodyPr>
          <a:lstStyle/>
          <a:p>
            <a:r>
              <a:rPr lang="en-US" altLang="zh-CN" dirty="0" smtClean="0">
                <a:latin typeface="Times New Roman" panose="02020603050405020304" pitchFamily="18" charset="0"/>
                <a:cs typeface="Times New Roman" panose="02020603050405020304" pitchFamily="18" charset="0"/>
              </a:rPr>
              <a:t>4.2.12</a:t>
            </a:r>
            <a:endParaRPr lang="zh-CN" altLang="zh-CN" dirty="0">
              <a:latin typeface="Times New Roman" panose="02020603050405020304" pitchFamily="18" charset="0"/>
              <a:cs typeface="Times New Roman" panose="02020603050405020304" pitchFamily="18" charset="0"/>
            </a:endParaRPr>
          </a:p>
        </p:txBody>
      </p:sp>
      <p:sp>
        <p:nvSpPr>
          <p:cNvPr id="7" name="矩形 6"/>
          <p:cNvSpPr/>
          <p:nvPr/>
        </p:nvSpPr>
        <p:spPr>
          <a:xfrm>
            <a:off x="107693" y="2102000"/>
            <a:ext cx="11159252" cy="2169825"/>
          </a:xfrm>
          <a:prstGeom prst="rect">
            <a:avLst/>
          </a:prstGeom>
        </p:spPr>
        <p:txBody>
          <a:bodyPr wrap="square">
            <a:spAutoFit/>
          </a:bodyPr>
          <a:lstStyle/>
          <a:p>
            <a:pPr>
              <a:lnSpc>
                <a:spcPct val="150000"/>
              </a:lnSpc>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在</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《公共建筑节能设计标准》</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GB50189-2015</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4.2.11</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条基础上调整。</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调整</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内容</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为：</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ct val="150000"/>
              </a:lnSpc>
              <a:buFont typeface="Arial" panose="020B0604020202020204" pitchFamily="34" charset="0"/>
              <a:buChar char="•"/>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按</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四川的气候分区分别规定冷水（热泵）机组的综合部分负荷性能系数</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(IPLV</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ct val="150000"/>
              </a:lnSpc>
              <a:buFont typeface="Arial" panose="020B0604020202020204" pitchFamily="34" charset="0"/>
              <a:buChar char="•"/>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高</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海拔严寒地区采用国标原表中严寒</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C</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区数值，高海拔寒冷地区采用国标原表中寒冷地区数值</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37404828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标题 3"/>
          <p:cNvSpPr txBox="1">
            <a:spLocks/>
          </p:cNvSpPr>
          <p:nvPr/>
        </p:nvSpPr>
        <p:spPr>
          <a:xfrm>
            <a:off x="0" y="2895638"/>
            <a:ext cx="12192000" cy="1008063"/>
          </a:xfrm>
          <a:prstGeom prst="rect">
            <a:avLst/>
          </a:prstGeom>
          <a:gradFill flip="none" rotWithShape="1">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tileRect/>
          </a:gradFill>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50000"/>
              </a:lnSpc>
            </a:pPr>
            <a:r>
              <a:rPr lang="en-US" altLang="zh-CN" b="1" dirty="0" smtClean="0"/>
              <a:t>4.1 </a:t>
            </a:r>
            <a:r>
              <a:rPr lang="zh-CN" altLang="en-US" b="1" dirty="0" smtClean="0"/>
              <a:t>一般规定</a:t>
            </a:r>
            <a:endParaRPr lang="zh-CN" altLang="zh-CN" sz="2000" b="1" dirty="0"/>
          </a:p>
        </p:txBody>
      </p:sp>
    </p:spTree>
    <p:extLst>
      <p:ext uri="{BB962C8B-B14F-4D97-AF65-F5344CB8AC3E}">
        <p14:creationId xmlns:p14="http://schemas.microsoft.com/office/powerpoint/2010/main" val="32912138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75858" y="776585"/>
            <a:ext cx="184858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4.2 </a:t>
            </a:r>
            <a:r>
              <a:rPr lang="zh-CN" altLang="en-US" sz="2000" b="0" cap="none" spc="0" dirty="0">
                <a:ln w="0"/>
                <a:solidFill>
                  <a:schemeClr val="tx1"/>
                </a:solidFill>
                <a:effectLst>
                  <a:outerShdw blurRad="38100" dist="19050" dir="2700000" algn="tl" rotWithShape="0">
                    <a:schemeClr val="dk1">
                      <a:alpha val="40000"/>
                    </a:schemeClr>
                  </a:outerShdw>
                </a:effectLst>
              </a:rPr>
              <a:t>冷源与热源</a:t>
            </a:r>
          </a:p>
        </p:txBody>
      </p:sp>
      <p:sp>
        <p:nvSpPr>
          <p:cNvPr id="3" name="五边形 2"/>
          <p:cNvSpPr/>
          <p:nvPr/>
        </p:nvSpPr>
        <p:spPr>
          <a:xfrm>
            <a:off x="275858" y="5221367"/>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5" name="矩形 4"/>
          <p:cNvSpPr/>
          <p:nvPr/>
        </p:nvSpPr>
        <p:spPr>
          <a:xfrm>
            <a:off x="275859" y="1198215"/>
            <a:ext cx="11159252" cy="1273875"/>
          </a:xfrm>
          <a:prstGeom prst="rect">
            <a:avLst/>
          </a:prstGeom>
        </p:spPr>
        <p:txBody>
          <a:bodyPr wrap="square">
            <a:spAutoFit/>
          </a:bodyPr>
          <a:lstStyle/>
          <a:p>
            <a:pPr>
              <a:lnSpc>
                <a:spcPct val="150000"/>
              </a:lnSpc>
            </a:pPr>
            <a:r>
              <a:rPr lang="en-US" altLang="zh-CN" dirty="0">
                <a:latin typeface="Times New Roman" panose="02020603050405020304" pitchFamily="18" charset="0"/>
                <a:cs typeface="Times New Roman" panose="02020603050405020304" pitchFamily="18" charset="0"/>
              </a:rPr>
              <a:t>4.2.13 </a:t>
            </a:r>
            <a:r>
              <a:rPr lang="zh-CN" altLang="zh-CN" dirty="0">
                <a:latin typeface="Times New Roman" panose="02020603050405020304" pitchFamily="18" charset="0"/>
                <a:cs typeface="Times New Roman" panose="02020603050405020304" pitchFamily="18" charset="0"/>
              </a:rPr>
              <a:t>空调系统的电冷源综合制冷性能系数（</a:t>
            </a:r>
            <a:r>
              <a:rPr lang="en-US" altLang="zh-CN" dirty="0">
                <a:latin typeface="Times New Roman" panose="02020603050405020304" pitchFamily="18" charset="0"/>
                <a:cs typeface="Times New Roman" panose="02020603050405020304" pitchFamily="18" charset="0"/>
              </a:rPr>
              <a:t>SCOP</a:t>
            </a:r>
            <a:r>
              <a:rPr lang="zh-CN" altLang="zh-CN" dirty="0">
                <a:latin typeface="Times New Roman" panose="02020603050405020304" pitchFamily="18" charset="0"/>
                <a:cs typeface="Times New Roman" panose="02020603050405020304" pitchFamily="18" charset="0"/>
              </a:rPr>
              <a:t>）不应低于表</a:t>
            </a:r>
            <a:r>
              <a:rPr lang="en-US" altLang="zh-CN" dirty="0">
                <a:latin typeface="Times New Roman" panose="02020603050405020304" pitchFamily="18" charset="0"/>
                <a:cs typeface="Times New Roman" panose="02020603050405020304" pitchFamily="18" charset="0"/>
              </a:rPr>
              <a:t>4.2.13</a:t>
            </a:r>
            <a:r>
              <a:rPr lang="zh-CN" altLang="zh-CN" dirty="0">
                <a:latin typeface="Times New Roman" panose="02020603050405020304" pitchFamily="18" charset="0"/>
                <a:cs typeface="Times New Roman" panose="02020603050405020304" pitchFamily="18" charset="0"/>
              </a:rPr>
              <a:t>的数值。对多台冷水机组、冷却水泵和冷却塔组成的冷水系统，应将实际参与运行的所有设备的名义制冷量和耗电功率综合统计计算，当机组类型不同时，其限值应按冷量加权的方式确定。</a:t>
            </a:r>
          </a:p>
        </p:txBody>
      </p:sp>
      <p:sp>
        <p:nvSpPr>
          <p:cNvPr id="6" name="矩形 5"/>
          <p:cNvSpPr/>
          <p:nvPr/>
        </p:nvSpPr>
        <p:spPr>
          <a:xfrm>
            <a:off x="275858" y="5560929"/>
            <a:ext cx="11159252" cy="1338828"/>
          </a:xfrm>
          <a:prstGeom prst="rect">
            <a:avLst/>
          </a:prstGeom>
        </p:spPr>
        <p:txBody>
          <a:bodyPr wrap="square">
            <a:spAutoFit/>
          </a:bodyPr>
          <a:lstStyle/>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在</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《公共建筑节能设计标准》</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GB50189-2015</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4.2.12</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条</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基础上调整。</a:t>
            </a:r>
          </a:p>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调整</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内容</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为</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：按四川的气候分区分别</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规定空调系统的电冷源综合制冷性能系数</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SCOP</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高</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海拔严寒地区采用国标原表中严寒</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C</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区数值，高海拔寒冷地区采用国标原表中寒冷地区数值</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4" name="矩形 3">
            <a:extLst>
              <a:ext uri="{FF2B5EF4-FFF2-40B4-BE49-F238E27FC236}">
                <a16:creationId xmlns="" xmlns:a16="http://schemas.microsoft.com/office/drawing/2014/main" id="{79FA024E-44FC-43C6-9254-0AEA46F09B28}"/>
              </a:ext>
            </a:extLst>
          </p:cNvPr>
          <p:cNvSpPr/>
          <p:nvPr/>
        </p:nvSpPr>
        <p:spPr>
          <a:xfrm>
            <a:off x="3325850" y="2488140"/>
            <a:ext cx="5540299" cy="307777"/>
          </a:xfrm>
          <a:prstGeom prst="rect">
            <a:avLst/>
          </a:prstGeom>
        </p:spPr>
        <p:txBody>
          <a:bodyPr wrap="square">
            <a:spAutoFit/>
          </a:bodyPr>
          <a:lstStyle/>
          <a:p>
            <a:r>
              <a:rPr lang="zh-CN" altLang="zh-CN" sz="1400" dirty="0">
                <a:latin typeface="Times New Roman" panose="02020603050405020304" pitchFamily="18" charset="0"/>
                <a:cs typeface="Times New Roman" panose="02020603050405020304" pitchFamily="18" charset="0"/>
              </a:rPr>
              <a:t>表</a:t>
            </a:r>
            <a:r>
              <a:rPr lang="en-US" altLang="zh-CN" sz="1400" dirty="0">
                <a:latin typeface="Times New Roman" panose="02020603050405020304" pitchFamily="18" charset="0"/>
                <a:cs typeface="Times New Roman" panose="02020603050405020304" pitchFamily="18" charset="0"/>
              </a:rPr>
              <a:t>4.2.13 </a:t>
            </a:r>
            <a:r>
              <a:rPr lang="zh-CN" altLang="zh-CN" sz="1400" dirty="0">
                <a:latin typeface="Times New Roman" panose="02020603050405020304" pitchFamily="18" charset="0"/>
                <a:cs typeface="Times New Roman" panose="02020603050405020304" pitchFamily="18" charset="0"/>
              </a:rPr>
              <a:t>空调系统的电冷源综合制冷性能系数</a:t>
            </a:r>
            <a:r>
              <a:rPr lang="en-US" altLang="zh-CN" sz="1400" dirty="0">
                <a:latin typeface="Times New Roman" panose="02020603050405020304" pitchFamily="18" charset="0"/>
                <a:cs typeface="Times New Roman" panose="02020603050405020304" pitchFamily="18" charset="0"/>
              </a:rPr>
              <a:t>(SCOP)</a:t>
            </a:r>
            <a:endParaRPr lang="zh-CN" altLang="zh-CN" sz="1400" dirty="0">
              <a:latin typeface="Times New Roman" panose="02020603050405020304" pitchFamily="18" charset="0"/>
              <a:cs typeface="Times New Roman" panose="02020603050405020304" pitchFamily="18" charset="0"/>
            </a:endParaRPr>
          </a:p>
        </p:txBody>
      </p:sp>
      <p:graphicFrame>
        <p:nvGraphicFramePr>
          <p:cNvPr id="7" name="表格 6">
            <a:extLst>
              <a:ext uri="{FF2B5EF4-FFF2-40B4-BE49-F238E27FC236}">
                <a16:creationId xmlns="" xmlns:a16="http://schemas.microsoft.com/office/drawing/2014/main" id="{B0E0FFC0-E399-455B-B78C-84BEE6261BED}"/>
              </a:ext>
            </a:extLst>
          </p:cNvPr>
          <p:cNvGraphicFramePr>
            <a:graphicFrameLocks noGrp="1"/>
          </p:cNvGraphicFramePr>
          <p:nvPr>
            <p:extLst>
              <p:ext uri="{D42A27DB-BD31-4B8C-83A1-F6EECF244321}">
                <p14:modId xmlns:p14="http://schemas.microsoft.com/office/powerpoint/2010/main" val="2604581491"/>
              </p:ext>
            </p:extLst>
          </p:nvPr>
        </p:nvGraphicFramePr>
        <p:xfrm>
          <a:off x="2200087" y="2860058"/>
          <a:ext cx="6786810" cy="2286000"/>
        </p:xfrm>
        <a:graphic>
          <a:graphicData uri="http://schemas.openxmlformats.org/drawingml/2006/table">
            <a:tbl>
              <a:tblPr firstRow="1" firstCol="1" bandRow="1">
                <a:tableStyleId>{2D5ABB26-0587-4C30-8999-92F81FD0307C}</a:tableStyleId>
              </a:tblPr>
              <a:tblGrid>
                <a:gridCol w="543697">
                  <a:extLst>
                    <a:ext uri="{9D8B030D-6E8A-4147-A177-3AD203B41FA5}">
                      <a16:colId xmlns="" xmlns:a16="http://schemas.microsoft.com/office/drawing/2014/main" val="2612273349"/>
                    </a:ext>
                  </a:extLst>
                </a:gridCol>
                <a:gridCol w="1400433">
                  <a:extLst>
                    <a:ext uri="{9D8B030D-6E8A-4147-A177-3AD203B41FA5}">
                      <a16:colId xmlns="" xmlns:a16="http://schemas.microsoft.com/office/drawing/2014/main" val="2037056386"/>
                    </a:ext>
                  </a:extLst>
                </a:gridCol>
                <a:gridCol w="1619655">
                  <a:extLst>
                    <a:ext uri="{9D8B030D-6E8A-4147-A177-3AD203B41FA5}">
                      <a16:colId xmlns="" xmlns:a16="http://schemas.microsoft.com/office/drawing/2014/main" val="913593651"/>
                    </a:ext>
                  </a:extLst>
                </a:gridCol>
                <a:gridCol w="865798">
                  <a:extLst>
                    <a:ext uri="{9D8B030D-6E8A-4147-A177-3AD203B41FA5}">
                      <a16:colId xmlns="" xmlns:a16="http://schemas.microsoft.com/office/drawing/2014/main" val="339590300"/>
                    </a:ext>
                  </a:extLst>
                </a:gridCol>
                <a:gridCol w="854701">
                  <a:extLst>
                    <a:ext uri="{9D8B030D-6E8A-4147-A177-3AD203B41FA5}">
                      <a16:colId xmlns="" xmlns:a16="http://schemas.microsoft.com/office/drawing/2014/main" val="3363740614"/>
                    </a:ext>
                  </a:extLst>
                </a:gridCol>
                <a:gridCol w="751263">
                  <a:extLst>
                    <a:ext uri="{9D8B030D-6E8A-4147-A177-3AD203B41FA5}">
                      <a16:colId xmlns="" xmlns:a16="http://schemas.microsoft.com/office/drawing/2014/main" val="2684260385"/>
                    </a:ext>
                  </a:extLst>
                </a:gridCol>
                <a:gridCol w="751263">
                  <a:extLst>
                    <a:ext uri="{9D8B030D-6E8A-4147-A177-3AD203B41FA5}">
                      <a16:colId xmlns="" xmlns:a16="http://schemas.microsoft.com/office/drawing/2014/main" val="1447374710"/>
                    </a:ext>
                  </a:extLst>
                </a:gridCol>
              </a:tblGrid>
              <a:tr h="365760">
                <a:tc rowSpan="2" gridSpan="2">
                  <a:txBody>
                    <a:bodyPr/>
                    <a:lstStyle/>
                    <a:p>
                      <a:pPr marL="0" algn="ctr" defTabSz="914377" rtl="0" eaLnBrk="1" latinLnBrk="0" hangingPunct="1">
                        <a:spcAft>
                          <a:spcPts val="0"/>
                        </a:spcAft>
                      </a:pPr>
                      <a:r>
                        <a:rPr lang="zh-CN" altLang="en-US" sz="1400" kern="0" dirty="0">
                          <a:solidFill>
                            <a:schemeClr val="tx1"/>
                          </a:solidFill>
                          <a:effectLst/>
                          <a:latin typeface="Times New Roman" panose="02020603050405020304" pitchFamily="18" charset="0"/>
                          <a:ea typeface="+mn-ea"/>
                          <a:cs typeface="Times New Roman" panose="02020603050405020304" pitchFamily="18" charset="0"/>
                        </a:rPr>
                        <a:t>类型</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hMerge="1">
                  <a:txBody>
                    <a:bodyPr/>
                    <a:lstStyle/>
                    <a:p>
                      <a:endParaRPr lang="zh-CN" altLang="en-US"/>
                    </a:p>
                  </a:txBody>
                  <a:tcPr/>
                </a:tc>
                <a:tc rowSpan="2">
                  <a:txBody>
                    <a:bodyPr/>
                    <a:lstStyle/>
                    <a:p>
                      <a:pPr marL="0" algn="ctr" defTabSz="914377" rtl="0" eaLnBrk="1" latinLnBrk="0" hangingPunct="1">
                        <a:spcAft>
                          <a:spcPts val="0"/>
                        </a:spcAft>
                      </a:pPr>
                      <a:r>
                        <a:rPr lang="zh-CN" altLang="en-US" sz="1400" kern="0" dirty="0">
                          <a:solidFill>
                            <a:schemeClr val="tx1"/>
                          </a:solidFill>
                          <a:effectLst/>
                          <a:latin typeface="Times New Roman" panose="02020603050405020304" pitchFamily="18" charset="0"/>
                          <a:ea typeface="+mn-ea"/>
                          <a:cs typeface="Times New Roman" panose="02020603050405020304" pitchFamily="18" charset="0"/>
                        </a:rPr>
                        <a:t>名义制冷量</a:t>
                      </a:r>
                      <a:r>
                        <a:rPr lang="en-US" sz="1400" kern="0" dirty="0">
                          <a:solidFill>
                            <a:schemeClr val="tx1"/>
                          </a:solidFill>
                          <a:effectLst/>
                          <a:latin typeface="Times New Roman" panose="02020603050405020304" pitchFamily="18" charset="0"/>
                          <a:ea typeface="+mn-ea"/>
                          <a:cs typeface="Times New Roman" panose="02020603050405020304" pitchFamily="18" charset="0"/>
                        </a:rPr>
                        <a:t>CC(kW)</a:t>
                      </a:r>
                      <a:endParaRPr lang="zh-CN" altLang="en-US" sz="1400" kern="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ctr">
                        <a:spcAft>
                          <a:spcPts val="0"/>
                        </a:spcAft>
                      </a:pPr>
                      <a:r>
                        <a:rPr lang="zh-CN" sz="1400" kern="0" dirty="0">
                          <a:effectLst/>
                          <a:latin typeface="Times New Roman" panose="02020603050405020304" pitchFamily="18" charset="0"/>
                          <a:ea typeface="+mn-ea"/>
                          <a:cs typeface="Times New Roman" panose="02020603050405020304" pitchFamily="18" charset="0"/>
                        </a:rPr>
                        <a:t>综合制冷性能系数</a:t>
                      </a:r>
                      <a:r>
                        <a:rPr lang="en-US" sz="1400" kern="0" dirty="0">
                          <a:effectLst/>
                          <a:latin typeface="Times New Roman" panose="02020603050405020304" pitchFamily="18" charset="0"/>
                          <a:ea typeface="+mn-ea"/>
                          <a:cs typeface="Times New Roman" panose="02020603050405020304" pitchFamily="18" charset="0"/>
                        </a:rPr>
                        <a:t>SCOP</a:t>
                      </a:r>
                      <a:r>
                        <a:rPr lang="zh-CN" sz="1400" kern="0" dirty="0">
                          <a:effectLst/>
                          <a:latin typeface="Times New Roman" panose="02020603050405020304" pitchFamily="18" charset="0"/>
                          <a:ea typeface="+mn-ea"/>
                          <a:cs typeface="Times New Roman" panose="02020603050405020304" pitchFamily="18" charset="0"/>
                        </a:rPr>
                        <a:t>（</a:t>
                      </a:r>
                      <a:r>
                        <a:rPr lang="en-US" sz="1400" kern="0" dirty="0">
                          <a:effectLst/>
                          <a:latin typeface="Times New Roman" panose="02020603050405020304" pitchFamily="18" charset="0"/>
                          <a:ea typeface="+mn-ea"/>
                          <a:cs typeface="Times New Roman" panose="02020603050405020304" pitchFamily="18" charset="0"/>
                        </a:rPr>
                        <a:t>W/W</a:t>
                      </a:r>
                      <a:r>
                        <a:rPr lang="zh-CN" sz="1400" kern="0" dirty="0">
                          <a:effectLst/>
                          <a:latin typeface="Times New Roman" panose="02020603050405020304" pitchFamily="18" charset="0"/>
                          <a:ea typeface="+mn-ea"/>
                          <a:cs typeface="Times New Roman" panose="02020603050405020304" pitchFamily="18" charset="0"/>
                        </a:rPr>
                        <a:t>）</a:t>
                      </a:r>
                      <a:endParaRPr lang="zh-CN" sz="1400" kern="100" dirty="0">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 xmlns:a16="http://schemas.microsoft.com/office/drawing/2014/main" val="1456175406"/>
                  </a:ext>
                </a:extLst>
              </a:tr>
              <a:tr h="365760">
                <a:tc gridSpan="2" vMerge="1">
                  <a:txBody>
                    <a:bodyPr/>
                    <a:lstStyle/>
                    <a:p>
                      <a:endParaRPr lang="zh-CN" altLang="en-US"/>
                    </a:p>
                  </a:txBody>
                  <a:tcPr/>
                </a:tc>
                <a:tc hMerge="1" vMerge="1">
                  <a:txBody>
                    <a:bodyPr/>
                    <a:lstStyle/>
                    <a:p>
                      <a:endParaRPr lang="zh-CN" altLang="en-US"/>
                    </a:p>
                  </a:txBody>
                  <a:tcPr/>
                </a:tc>
                <a:tc vMerge="1">
                  <a:txBody>
                    <a:bodyPr/>
                    <a:lstStyle/>
                    <a:p>
                      <a:endParaRPr lang="zh-CN" altLang="en-US"/>
                    </a:p>
                  </a:txBody>
                  <a:tcPr/>
                </a:tc>
                <a:tc>
                  <a:txBody>
                    <a:bodyPr/>
                    <a:lstStyle/>
                    <a:p>
                      <a:pPr marL="0" algn="ctr" defTabSz="914377" rtl="0" eaLnBrk="1" latinLnBrk="0" hangingPunct="1">
                        <a:spcAft>
                          <a:spcPts val="0"/>
                        </a:spcAft>
                      </a:pPr>
                      <a:r>
                        <a:rPr lang="zh-CN" altLang="en-US" sz="1400" kern="0" dirty="0">
                          <a:solidFill>
                            <a:schemeClr val="tx1"/>
                          </a:solidFill>
                          <a:effectLst/>
                          <a:latin typeface="Times New Roman" panose="02020603050405020304" pitchFamily="18" charset="0"/>
                          <a:ea typeface="+mn-ea"/>
                          <a:cs typeface="Times New Roman" panose="02020603050405020304" pitchFamily="18" charset="0"/>
                        </a:rPr>
                        <a:t>高海拔严寒地区</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zh-CN" altLang="en-US" sz="1400" kern="0" dirty="0">
                          <a:solidFill>
                            <a:schemeClr val="tx1"/>
                          </a:solidFill>
                          <a:effectLst/>
                          <a:latin typeface="Times New Roman" panose="02020603050405020304" pitchFamily="18" charset="0"/>
                          <a:ea typeface="+mn-ea"/>
                          <a:cs typeface="Times New Roman" panose="02020603050405020304" pitchFamily="18" charset="0"/>
                        </a:rPr>
                        <a:t>高海拔寒冷地区</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zh-CN" altLang="en-US" sz="1400" kern="0" dirty="0">
                          <a:solidFill>
                            <a:schemeClr val="tx1"/>
                          </a:solidFill>
                          <a:effectLst/>
                          <a:latin typeface="Times New Roman" panose="02020603050405020304" pitchFamily="18" charset="0"/>
                          <a:ea typeface="+mn-ea"/>
                          <a:cs typeface="Times New Roman" panose="02020603050405020304" pitchFamily="18" charset="0"/>
                        </a:rPr>
                        <a:t>温和地区</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zh-CN" altLang="en-US" sz="1400" kern="0" dirty="0">
                          <a:solidFill>
                            <a:schemeClr val="tx1"/>
                          </a:solidFill>
                          <a:effectLst/>
                          <a:latin typeface="Times New Roman" panose="02020603050405020304" pitchFamily="18" charset="0"/>
                          <a:ea typeface="+mn-ea"/>
                          <a:cs typeface="Times New Roman" panose="02020603050405020304" pitchFamily="18" charset="0"/>
                        </a:rPr>
                        <a:t>夏热冬冷地区</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4010147212"/>
                  </a:ext>
                </a:extLst>
              </a:tr>
              <a:tr h="182880">
                <a:tc rowSpan="7">
                  <a:txBody>
                    <a:bodyPr/>
                    <a:lstStyle/>
                    <a:p>
                      <a:pPr marL="0" algn="ctr" defTabSz="914377" rtl="0" eaLnBrk="1" latinLnBrk="0" hangingPunct="1">
                        <a:spcAft>
                          <a:spcPts val="0"/>
                        </a:spcAft>
                      </a:pPr>
                      <a:r>
                        <a:rPr lang="zh-CN" altLang="en-US" sz="1400" kern="0">
                          <a:solidFill>
                            <a:schemeClr val="tx1"/>
                          </a:solidFill>
                          <a:effectLst/>
                          <a:latin typeface="Times New Roman" panose="02020603050405020304" pitchFamily="18" charset="0"/>
                          <a:ea typeface="+mn-ea"/>
                          <a:cs typeface="Times New Roman" panose="02020603050405020304" pitchFamily="18" charset="0"/>
                        </a:rPr>
                        <a:t>水冷</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zh-CN" altLang="en-US" sz="1400" kern="0" dirty="0">
                          <a:solidFill>
                            <a:schemeClr val="tx1"/>
                          </a:solidFill>
                          <a:effectLst/>
                          <a:latin typeface="Times New Roman" panose="02020603050405020304" pitchFamily="18" charset="0"/>
                          <a:ea typeface="+mn-ea"/>
                          <a:cs typeface="Times New Roman" panose="02020603050405020304" pitchFamily="18" charset="0"/>
                        </a:rPr>
                        <a:t>活塞式</a:t>
                      </a:r>
                      <a:r>
                        <a:rPr lang="en-US" sz="1400" kern="0" dirty="0">
                          <a:solidFill>
                            <a:schemeClr val="tx1"/>
                          </a:solidFill>
                          <a:effectLst/>
                          <a:latin typeface="Times New Roman" panose="02020603050405020304" pitchFamily="18" charset="0"/>
                          <a:ea typeface="+mn-ea"/>
                          <a:cs typeface="Times New Roman" panose="02020603050405020304" pitchFamily="18" charset="0"/>
                        </a:rPr>
                        <a:t>/</a:t>
                      </a:r>
                      <a:r>
                        <a:rPr lang="zh-CN" altLang="en-US" sz="1400" kern="0" dirty="0">
                          <a:solidFill>
                            <a:schemeClr val="tx1"/>
                          </a:solidFill>
                          <a:effectLst/>
                          <a:latin typeface="Times New Roman" panose="02020603050405020304" pitchFamily="18" charset="0"/>
                          <a:ea typeface="+mn-ea"/>
                          <a:cs typeface="Times New Roman" panose="02020603050405020304" pitchFamily="18" charset="0"/>
                        </a:rPr>
                        <a:t>涡旋式</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dirty="0">
                          <a:solidFill>
                            <a:schemeClr val="tx1"/>
                          </a:solidFill>
                          <a:effectLst/>
                          <a:latin typeface="Times New Roman" panose="02020603050405020304" pitchFamily="18" charset="0"/>
                          <a:ea typeface="+mn-ea"/>
                          <a:cs typeface="Times New Roman" panose="02020603050405020304" pitchFamily="18" charset="0"/>
                        </a:rPr>
                        <a:t>CC</a:t>
                      </a:r>
                      <a:r>
                        <a:rPr lang="zh-CN" altLang="en-US" sz="1400" kern="0" dirty="0">
                          <a:solidFill>
                            <a:schemeClr val="tx1"/>
                          </a:solidFill>
                          <a:effectLst/>
                          <a:latin typeface="Times New Roman" panose="02020603050405020304" pitchFamily="18" charset="0"/>
                          <a:ea typeface="+mn-ea"/>
                          <a:cs typeface="Times New Roman" panose="02020603050405020304" pitchFamily="18" charset="0"/>
                        </a:rPr>
                        <a:t>≤</a:t>
                      </a:r>
                      <a:r>
                        <a:rPr lang="en-US" sz="1400" kern="0" dirty="0">
                          <a:solidFill>
                            <a:schemeClr val="tx1"/>
                          </a:solidFill>
                          <a:effectLst/>
                          <a:latin typeface="Times New Roman" panose="02020603050405020304" pitchFamily="18" charset="0"/>
                          <a:ea typeface="+mn-ea"/>
                          <a:cs typeface="Times New Roman" panose="02020603050405020304" pitchFamily="18" charset="0"/>
                        </a:rPr>
                        <a:t>528</a:t>
                      </a:r>
                      <a:endParaRPr lang="zh-CN" altLang="en-US" sz="1400" kern="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dirty="0">
                          <a:solidFill>
                            <a:schemeClr val="tx1"/>
                          </a:solidFill>
                          <a:effectLst/>
                          <a:latin typeface="Times New Roman" panose="02020603050405020304" pitchFamily="18" charset="0"/>
                          <a:ea typeface="+mn-ea"/>
                          <a:cs typeface="Times New Roman" panose="02020603050405020304" pitchFamily="18" charset="0"/>
                        </a:rPr>
                        <a:t>3.3</a:t>
                      </a:r>
                      <a:endParaRPr lang="zh-CN" altLang="en-US" sz="1400" kern="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a:solidFill>
                            <a:schemeClr val="tx1"/>
                          </a:solidFill>
                          <a:effectLst/>
                          <a:latin typeface="Times New Roman" panose="02020603050405020304" pitchFamily="18" charset="0"/>
                          <a:ea typeface="+mn-ea"/>
                          <a:cs typeface="Times New Roman" panose="02020603050405020304" pitchFamily="18" charset="0"/>
                        </a:rPr>
                        <a:t>3.3</a:t>
                      </a:r>
                      <a:endParaRPr lang="zh-CN" altLang="en-US" sz="1400" kern="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a:solidFill>
                            <a:schemeClr val="tx1"/>
                          </a:solidFill>
                          <a:effectLst/>
                          <a:latin typeface="Times New Roman" panose="02020603050405020304" pitchFamily="18" charset="0"/>
                          <a:ea typeface="+mn-ea"/>
                          <a:cs typeface="Times New Roman" panose="02020603050405020304" pitchFamily="18" charset="0"/>
                        </a:rPr>
                        <a:t>3.3</a:t>
                      </a:r>
                      <a:endParaRPr lang="zh-CN" altLang="en-US" sz="1400" kern="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dirty="0">
                          <a:solidFill>
                            <a:schemeClr val="tx1"/>
                          </a:solidFill>
                          <a:effectLst/>
                          <a:latin typeface="Times New Roman" panose="02020603050405020304" pitchFamily="18" charset="0"/>
                          <a:ea typeface="+mn-ea"/>
                          <a:cs typeface="Times New Roman" panose="02020603050405020304" pitchFamily="18" charset="0"/>
                        </a:rPr>
                        <a:t>3.4</a:t>
                      </a:r>
                      <a:endParaRPr lang="zh-CN" altLang="en-US" sz="1400" kern="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3993148773"/>
                  </a:ext>
                </a:extLst>
              </a:tr>
              <a:tr h="182880">
                <a:tc vMerge="1">
                  <a:txBody>
                    <a:bodyPr/>
                    <a:lstStyle/>
                    <a:p>
                      <a:endParaRPr lang="zh-CN" altLang="en-US"/>
                    </a:p>
                  </a:txBody>
                  <a:tcPr/>
                </a:tc>
                <a:tc rowSpan="3">
                  <a:txBody>
                    <a:bodyPr/>
                    <a:lstStyle/>
                    <a:p>
                      <a:pPr marL="0" algn="ctr" defTabSz="914377" rtl="0" eaLnBrk="1" latinLnBrk="0" hangingPunct="1">
                        <a:spcAft>
                          <a:spcPts val="0"/>
                        </a:spcAft>
                      </a:pPr>
                      <a:r>
                        <a:rPr lang="zh-CN" altLang="en-US" sz="1400" kern="0" dirty="0">
                          <a:solidFill>
                            <a:schemeClr val="tx1"/>
                          </a:solidFill>
                          <a:effectLst/>
                          <a:latin typeface="Times New Roman" panose="02020603050405020304" pitchFamily="18" charset="0"/>
                          <a:ea typeface="+mn-ea"/>
                          <a:cs typeface="Times New Roman" panose="02020603050405020304" pitchFamily="18" charset="0"/>
                        </a:rPr>
                        <a:t>螺杆式</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a:solidFill>
                            <a:schemeClr val="tx1"/>
                          </a:solidFill>
                          <a:effectLst/>
                          <a:latin typeface="Times New Roman" panose="02020603050405020304" pitchFamily="18" charset="0"/>
                          <a:ea typeface="+mn-ea"/>
                          <a:cs typeface="Times New Roman" panose="02020603050405020304" pitchFamily="18" charset="0"/>
                        </a:rPr>
                        <a:t>CC</a:t>
                      </a:r>
                      <a:r>
                        <a:rPr lang="zh-CN" altLang="en-US" sz="1400" kern="0">
                          <a:solidFill>
                            <a:schemeClr val="tx1"/>
                          </a:solidFill>
                          <a:effectLst/>
                          <a:latin typeface="Times New Roman" panose="02020603050405020304" pitchFamily="18" charset="0"/>
                          <a:ea typeface="+mn-ea"/>
                          <a:cs typeface="Times New Roman" panose="02020603050405020304" pitchFamily="18" charset="0"/>
                        </a:rPr>
                        <a:t>≤</a:t>
                      </a:r>
                      <a:r>
                        <a:rPr lang="en-US" sz="1400" kern="0">
                          <a:solidFill>
                            <a:schemeClr val="tx1"/>
                          </a:solidFill>
                          <a:effectLst/>
                          <a:latin typeface="Times New Roman" panose="02020603050405020304" pitchFamily="18" charset="0"/>
                          <a:ea typeface="+mn-ea"/>
                          <a:cs typeface="Times New Roman" panose="02020603050405020304" pitchFamily="18" charset="0"/>
                        </a:rPr>
                        <a:t>528</a:t>
                      </a:r>
                      <a:endParaRPr lang="zh-CN" altLang="en-US" sz="1400" kern="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dirty="0">
                          <a:solidFill>
                            <a:schemeClr val="tx1"/>
                          </a:solidFill>
                          <a:effectLst/>
                          <a:latin typeface="Times New Roman" panose="02020603050405020304" pitchFamily="18" charset="0"/>
                          <a:ea typeface="+mn-ea"/>
                          <a:cs typeface="Times New Roman" panose="02020603050405020304" pitchFamily="18" charset="0"/>
                        </a:rPr>
                        <a:t>3.6</a:t>
                      </a:r>
                      <a:endParaRPr lang="zh-CN" altLang="en-US" sz="1400" kern="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dirty="0">
                          <a:solidFill>
                            <a:schemeClr val="tx1"/>
                          </a:solidFill>
                          <a:effectLst/>
                          <a:latin typeface="Times New Roman" panose="02020603050405020304" pitchFamily="18" charset="0"/>
                          <a:ea typeface="+mn-ea"/>
                          <a:cs typeface="Times New Roman" panose="02020603050405020304" pitchFamily="18" charset="0"/>
                        </a:rPr>
                        <a:t>3.6</a:t>
                      </a:r>
                      <a:endParaRPr lang="zh-CN" altLang="en-US" sz="1400" kern="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a:solidFill>
                            <a:schemeClr val="tx1"/>
                          </a:solidFill>
                          <a:effectLst/>
                          <a:latin typeface="Times New Roman" panose="02020603050405020304" pitchFamily="18" charset="0"/>
                          <a:ea typeface="+mn-ea"/>
                          <a:cs typeface="Times New Roman" panose="02020603050405020304" pitchFamily="18" charset="0"/>
                        </a:rPr>
                        <a:t>3.6</a:t>
                      </a:r>
                      <a:endParaRPr lang="zh-CN" altLang="en-US" sz="1400" kern="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dirty="0">
                          <a:solidFill>
                            <a:schemeClr val="tx1"/>
                          </a:solidFill>
                          <a:effectLst/>
                          <a:latin typeface="Times New Roman" panose="02020603050405020304" pitchFamily="18" charset="0"/>
                          <a:ea typeface="+mn-ea"/>
                          <a:cs typeface="Times New Roman" panose="02020603050405020304" pitchFamily="18" charset="0"/>
                        </a:rPr>
                        <a:t>3.6</a:t>
                      </a:r>
                      <a:endParaRPr lang="zh-CN" altLang="en-US" sz="1400" kern="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2237396540"/>
                  </a:ext>
                </a:extLst>
              </a:tr>
              <a:tr h="182880">
                <a:tc vMerge="1">
                  <a:txBody>
                    <a:bodyPr/>
                    <a:lstStyle/>
                    <a:p>
                      <a:endParaRPr lang="zh-CN" altLang="en-US"/>
                    </a:p>
                  </a:txBody>
                  <a:tcPr/>
                </a:tc>
                <a:tc vMerge="1">
                  <a:txBody>
                    <a:bodyPr/>
                    <a:lstStyle/>
                    <a:p>
                      <a:endParaRPr lang="zh-CN" altLang="en-US"/>
                    </a:p>
                  </a:txBody>
                  <a:tcPr/>
                </a:tc>
                <a:tc>
                  <a:txBody>
                    <a:bodyPr/>
                    <a:lstStyle/>
                    <a:p>
                      <a:pPr marL="0" algn="ctr" defTabSz="914377" rtl="0" eaLnBrk="1" latinLnBrk="0" hangingPunct="1">
                        <a:spcAft>
                          <a:spcPts val="0"/>
                        </a:spcAft>
                      </a:pPr>
                      <a:r>
                        <a:rPr lang="en-US" sz="1400" kern="0">
                          <a:solidFill>
                            <a:schemeClr val="tx1"/>
                          </a:solidFill>
                          <a:effectLst/>
                          <a:latin typeface="Times New Roman" panose="02020603050405020304" pitchFamily="18" charset="0"/>
                          <a:ea typeface="+mn-ea"/>
                          <a:cs typeface="Times New Roman" panose="02020603050405020304" pitchFamily="18" charset="0"/>
                        </a:rPr>
                        <a:t>528</a:t>
                      </a:r>
                      <a:r>
                        <a:rPr lang="zh-CN" altLang="en-US" sz="1400" kern="0">
                          <a:solidFill>
                            <a:schemeClr val="tx1"/>
                          </a:solidFill>
                          <a:effectLst/>
                          <a:latin typeface="Times New Roman" panose="02020603050405020304" pitchFamily="18" charset="0"/>
                          <a:ea typeface="+mn-ea"/>
                          <a:cs typeface="Times New Roman" panose="02020603050405020304" pitchFamily="18" charset="0"/>
                        </a:rPr>
                        <a:t>＜</a:t>
                      </a:r>
                      <a:r>
                        <a:rPr lang="en-US" sz="1400" kern="0">
                          <a:solidFill>
                            <a:schemeClr val="tx1"/>
                          </a:solidFill>
                          <a:effectLst/>
                          <a:latin typeface="Times New Roman" panose="02020603050405020304" pitchFamily="18" charset="0"/>
                          <a:ea typeface="+mn-ea"/>
                          <a:cs typeface="Times New Roman" panose="02020603050405020304" pitchFamily="18" charset="0"/>
                        </a:rPr>
                        <a:t>CC</a:t>
                      </a:r>
                      <a:r>
                        <a:rPr lang="zh-CN" altLang="en-US" sz="1400" kern="0">
                          <a:solidFill>
                            <a:schemeClr val="tx1"/>
                          </a:solidFill>
                          <a:effectLst/>
                          <a:latin typeface="Times New Roman" panose="02020603050405020304" pitchFamily="18" charset="0"/>
                          <a:ea typeface="+mn-ea"/>
                          <a:cs typeface="Times New Roman" panose="02020603050405020304" pitchFamily="18" charset="0"/>
                        </a:rPr>
                        <a:t>＜</a:t>
                      </a:r>
                      <a:r>
                        <a:rPr lang="en-US" sz="1400" kern="0">
                          <a:solidFill>
                            <a:schemeClr val="tx1"/>
                          </a:solidFill>
                          <a:effectLst/>
                          <a:latin typeface="Times New Roman" panose="02020603050405020304" pitchFamily="18" charset="0"/>
                          <a:ea typeface="+mn-ea"/>
                          <a:cs typeface="Times New Roman" panose="02020603050405020304" pitchFamily="18" charset="0"/>
                        </a:rPr>
                        <a:t>1163</a:t>
                      </a:r>
                      <a:endParaRPr lang="zh-CN" altLang="en-US" sz="1400" kern="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a:solidFill>
                            <a:schemeClr val="tx1"/>
                          </a:solidFill>
                          <a:effectLst/>
                          <a:latin typeface="Times New Roman" panose="02020603050405020304" pitchFamily="18" charset="0"/>
                          <a:ea typeface="+mn-ea"/>
                          <a:cs typeface="Times New Roman" panose="02020603050405020304" pitchFamily="18" charset="0"/>
                        </a:rPr>
                        <a:t>4</a:t>
                      </a:r>
                      <a:endParaRPr lang="zh-CN" altLang="en-US" sz="1400" kern="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dirty="0">
                          <a:solidFill>
                            <a:schemeClr val="tx1"/>
                          </a:solidFill>
                          <a:effectLst/>
                          <a:latin typeface="Times New Roman" panose="02020603050405020304" pitchFamily="18" charset="0"/>
                          <a:ea typeface="+mn-ea"/>
                          <a:cs typeface="Times New Roman" panose="02020603050405020304" pitchFamily="18" charset="0"/>
                        </a:rPr>
                        <a:t>4</a:t>
                      </a:r>
                      <a:endParaRPr lang="zh-CN" altLang="en-US" sz="1400" kern="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a:solidFill>
                            <a:schemeClr val="tx1"/>
                          </a:solidFill>
                          <a:effectLst/>
                          <a:latin typeface="Times New Roman" panose="02020603050405020304" pitchFamily="18" charset="0"/>
                          <a:ea typeface="+mn-ea"/>
                          <a:cs typeface="Times New Roman" panose="02020603050405020304" pitchFamily="18" charset="0"/>
                        </a:rPr>
                        <a:t>4</a:t>
                      </a:r>
                      <a:endParaRPr lang="zh-CN" altLang="en-US" sz="1400" kern="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dirty="0">
                          <a:solidFill>
                            <a:schemeClr val="tx1"/>
                          </a:solidFill>
                          <a:effectLst/>
                          <a:latin typeface="Times New Roman" panose="02020603050405020304" pitchFamily="18" charset="0"/>
                          <a:ea typeface="+mn-ea"/>
                          <a:cs typeface="Times New Roman" panose="02020603050405020304" pitchFamily="18" charset="0"/>
                        </a:rPr>
                        <a:t>4.1</a:t>
                      </a:r>
                      <a:endParaRPr lang="zh-CN" altLang="en-US" sz="1400" kern="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940122614"/>
                  </a:ext>
                </a:extLst>
              </a:tr>
              <a:tr h="182880">
                <a:tc vMerge="1">
                  <a:txBody>
                    <a:bodyPr/>
                    <a:lstStyle/>
                    <a:p>
                      <a:endParaRPr lang="zh-CN" altLang="en-US"/>
                    </a:p>
                  </a:txBody>
                  <a:tcPr/>
                </a:tc>
                <a:tc vMerge="1">
                  <a:txBody>
                    <a:bodyPr/>
                    <a:lstStyle/>
                    <a:p>
                      <a:endParaRPr lang="zh-CN" altLang="en-US"/>
                    </a:p>
                  </a:txBody>
                  <a:tcPr/>
                </a:tc>
                <a:tc>
                  <a:txBody>
                    <a:bodyPr/>
                    <a:lstStyle/>
                    <a:p>
                      <a:pPr marL="0" algn="ctr" defTabSz="914377" rtl="0" eaLnBrk="1" latinLnBrk="0" hangingPunct="1">
                        <a:spcAft>
                          <a:spcPts val="0"/>
                        </a:spcAft>
                      </a:pPr>
                      <a:r>
                        <a:rPr lang="en-US" sz="1400" kern="0" dirty="0">
                          <a:solidFill>
                            <a:schemeClr val="tx1"/>
                          </a:solidFill>
                          <a:effectLst/>
                          <a:latin typeface="Times New Roman" panose="02020603050405020304" pitchFamily="18" charset="0"/>
                          <a:ea typeface="+mn-ea"/>
                          <a:cs typeface="Times New Roman" panose="02020603050405020304" pitchFamily="18" charset="0"/>
                        </a:rPr>
                        <a:t>CC</a:t>
                      </a:r>
                      <a:r>
                        <a:rPr lang="zh-CN" altLang="en-US" sz="1400" kern="0" dirty="0">
                          <a:solidFill>
                            <a:schemeClr val="tx1"/>
                          </a:solidFill>
                          <a:effectLst/>
                          <a:latin typeface="Times New Roman" panose="02020603050405020304" pitchFamily="18" charset="0"/>
                          <a:ea typeface="+mn-ea"/>
                          <a:cs typeface="Times New Roman" panose="02020603050405020304" pitchFamily="18" charset="0"/>
                        </a:rPr>
                        <a:t>≥</a:t>
                      </a:r>
                      <a:r>
                        <a:rPr lang="en-US" sz="1400" kern="0" dirty="0">
                          <a:solidFill>
                            <a:schemeClr val="tx1"/>
                          </a:solidFill>
                          <a:effectLst/>
                          <a:latin typeface="Times New Roman" panose="02020603050405020304" pitchFamily="18" charset="0"/>
                          <a:ea typeface="+mn-ea"/>
                          <a:cs typeface="Times New Roman" panose="02020603050405020304" pitchFamily="18" charset="0"/>
                        </a:rPr>
                        <a:t>1163</a:t>
                      </a:r>
                      <a:endParaRPr lang="zh-CN" altLang="en-US" sz="1400" kern="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dirty="0">
                          <a:solidFill>
                            <a:schemeClr val="tx1"/>
                          </a:solidFill>
                          <a:effectLst/>
                          <a:latin typeface="Times New Roman" panose="02020603050405020304" pitchFamily="18" charset="0"/>
                          <a:ea typeface="+mn-ea"/>
                          <a:cs typeface="Times New Roman" panose="02020603050405020304" pitchFamily="18" charset="0"/>
                        </a:rPr>
                        <a:t>4.1</a:t>
                      </a:r>
                      <a:endParaRPr lang="zh-CN" altLang="en-US" sz="1400" kern="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dirty="0">
                          <a:solidFill>
                            <a:schemeClr val="tx1"/>
                          </a:solidFill>
                          <a:effectLst/>
                          <a:latin typeface="Times New Roman" panose="02020603050405020304" pitchFamily="18" charset="0"/>
                          <a:ea typeface="+mn-ea"/>
                          <a:cs typeface="Times New Roman" panose="02020603050405020304" pitchFamily="18" charset="0"/>
                        </a:rPr>
                        <a:t>4.4</a:t>
                      </a:r>
                      <a:endParaRPr lang="zh-CN" altLang="en-US" sz="1400" kern="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dirty="0">
                          <a:solidFill>
                            <a:schemeClr val="tx1"/>
                          </a:solidFill>
                          <a:effectLst/>
                          <a:latin typeface="Times New Roman" panose="02020603050405020304" pitchFamily="18" charset="0"/>
                          <a:ea typeface="+mn-ea"/>
                          <a:cs typeface="Times New Roman" panose="02020603050405020304" pitchFamily="18" charset="0"/>
                        </a:rPr>
                        <a:t>4.2</a:t>
                      </a:r>
                      <a:endParaRPr lang="zh-CN" altLang="en-US" sz="1400" kern="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dirty="0">
                          <a:solidFill>
                            <a:schemeClr val="tx1"/>
                          </a:solidFill>
                          <a:effectLst/>
                          <a:latin typeface="Times New Roman" panose="02020603050405020304" pitchFamily="18" charset="0"/>
                          <a:ea typeface="+mn-ea"/>
                          <a:cs typeface="Times New Roman" panose="02020603050405020304" pitchFamily="18" charset="0"/>
                        </a:rPr>
                        <a:t>4.4</a:t>
                      </a:r>
                      <a:endParaRPr lang="zh-CN" altLang="en-US" sz="1400" kern="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236664222"/>
                  </a:ext>
                </a:extLst>
              </a:tr>
              <a:tr h="182880">
                <a:tc vMerge="1">
                  <a:txBody>
                    <a:bodyPr/>
                    <a:lstStyle/>
                    <a:p>
                      <a:endParaRPr lang="zh-CN" altLang="en-US"/>
                    </a:p>
                  </a:txBody>
                  <a:tcPr/>
                </a:tc>
                <a:tc rowSpan="3">
                  <a:txBody>
                    <a:bodyPr/>
                    <a:lstStyle/>
                    <a:p>
                      <a:pPr marL="0" algn="ctr" defTabSz="914377" rtl="0" eaLnBrk="1" latinLnBrk="0" hangingPunct="1">
                        <a:spcAft>
                          <a:spcPts val="0"/>
                        </a:spcAft>
                      </a:pPr>
                      <a:r>
                        <a:rPr lang="zh-CN" altLang="en-US" sz="1400" kern="0">
                          <a:solidFill>
                            <a:schemeClr val="tx1"/>
                          </a:solidFill>
                          <a:effectLst/>
                          <a:latin typeface="Times New Roman" panose="02020603050405020304" pitchFamily="18" charset="0"/>
                          <a:ea typeface="+mn-ea"/>
                          <a:cs typeface="Times New Roman" panose="02020603050405020304" pitchFamily="18" charset="0"/>
                        </a:rPr>
                        <a:t>离心式</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dirty="0">
                          <a:solidFill>
                            <a:schemeClr val="tx1"/>
                          </a:solidFill>
                          <a:effectLst/>
                          <a:latin typeface="Times New Roman" panose="02020603050405020304" pitchFamily="18" charset="0"/>
                          <a:ea typeface="+mn-ea"/>
                          <a:cs typeface="Times New Roman" panose="02020603050405020304" pitchFamily="18" charset="0"/>
                        </a:rPr>
                        <a:t>CC</a:t>
                      </a:r>
                      <a:r>
                        <a:rPr lang="zh-CN" altLang="en-US" sz="1400" kern="0" dirty="0">
                          <a:solidFill>
                            <a:schemeClr val="tx1"/>
                          </a:solidFill>
                          <a:effectLst/>
                          <a:latin typeface="Times New Roman" panose="02020603050405020304" pitchFamily="18" charset="0"/>
                          <a:ea typeface="+mn-ea"/>
                          <a:cs typeface="Times New Roman" panose="02020603050405020304" pitchFamily="18" charset="0"/>
                        </a:rPr>
                        <a:t>≤</a:t>
                      </a:r>
                      <a:r>
                        <a:rPr lang="en-US" sz="1400" kern="0" dirty="0">
                          <a:solidFill>
                            <a:schemeClr val="tx1"/>
                          </a:solidFill>
                          <a:effectLst/>
                          <a:latin typeface="Times New Roman" panose="02020603050405020304" pitchFamily="18" charset="0"/>
                          <a:ea typeface="+mn-ea"/>
                          <a:cs typeface="Times New Roman" panose="02020603050405020304" pitchFamily="18" charset="0"/>
                        </a:rPr>
                        <a:t>1163</a:t>
                      </a:r>
                      <a:endParaRPr lang="zh-CN" altLang="en-US" sz="1400" kern="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a:solidFill>
                            <a:schemeClr val="tx1"/>
                          </a:solidFill>
                          <a:effectLst/>
                          <a:latin typeface="Times New Roman" panose="02020603050405020304" pitchFamily="18" charset="0"/>
                          <a:ea typeface="+mn-ea"/>
                          <a:cs typeface="Times New Roman" panose="02020603050405020304" pitchFamily="18" charset="0"/>
                        </a:rPr>
                        <a:t>4</a:t>
                      </a:r>
                      <a:endParaRPr lang="zh-CN" altLang="en-US" sz="1400" kern="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a:solidFill>
                            <a:schemeClr val="tx1"/>
                          </a:solidFill>
                          <a:effectLst/>
                          <a:latin typeface="Times New Roman" panose="02020603050405020304" pitchFamily="18" charset="0"/>
                          <a:ea typeface="+mn-ea"/>
                          <a:cs typeface="Times New Roman" panose="02020603050405020304" pitchFamily="18" charset="0"/>
                        </a:rPr>
                        <a:t>4.1</a:t>
                      </a:r>
                      <a:endParaRPr lang="zh-CN" altLang="en-US" sz="1400" kern="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dirty="0">
                          <a:solidFill>
                            <a:schemeClr val="tx1"/>
                          </a:solidFill>
                          <a:effectLst/>
                          <a:latin typeface="Times New Roman" panose="02020603050405020304" pitchFamily="18" charset="0"/>
                          <a:ea typeface="+mn-ea"/>
                          <a:cs typeface="Times New Roman" panose="02020603050405020304" pitchFamily="18" charset="0"/>
                        </a:rPr>
                        <a:t>4</a:t>
                      </a:r>
                      <a:endParaRPr lang="zh-CN" altLang="en-US" sz="1400" kern="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dirty="0">
                          <a:solidFill>
                            <a:schemeClr val="tx1"/>
                          </a:solidFill>
                          <a:effectLst/>
                          <a:latin typeface="Times New Roman" panose="02020603050405020304" pitchFamily="18" charset="0"/>
                          <a:ea typeface="+mn-ea"/>
                          <a:cs typeface="Times New Roman" panose="02020603050405020304" pitchFamily="18" charset="0"/>
                        </a:rPr>
                        <a:t>4.1</a:t>
                      </a:r>
                      <a:endParaRPr lang="zh-CN" altLang="en-US" sz="1400" kern="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359981380"/>
                  </a:ext>
                </a:extLst>
              </a:tr>
              <a:tr h="182880">
                <a:tc vMerge="1">
                  <a:txBody>
                    <a:bodyPr/>
                    <a:lstStyle/>
                    <a:p>
                      <a:endParaRPr lang="zh-CN" altLang="en-US"/>
                    </a:p>
                  </a:txBody>
                  <a:tcPr/>
                </a:tc>
                <a:tc vMerge="1">
                  <a:txBody>
                    <a:bodyPr/>
                    <a:lstStyle/>
                    <a:p>
                      <a:endParaRPr lang="zh-CN" altLang="en-US"/>
                    </a:p>
                  </a:txBody>
                  <a:tcPr/>
                </a:tc>
                <a:tc>
                  <a:txBody>
                    <a:bodyPr/>
                    <a:lstStyle/>
                    <a:p>
                      <a:pPr marL="0" algn="ctr" defTabSz="914377" rtl="0" eaLnBrk="1" latinLnBrk="0" hangingPunct="1">
                        <a:spcAft>
                          <a:spcPts val="0"/>
                        </a:spcAft>
                      </a:pPr>
                      <a:r>
                        <a:rPr lang="en-US" sz="1400" kern="0" dirty="0">
                          <a:solidFill>
                            <a:schemeClr val="tx1"/>
                          </a:solidFill>
                          <a:effectLst/>
                          <a:latin typeface="Times New Roman" panose="02020603050405020304" pitchFamily="18" charset="0"/>
                          <a:ea typeface="+mn-ea"/>
                          <a:cs typeface="Times New Roman" panose="02020603050405020304" pitchFamily="18" charset="0"/>
                        </a:rPr>
                        <a:t>1163</a:t>
                      </a:r>
                      <a:r>
                        <a:rPr lang="zh-CN" altLang="en-US" sz="1400" kern="0" dirty="0">
                          <a:solidFill>
                            <a:schemeClr val="tx1"/>
                          </a:solidFill>
                          <a:effectLst/>
                          <a:latin typeface="Times New Roman" panose="02020603050405020304" pitchFamily="18" charset="0"/>
                          <a:ea typeface="+mn-ea"/>
                          <a:cs typeface="Times New Roman" panose="02020603050405020304" pitchFamily="18" charset="0"/>
                        </a:rPr>
                        <a:t>＜</a:t>
                      </a:r>
                      <a:r>
                        <a:rPr lang="en-US" sz="1400" kern="0" dirty="0">
                          <a:solidFill>
                            <a:schemeClr val="tx1"/>
                          </a:solidFill>
                          <a:effectLst/>
                          <a:latin typeface="Times New Roman" panose="02020603050405020304" pitchFamily="18" charset="0"/>
                          <a:ea typeface="+mn-ea"/>
                          <a:cs typeface="Times New Roman" panose="02020603050405020304" pitchFamily="18" charset="0"/>
                        </a:rPr>
                        <a:t>CC</a:t>
                      </a:r>
                      <a:r>
                        <a:rPr lang="zh-CN" altLang="en-US" sz="1400" kern="0" dirty="0">
                          <a:solidFill>
                            <a:schemeClr val="tx1"/>
                          </a:solidFill>
                          <a:effectLst/>
                          <a:latin typeface="Times New Roman" panose="02020603050405020304" pitchFamily="18" charset="0"/>
                          <a:ea typeface="+mn-ea"/>
                          <a:cs typeface="Times New Roman" panose="02020603050405020304" pitchFamily="18" charset="0"/>
                        </a:rPr>
                        <a:t>＜</a:t>
                      </a:r>
                      <a:r>
                        <a:rPr lang="en-US" sz="1400" kern="0" dirty="0">
                          <a:solidFill>
                            <a:schemeClr val="tx1"/>
                          </a:solidFill>
                          <a:effectLst/>
                          <a:latin typeface="Times New Roman" panose="02020603050405020304" pitchFamily="18" charset="0"/>
                          <a:ea typeface="+mn-ea"/>
                          <a:cs typeface="Times New Roman" panose="02020603050405020304" pitchFamily="18" charset="0"/>
                        </a:rPr>
                        <a:t>2110</a:t>
                      </a:r>
                      <a:endParaRPr lang="zh-CN" altLang="en-US" sz="1400" kern="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a:solidFill>
                            <a:schemeClr val="tx1"/>
                          </a:solidFill>
                          <a:effectLst/>
                          <a:latin typeface="Times New Roman" panose="02020603050405020304" pitchFamily="18" charset="0"/>
                          <a:ea typeface="+mn-ea"/>
                          <a:cs typeface="Times New Roman" panose="02020603050405020304" pitchFamily="18" charset="0"/>
                        </a:rPr>
                        <a:t>4.2</a:t>
                      </a:r>
                      <a:endParaRPr lang="zh-CN" altLang="en-US" sz="1400" kern="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a:solidFill>
                            <a:schemeClr val="tx1"/>
                          </a:solidFill>
                          <a:effectLst/>
                          <a:latin typeface="Times New Roman" panose="02020603050405020304" pitchFamily="18" charset="0"/>
                          <a:ea typeface="+mn-ea"/>
                          <a:cs typeface="Times New Roman" panose="02020603050405020304" pitchFamily="18" charset="0"/>
                        </a:rPr>
                        <a:t>4.4</a:t>
                      </a:r>
                      <a:endParaRPr lang="zh-CN" altLang="en-US" sz="1400" kern="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dirty="0">
                          <a:solidFill>
                            <a:schemeClr val="tx1"/>
                          </a:solidFill>
                          <a:effectLst/>
                          <a:latin typeface="Times New Roman" panose="02020603050405020304" pitchFamily="18" charset="0"/>
                          <a:ea typeface="+mn-ea"/>
                          <a:cs typeface="Times New Roman" panose="02020603050405020304" pitchFamily="18" charset="0"/>
                        </a:rPr>
                        <a:t>4.2</a:t>
                      </a:r>
                      <a:endParaRPr lang="zh-CN" altLang="en-US" sz="1400" kern="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dirty="0">
                          <a:solidFill>
                            <a:schemeClr val="tx1"/>
                          </a:solidFill>
                          <a:effectLst/>
                          <a:latin typeface="Times New Roman" panose="02020603050405020304" pitchFamily="18" charset="0"/>
                          <a:ea typeface="+mn-ea"/>
                          <a:cs typeface="Times New Roman" panose="02020603050405020304" pitchFamily="18" charset="0"/>
                        </a:rPr>
                        <a:t>4.4</a:t>
                      </a:r>
                      <a:endParaRPr lang="zh-CN" altLang="en-US" sz="1400" kern="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3272784397"/>
                  </a:ext>
                </a:extLst>
              </a:tr>
              <a:tr h="182880">
                <a:tc vMerge="1">
                  <a:txBody>
                    <a:bodyPr/>
                    <a:lstStyle/>
                    <a:p>
                      <a:endParaRPr lang="zh-CN" altLang="en-US"/>
                    </a:p>
                  </a:txBody>
                  <a:tcPr/>
                </a:tc>
                <a:tc vMerge="1">
                  <a:txBody>
                    <a:bodyPr/>
                    <a:lstStyle/>
                    <a:p>
                      <a:endParaRPr lang="zh-CN" altLang="en-US"/>
                    </a:p>
                  </a:txBody>
                  <a:tcPr/>
                </a:tc>
                <a:tc>
                  <a:txBody>
                    <a:bodyPr/>
                    <a:lstStyle/>
                    <a:p>
                      <a:pPr marL="0" algn="ctr" defTabSz="914377" rtl="0" eaLnBrk="1" latinLnBrk="0" hangingPunct="1">
                        <a:spcAft>
                          <a:spcPts val="0"/>
                        </a:spcAft>
                      </a:pPr>
                      <a:r>
                        <a:rPr lang="en-US" sz="1400" kern="0" dirty="0">
                          <a:solidFill>
                            <a:schemeClr val="tx1"/>
                          </a:solidFill>
                          <a:effectLst/>
                          <a:latin typeface="Times New Roman" panose="02020603050405020304" pitchFamily="18" charset="0"/>
                          <a:ea typeface="+mn-ea"/>
                          <a:cs typeface="Times New Roman" panose="02020603050405020304" pitchFamily="18" charset="0"/>
                        </a:rPr>
                        <a:t>CC</a:t>
                      </a:r>
                      <a:r>
                        <a:rPr lang="zh-CN" altLang="en-US" sz="1400" kern="0" dirty="0">
                          <a:solidFill>
                            <a:schemeClr val="tx1"/>
                          </a:solidFill>
                          <a:effectLst/>
                          <a:latin typeface="Times New Roman" panose="02020603050405020304" pitchFamily="18" charset="0"/>
                          <a:ea typeface="+mn-ea"/>
                          <a:cs typeface="Times New Roman" panose="02020603050405020304" pitchFamily="18" charset="0"/>
                        </a:rPr>
                        <a:t>≥</a:t>
                      </a:r>
                      <a:r>
                        <a:rPr lang="en-US" sz="1400" kern="0" dirty="0">
                          <a:solidFill>
                            <a:schemeClr val="tx1"/>
                          </a:solidFill>
                          <a:effectLst/>
                          <a:latin typeface="Times New Roman" panose="02020603050405020304" pitchFamily="18" charset="0"/>
                          <a:ea typeface="+mn-ea"/>
                          <a:cs typeface="Times New Roman" panose="02020603050405020304" pitchFamily="18" charset="0"/>
                        </a:rPr>
                        <a:t>2110</a:t>
                      </a:r>
                      <a:endParaRPr lang="zh-CN" altLang="en-US" sz="1400" kern="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dirty="0">
                          <a:solidFill>
                            <a:schemeClr val="tx1"/>
                          </a:solidFill>
                          <a:effectLst/>
                          <a:latin typeface="Times New Roman" panose="02020603050405020304" pitchFamily="18" charset="0"/>
                          <a:ea typeface="+mn-ea"/>
                          <a:cs typeface="Times New Roman" panose="02020603050405020304" pitchFamily="18" charset="0"/>
                        </a:rPr>
                        <a:t>4.5</a:t>
                      </a:r>
                      <a:endParaRPr lang="zh-CN" altLang="en-US" sz="1400" kern="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dirty="0">
                          <a:solidFill>
                            <a:schemeClr val="tx1"/>
                          </a:solidFill>
                          <a:effectLst/>
                          <a:latin typeface="Times New Roman" panose="02020603050405020304" pitchFamily="18" charset="0"/>
                          <a:ea typeface="+mn-ea"/>
                          <a:cs typeface="Times New Roman" panose="02020603050405020304" pitchFamily="18" charset="0"/>
                        </a:rPr>
                        <a:t>4.5</a:t>
                      </a:r>
                      <a:endParaRPr lang="zh-CN" altLang="en-US" sz="1400" kern="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dirty="0">
                          <a:solidFill>
                            <a:schemeClr val="tx1"/>
                          </a:solidFill>
                          <a:effectLst/>
                          <a:latin typeface="Times New Roman" panose="02020603050405020304" pitchFamily="18" charset="0"/>
                          <a:ea typeface="+mn-ea"/>
                          <a:cs typeface="Times New Roman" panose="02020603050405020304" pitchFamily="18" charset="0"/>
                        </a:rPr>
                        <a:t>4.5</a:t>
                      </a:r>
                      <a:endParaRPr lang="zh-CN" altLang="en-US" sz="1400" kern="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dirty="0">
                          <a:solidFill>
                            <a:schemeClr val="tx1"/>
                          </a:solidFill>
                          <a:effectLst/>
                          <a:latin typeface="Times New Roman" panose="02020603050405020304" pitchFamily="18" charset="0"/>
                          <a:ea typeface="+mn-ea"/>
                          <a:cs typeface="Times New Roman" panose="02020603050405020304" pitchFamily="18" charset="0"/>
                        </a:rPr>
                        <a:t>4.6</a:t>
                      </a:r>
                      <a:endParaRPr lang="zh-CN" altLang="en-US" sz="1400" kern="0" dirty="0">
                        <a:solidFill>
                          <a:schemeClr val="tx1"/>
                        </a:solidFill>
                        <a:effectLst/>
                        <a:latin typeface="Times New Roman" panose="02020603050405020304" pitchFamily="18" charset="0"/>
                        <a:ea typeface="+mn-ea"/>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2669985070"/>
                  </a:ext>
                </a:extLst>
              </a:tr>
            </a:tbl>
          </a:graphicData>
        </a:graphic>
      </p:graphicFrame>
    </p:spTree>
    <p:extLst>
      <p:ext uri="{BB962C8B-B14F-4D97-AF65-F5344CB8AC3E}">
        <p14:creationId xmlns:p14="http://schemas.microsoft.com/office/powerpoint/2010/main" val="281271527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75858" y="776585"/>
            <a:ext cx="184858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4.2 </a:t>
            </a:r>
            <a:r>
              <a:rPr lang="zh-CN" altLang="en-US" sz="2000" b="0" cap="none" spc="0" dirty="0">
                <a:ln w="0"/>
                <a:solidFill>
                  <a:schemeClr val="tx1"/>
                </a:solidFill>
                <a:effectLst>
                  <a:outerShdw blurRad="38100" dist="19050" dir="2700000" algn="tl" rotWithShape="0">
                    <a:schemeClr val="dk1">
                      <a:alpha val="40000"/>
                    </a:schemeClr>
                  </a:outerShdw>
                </a:effectLst>
              </a:rPr>
              <a:t>冷源与热源</a:t>
            </a:r>
          </a:p>
        </p:txBody>
      </p:sp>
      <p:sp>
        <p:nvSpPr>
          <p:cNvPr id="5" name="矩形 4"/>
          <p:cNvSpPr/>
          <p:nvPr/>
        </p:nvSpPr>
        <p:spPr>
          <a:xfrm>
            <a:off x="275859" y="1297071"/>
            <a:ext cx="11159252" cy="3416320"/>
          </a:xfrm>
          <a:prstGeom prst="rect">
            <a:avLst/>
          </a:prstGeom>
        </p:spPr>
        <p:txBody>
          <a:bodyPr wrap="square">
            <a:spAutoFit/>
          </a:bodyPr>
          <a:lstStyle/>
          <a:p>
            <a:pPr>
              <a:lnSpc>
                <a:spcPct val="150000"/>
              </a:lnSpc>
            </a:pPr>
            <a:r>
              <a:rPr lang="en-US" altLang="zh-CN" dirty="0">
                <a:latin typeface="Times New Roman" panose="02020603050405020304" pitchFamily="18" charset="0"/>
                <a:cs typeface="Times New Roman" panose="02020603050405020304" pitchFamily="18" charset="0"/>
              </a:rPr>
              <a:t>4.2.14 </a:t>
            </a:r>
            <a:r>
              <a:rPr lang="zh-CN" altLang="zh-CN" dirty="0">
                <a:latin typeface="Times New Roman" panose="02020603050405020304" pitchFamily="18" charset="0"/>
                <a:cs typeface="Times New Roman" panose="02020603050405020304" pitchFamily="18" charset="0"/>
              </a:rPr>
              <a:t>电机驱动的蒸气压缩循环冷水（热泵）机组的综合部分负荷性能系数</a:t>
            </a:r>
            <a:r>
              <a:rPr lang="en-US" altLang="zh-CN" dirty="0">
                <a:latin typeface="Times New Roman" panose="02020603050405020304" pitchFamily="18" charset="0"/>
                <a:cs typeface="Times New Roman" panose="02020603050405020304" pitchFamily="18" charset="0"/>
              </a:rPr>
              <a:t>(IPLV)</a:t>
            </a:r>
            <a:r>
              <a:rPr lang="zh-CN" altLang="zh-CN" dirty="0">
                <a:latin typeface="Times New Roman" panose="02020603050405020304" pitchFamily="18" charset="0"/>
                <a:cs typeface="Times New Roman" panose="02020603050405020304" pitchFamily="18" charset="0"/>
              </a:rPr>
              <a:t>应按下式计算</a:t>
            </a:r>
            <a:r>
              <a:rPr lang="zh-CN" altLang="zh-CN" dirty="0" smtClean="0">
                <a:latin typeface="Times New Roman" panose="02020603050405020304" pitchFamily="18" charset="0"/>
                <a:cs typeface="Times New Roman" panose="02020603050405020304" pitchFamily="18" charset="0"/>
              </a:rPr>
              <a:t>：</a:t>
            </a:r>
            <a:endParaRPr lang="zh-CN" altLang="zh-CN" dirty="0">
              <a:latin typeface="Times New Roman" panose="02020603050405020304" pitchFamily="18" charset="0"/>
              <a:cs typeface="Times New Roman" panose="02020603050405020304" pitchFamily="18" charset="0"/>
            </a:endParaRPr>
          </a:p>
          <a:p>
            <a:pPr>
              <a:lnSpc>
                <a:spcPct val="150000"/>
              </a:lnSpc>
            </a:pPr>
            <a:r>
              <a:rPr lang="en-US" altLang="zh-CN" dirty="0">
                <a:latin typeface="Times New Roman" panose="02020603050405020304" pitchFamily="18" charset="0"/>
                <a:cs typeface="Times New Roman" panose="02020603050405020304" pitchFamily="18" charset="0"/>
              </a:rPr>
              <a:t>                                        IPLV=1.2%</a:t>
            </a:r>
            <a:r>
              <a:rPr lang="zh-CN" altLang="zh-CN" dirty="0">
                <a:latin typeface="Times New Roman" panose="02020603050405020304" pitchFamily="18" charset="0"/>
                <a:cs typeface="Times New Roman" panose="02020603050405020304" pitchFamily="18" charset="0"/>
              </a:rPr>
              <a:t>×</a:t>
            </a:r>
            <a:r>
              <a:rPr lang="en-US" altLang="zh-CN" dirty="0">
                <a:latin typeface="Times New Roman" panose="02020603050405020304" pitchFamily="18" charset="0"/>
                <a:cs typeface="Times New Roman" panose="02020603050405020304" pitchFamily="18" charset="0"/>
              </a:rPr>
              <a:t>A+32.8%</a:t>
            </a:r>
            <a:r>
              <a:rPr lang="zh-CN" altLang="zh-CN" dirty="0">
                <a:latin typeface="Times New Roman" panose="02020603050405020304" pitchFamily="18" charset="0"/>
                <a:cs typeface="Times New Roman" panose="02020603050405020304" pitchFamily="18" charset="0"/>
              </a:rPr>
              <a:t>×</a:t>
            </a:r>
            <a:r>
              <a:rPr lang="en-US" altLang="zh-CN" dirty="0">
                <a:latin typeface="Times New Roman" panose="02020603050405020304" pitchFamily="18" charset="0"/>
                <a:cs typeface="Times New Roman" panose="02020603050405020304" pitchFamily="18" charset="0"/>
              </a:rPr>
              <a:t>B+39.7%</a:t>
            </a:r>
            <a:r>
              <a:rPr lang="zh-CN" altLang="zh-CN" dirty="0">
                <a:latin typeface="Times New Roman" panose="02020603050405020304" pitchFamily="18" charset="0"/>
                <a:cs typeface="Times New Roman" panose="02020603050405020304" pitchFamily="18" charset="0"/>
              </a:rPr>
              <a:t>×</a:t>
            </a:r>
            <a:r>
              <a:rPr lang="en-US" altLang="zh-CN" dirty="0">
                <a:latin typeface="Times New Roman" panose="02020603050405020304" pitchFamily="18" charset="0"/>
                <a:cs typeface="Times New Roman" panose="02020603050405020304" pitchFamily="18" charset="0"/>
              </a:rPr>
              <a:t>C+26.3%</a:t>
            </a:r>
            <a:r>
              <a:rPr lang="zh-CN" altLang="zh-CN" dirty="0">
                <a:latin typeface="Times New Roman" panose="02020603050405020304" pitchFamily="18" charset="0"/>
                <a:cs typeface="Times New Roman" panose="02020603050405020304" pitchFamily="18" charset="0"/>
              </a:rPr>
              <a:t>×</a:t>
            </a:r>
            <a:r>
              <a:rPr lang="en-US" altLang="zh-CN" dirty="0">
                <a:latin typeface="Times New Roman" panose="02020603050405020304" pitchFamily="18" charset="0"/>
                <a:cs typeface="Times New Roman" panose="02020603050405020304" pitchFamily="18" charset="0"/>
              </a:rPr>
              <a:t>D                                </a:t>
            </a:r>
            <a:r>
              <a:rPr lang="zh-CN" altLang="zh-CN" dirty="0">
                <a:latin typeface="Times New Roman" panose="02020603050405020304" pitchFamily="18" charset="0"/>
                <a:cs typeface="Times New Roman" panose="02020603050405020304" pitchFamily="18" charset="0"/>
              </a:rPr>
              <a:t>（</a:t>
            </a:r>
            <a:r>
              <a:rPr lang="en-US" altLang="zh-CN" dirty="0">
                <a:latin typeface="Times New Roman" panose="02020603050405020304" pitchFamily="18" charset="0"/>
                <a:cs typeface="Times New Roman" panose="02020603050405020304" pitchFamily="18" charset="0"/>
              </a:rPr>
              <a:t>4.2.14</a:t>
            </a:r>
            <a:r>
              <a:rPr lang="zh-CN" altLang="zh-CN" dirty="0">
                <a:latin typeface="Times New Roman" panose="02020603050405020304" pitchFamily="18" charset="0"/>
                <a:cs typeface="Times New Roman" panose="02020603050405020304" pitchFamily="18" charset="0"/>
              </a:rPr>
              <a:t>）</a:t>
            </a:r>
          </a:p>
          <a:p>
            <a:pPr>
              <a:lnSpc>
                <a:spcPct val="150000"/>
              </a:lnSpc>
            </a:pPr>
            <a:r>
              <a:rPr lang="zh-CN" altLang="zh-CN" dirty="0">
                <a:latin typeface="Times New Roman" panose="02020603050405020304" pitchFamily="18" charset="0"/>
                <a:cs typeface="Times New Roman" panose="02020603050405020304" pitchFamily="18" charset="0"/>
              </a:rPr>
              <a:t>式中：</a:t>
            </a:r>
            <a:r>
              <a:rPr lang="en-US" altLang="zh-CN" dirty="0">
                <a:latin typeface="Times New Roman" panose="02020603050405020304" pitchFamily="18" charset="0"/>
                <a:cs typeface="Times New Roman" panose="02020603050405020304" pitchFamily="18" charset="0"/>
              </a:rPr>
              <a:t>A</a:t>
            </a:r>
            <a:r>
              <a:rPr lang="zh-CN" altLang="zh-CN" dirty="0">
                <a:latin typeface="Times New Roman" panose="02020603050405020304" pitchFamily="18" charset="0"/>
                <a:cs typeface="Times New Roman" panose="02020603050405020304" pitchFamily="18" charset="0"/>
              </a:rPr>
              <a:t>——</a:t>
            </a:r>
            <a:r>
              <a:rPr lang="en-US" altLang="zh-CN" dirty="0">
                <a:latin typeface="Times New Roman" panose="02020603050405020304" pitchFamily="18" charset="0"/>
                <a:cs typeface="Times New Roman" panose="02020603050405020304" pitchFamily="18" charset="0"/>
              </a:rPr>
              <a:t>100</a:t>
            </a:r>
            <a:r>
              <a:rPr lang="zh-CN" altLang="zh-CN" dirty="0">
                <a:latin typeface="Times New Roman" panose="02020603050405020304" pitchFamily="18" charset="0"/>
                <a:cs typeface="Times New Roman" panose="02020603050405020304" pitchFamily="18" charset="0"/>
              </a:rPr>
              <a:t>％负荷时的性能系数</a:t>
            </a:r>
            <a:r>
              <a:rPr lang="en-US" altLang="zh-CN" dirty="0">
                <a:latin typeface="Times New Roman" panose="02020603050405020304" pitchFamily="18" charset="0"/>
                <a:cs typeface="Times New Roman" panose="02020603050405020304" pitchFamily="18" charset="0"/>
              </a:rPr>
              <a:t>(W/W)</a:t>
            </a:r>
            <a:r>
              <a:rPr lang="zh-CN" altLang="zh-CN" dirty="0">
                <a:latin typeface="Times New Roman" panose="02020603050405020304" pitchFamily="18" charset="0"/>
                <a:cs typeface="Times New Roman" panose="02020603050405020304" pitchFamily="18" charset="0"/>
              </a:rPr>
              <a:t>，冷却水进水温度</a:t>
            </a:r>
            <a:r>
              <a:rPr lang="en-US" altLang="zh-CN" dirty="0">
                <a:latin typeface="Times New Roman" panose="02020603050405020304" pitchFamily="18" charset="0"/>
                <a:cs typeface="Times New Roman" panose="02020603050405020304" pitchFamily="18" charset="0"/>
              </a:rPr>
              <a:t>30</a:t>
            </a:r>
            <a:r>
              <a:rPr lang="zh-CN" altLang="zh-CN" dirty="0">
                <a:latin typeface="Times New Roman" panose="02020603050405020304" pitchFamily="18" charset="0"/>
                <a:cs typeface="Times New Roman" panose="02020603050405020304" pitchFamily="18" charset="0"/>
              </a:rPr>
              <a:t>℃</a:t>
            </a:r>
            <a:r>
              <a:rPr lang="en-US" altLang="zh-CN" dirty="0">
                <a:latin typeface="Times New Roman" panose="02020603050405020304" pitchFamily="18" charset="0"/>
                <a:cs typeface="Times New Roman" panose="02020603050405020304" pitchFamily="18" charset="0"/>
              </a:rPr>
              <a:t>/</a:t>
            </a:r>
            <a:r>
              <a:rPr lang="zh-CN" altLang="zh-CN" dirty="0">
                <a:latin typeface="Times New Roman" panose="02020603050405020304" pitchFamily="18" charset="0"/>
                <a:cs typeface="Times New Roman" panose="02020603050405020304" pitchFamily="18" charset="0"/>
              </a:rPr>
              <a:t>冷凝器进气干球温度</a:t>
            </a:r>
            <a:r>
              <a:rPr lang="en-US" altLang="zh-CN" dirty="0">
                <a:latin typeface="Times New Roman" panose="02020603050405020304" pitchFamily="18" charset="0"/>
                <a:cs typeface="Times New Roman" panose="02020603050405020304" pitchFamily="18" charset="0"/>
              </a:rPr>
              <a:t>35</a:t>
            </a:r>
            <a:r>
              <a:rPr lang="zh-CN" altLang="zh-CN" dirty="0">
                <a:latin typeface="Times New Roman" panose="02020603050405020304" pitchFamily="18" charset="0"/>
                <a:cs typeface="Times New Roman" panose="02020603050405020304" pitchFamily="18" charset="0"/>
              </a:rPr>
              <a:t>℃；</a:t>
            </a:r>
          </a:p>
          <a:p>
            <a:pPr>
              <a:lnSpc>
                <a:spcPct val="150000"/>
              </a:lnSpc>
            </a:pPr>
            <a:r>
              <a:rPr lang="en-US" altLang="zh-CN" dirty="0">
                <a:latin typeface="Times New Roman" panose="02020603050405020304" pitchFamily="18" charset="0"/>
                <a:cs typeface="Times New Roman" panose="02020603050405020304" pitchFamily="18" charset="0"/>
              </a:rPr>
              <a:t>            B</a:t>
            </a:r>
            <a:r>
              <a:rPr lang="zh-CN" altLang="zh-CN" dirty="0">
                <a:latin typeface="Times New Roman" panose="02020603050405020304" pitchFamily="18" charset="0"/>
                <a:cs typeface="Times New Roman" panose="02020603050405020304" pitchFamily="18" charset="0"/>
              </a:rPr>
              <a:t>——</a:t>
            </a:r>
            <a:r>
              <a:rPr lang="en-US" altLang="zh-CN" dirty="0">
                <a:latin typeface="Times New Roman" panose="02020603050405020304" pitchFamily="18" charset="0"/>
                <a:cs typeface="Times New Roman" panose="02020603050405020304" pitchFamily="18" charset="0"/>
              </a:rPr>
              <a:t>75</a:t>
            </a:r>
            <a:r>
              <a:rPr lang="zh-CN" altLang="zh-CN" dirty="0">
                <a:latin typeface="Times New Roman" panose="02020603050405020304" pitchFamily="18" charset="0"/>
                <a:cs typeface="Times New Roman" panose="02020603050405020304" pitchFamily="18" charset="0"/>
              </a:rPr>
              <a:t>％负荷时的性能系数</a:t>
            </a:r>
            <a:r>
              <a:rPr lang="en-US" altLang="zh-CN" dirty="0">
                <a:latin typeface="Times New Roman" panose="02020603050405020304" pitchFamily="18" charset="0"/>
                <a:cs typeface="Times New Roman" panose="02020603050405020304" pitchFamily="18" charset="0"/>
              </a:rPr>
              <a:t>(W/W)</a:t>
            </a:r>
            <a:r>
              <a:rPr lang="zh-CN" altLang="zh-CN" dirty="0">
                <a:latin typeface="Times New Roman" panose="02020603050405020304" pitchFamily="18" charset="0"/>
                <a:cs typeface="Times New Roman" panose="02020603050405020304" pitchFamily="18" charset="0"/>
              </a:rPr>
              <a:t>，冷却水进水温度</a:t>
            </a:r>
            <a:r>
              <a:rPr lang="en-US" altLang="zh-CN" dirty="0">
                <a:latin typeface="Times New Roman" panose="02020603050405020304" pitchFamily="18" charset="0"/>
                <a:cs typeface="Times New Roman" panose="02020603050405020304" pitchFamily="18" charset="0"/>
              </a:rPr>
              <a:t>26</a:t>
            </a:r>
            <a:r>
              <a:rPr lang="zh-CN" altLang="zh-CN" dirty="0">
                <a:latin typeface="Times New Roman" panose="02020603050405020304" pitchFamily="18" charset="0"/>
                <a:cs typeface="Times New Roman" panose="02020603050405020304" pitchFamily="18" charset="0"/>
              </a:rPr>
              <a:t>℃</a:t>
            </a:r>
            <a:r>
              <a:rPr lang="en-US" altLang="zh-CN" dirty="0">
                <a:latin typeface="Times New Roman" panose="02020603050405020304" pitchFamily="18" charset="0"/>
                <a:cs typeface="Times New Roman" panose="02020603050405020304" pitchFamily="18" charset="0"/>
              </a:rPr>
              <a:t>/</a:t>
            </a:r>
            <a:r>
              <a:rPr lang="zh-CN" altLang="zh-CN" dirty="0">
                <a:latin typeface="Times New Roman" panose="02020603050405020304" pitchFamily="18" charset="0"/>
                <a:cs typeface="Times New Roman" panose="02020603050405020304" pitchFamily="18" charset="0"/>
              </a:rPr>
              <a:t>冷凝器进气干球温度</a:t>
            </a:r>
            <a:r>
              <a:rPr lang="en-US" altLang="zh-CN" dirty="0">
                <a:latin typeface="Times New Roman" panose="02020603050405020304" pitchFamily="18" charset="0"/>
                <a:cs typeface="Times New Roman" panose="02020603050405020304" pitchFamily="18" charset="0"/>
              </a:rPr>
              <a:t>31.5</a:t>
            </a:r>
            <a:r>
              <a:rPr lang="zh-CN" altLang="zh-CN" dirty="0">
                <a:latin typeface="Times New Roman" panose="02020603050405020304" pitchFamily="18" charset="0"/>
                <a:cs typeface="Times New Roman" panose="02020603050405020304" pitchFamily="18" charset="0"/>
              </a:rPr>
              <a:t>℃；</a:t>
            </a:r>
          </a:p>
          <a:p>
            <a:pPr>
              <a:lnSpc>
                <a:spcPct val="150000"/>
              </a:lnSpc>
            </a:pPr>
            <a:r>
              <a:rPr lang="en-US" altLang="zh-CN" dirty="0">
                <a:latin typeface="Times New Roman" panose="02020603050405020304" pitchFamily="18" charset="0"/>
                <a:cs typeface="Times New Roman" panose="02020603050405020304" pitchFamily="18" charset="0"/>
              </a:rPr>
              <a:t>            C</a:t>
            </a:r>
            <a:r>
              <a:rPr lang="zh-CN" altLang="zh-CN" dirty="0">
                <a:latin typeface="Times New Roman" panose="02020603050405020304" pitchFamily="18" charset="0"/>
                <a:cs typeface="Times New Roman" panose="02020603050405020304" pitchFamily="18" charset="0"/>
              </a:rPr>
              <a:t>——</a:t>
            </a:r>
            <a:r>
              <a:rPr lang="en-US" altLang="zh-CN" dirty="0">
                <a:latin typeface="Times New Roman" panose="02020603050405020304" pitchFamily="18" charset="0"/>
                <a:cs typeface="Times New Roman" panose="02020603050405020304" pitchFamily="18" charset="0"/>
              </a:rPr>
              <a:t>50</a:t>
            </a:r>
            <a:r>
              <a:rPr lang="zh-CN" altLang="zh-CN" dirty="0">
                <a:latin typeface="Times New Roman" panose="02020603050405020304" pitchFamily="18" charset="0"/>
                <a:cs typeface="Times New Roman" panose="02020603050405020304" pitchFamily="18" charset="0"/>
              </a:rPr>
              <a:t>％负荷时的性能系数</a:t>
            </a:r>
            <a:r>
              <a:rPr lang="en-US" altLang="zh-CN" dirty="0">
                <a:latin typeface="Times New Roman" panose="02020603050405020304" pitchFamily="18" charset="0"/>
                <a:cs typeface="Times New Roman" panose="02020603050405020304" pitchFamily="18" charset="0"/>
              </a:rPr>
              <a:t>(W/W)</a:t>
            </a:r>
            <a:r>
              <a:rPr lang="zh-CN" altLang="zh-CN" dirty="0">
                <a:latin typeface="Times New Roman" panose="02020603050405020304" pitchFamily="18" charset="0"/>
                <a:cs typeface="Times New Roman" panose="02020603050405020304" pitchFamily="18" charset="0"/>
              </a:rPr>
              <a:t>，冷却水进水温度</a:t>
            </a:r>
            <a:r>
              <a:rPr lang="en-US" altLang="zh-CN" dirty="0">
                <a:latin typeface="Times New Roman" panose="02020603050405020304" pitchFamily="18" charset="0"/>
                <a:cs typeface="Times New Roman" panose="02020603050405020304" pitchFamily="18" charset="0"/>
              </a:rPr>
              <a:t>23</a:t>
            </a:r>
            <a:r>
              <a:rPr lang="zh-CN" altLang="zh-CN" dirty="0">
                <a:latin typeface="Times New Roman" panose="02020603050405020304" pitchFamily="18" charset="0"/>
                <a:cs typeface="Times New Roman" panose="02020603050405020304" pitchFamily="18" charset="0"/>
              </a:rPr>
              <a:t>℃</a:t>
            </a:r>
            <a:r>
              <a:rPr lang="en-US" altLang="zh-CN" dirty="0">
                <a:latin typeface="Times New Roman" panose="02020603050405020304" pitchFamily="18" charset="0"/>
                <a:cs typeface="Times New Roman" panose="02020603050405020304" pitchFamily="18" charset="0"/>
              </a:rPr>
              <a:t>/</a:t>
            </a:r>
            <a:r>
              <a:rPr lang="zh-CN" altLang="zh-CN" dirty="0">
                <a:latin typeface="Times New Roman" panose="02020603050405020304" pitchFamily="18" charset="0"/>
                <a:cs typeface="Times New Roman" panose="02020603050405020304" pitchFamily="18" charset="0"/>
              </a:rPr>
              <a:t>冷凝器进气干球温度</a:t>
            </a:r>
            <a:r>
              <a:rPr lang="en-US" altLang="zh-CN" dirty="0">
                <a:latin typeface="Times New Roman" panose="02020603050405020304" pitchFamily="18" charset="0"/>
                <a:cs typeface="Times New Roman" panose="02020603050405020304" pitchFamily="18" charset="0"/>
              </a:rPr>
              <a:t>28</a:t>
            </a:r>
            <a:r>
              <a:rPr lang="zh-CN" altLang="zh-CN" dirty="0">
                <a:latin typeface="Times New Roman" panose="02020603050405020304" pitchFamily="18" charset="0"/>
                <a:cs typeface="Times New Roman" panose="02020603050405020304" pitchFamily="18" charset="0"/>
              </a:rPr>
              <a:t>℃；</a:t>
            </a:r>
          </a:p>
          <a:p>
            <a:pPr>
              <a:lnSpc>
                <a:spcPct val="150000"/>
              </a:lnSpc>
            </a:pPr>
            <a:r>
              <a:rPr lang="en-US" altLang="zh-CN" dirty="0">
                <a:latin typeface="Times New Roman" panose="02020603050405020304" pitchFamily="18" charset="0"/>
                <a:cs typeface="Times New Roman" panose="02020603050405020304" pitchFamily="18" charset="0"/>
              </a:rPr>
              <a:t>            D</a:t>
            </a:r>
            <a:r>
              <a:rPr lang="zh-CN" altLang="zh-CN" dirty="0">
                <a:latin typeface="Times New Roman" panose="02020603050405020304" pitchFamily="18" charset="0"/>
                <a:cs typeface="Times New Roman" panose="02020603050405020304" pitchFamily="18" charset="0"/>
              </a:rPr>
              <a:t>——</a:t>
            </a:r>
            <a:r>
              <a:rPr lang="en-US" altLang="zh-CN" dirty="0">
                <a:latin typeface="Times New Roman" panose="02020603050405020304" pitchFamily="18" charset="0"/>
                <a:cs typeface="Times New Roman" panose="02020603050405020304" pitchFamily="18" charset="0"/>
              </a:rPr>
              <a:t>25</a:t>
            </a:r>
            <a:r>
              <a:rPr lang="zh-CN" altLang="zh-CN" dirty="0">
                <a:latin typeface="Times New Roman" panose="02020603050405020304" pitchFamily="18" charset="0"/>
                <a:cs typeface="Times New Roman" panose="02020603050405020304" pitchFamily="18" charset="0"/>
              </a:rPr>
              <a:t>％负荷时的性能系数</a:t>
            </a:r>
            <a:r>
              <a:rPr lang="en-US" altLang="zh-CN" dirty="0">
                <a:latin typeface="Times New Roman" panose="02020603050405020304" pitchFamily="18" charset="0"/>
                <a:cs typeface="Times New Roman" panose="02020603050405020304" pitchFamily="18" charset="0"/>
              </a:rPr>
              <a:t>(W/W)</a:t>
            </a:r>
            <a:r>
              <a:rPr lang="zh-CN" altLang="zh-CN" dirty="0">
                <a:latin typeface="Times New Roman" panose="02020603050405020304" pitchFamily="18" charset="0"/>
                <a:cs typeface="Times New Roman" panose="02020603050405020304" pitchFamily="18" charset="0"/>
              </a:rPr>
              <a:t>，冷却水进水温度</a:t>
            </a:r>
            <a:r>
              <a:rPr lang="en-US" altLang="zh-CN" dirty="0">
                <a:latin typeface="Times New Roman" panose="02020603050405020304" pitchFamily="18" charset="0"/>
                <a:cs typeface="Times New Roman" panose="02020603050405020304" pitchFamily="18" charset="0"/>
              </a:rPr>
              <a:t>19</a:t>
            </a:r>
            <a:r>
              <a:rPr lang="zh-CN" altLang="zh-CN" dirty="0">
                <a:latin typeface="Times New Roman" panose="02020603050405020304" pitchFamily="18" charset="0"/>
                <a:cs typeface="Times New Roman" panose="02020603050405020304" pitchFamily="18" charset="0"/>
              </a:rPr>
              <a:t>℃</a:t>
            </a:r>
            <a:r>
              <a:rPr lang="en-US" altLang="zh-CN" dirty="0">
                <a:latin typeface="Times New Roman" panose="02020603050405020304" pitchFamily="18" charset="0"/>
                <a:cs typeface="Times New Roman" panose="02020603050405020304" pitchFamily="18" charset="0"/>
              </a:rPr>
              <a:t>/</a:t>
            </a:r>
            <a:r>
              <a:rPr lang="zh-CN" altLang="zh-CN" dirty="0">
                <a:latin typeface="Times New Roman" panose="02020603050405020304" pitchFamily="18" charset="0"/>
                <a:cs typeface="Times New Roman" panose="02020603050405020304" pitchFamily="18" charset="0"/>
              </a:rPr>
              <a:t>冷凝器进气干球温度</a:t>
            </a:r>
            <a:r>
              <a:rPr lang="en-US" altLang="zh-CN" dirty="0">
                <a:latin typeface="Times New Roman" panose="02020603050405020304" pitchFamily="18" charset="0"/>
                <a:cs typeface="Times New Roman" panose="02020603050405020304" pitchFamily="18" charset="0"/>
              </a:rPr>
              <a:t>24.5</a:t>
            </a:r>
            <a:r>
              <a:rPr lang="zh-CN" altLang="zh-CN" dirty="0">
                <a:latin typeface="Times New Roman" panose="02020603050405020304" pitchFamily="18" charset="0"/>
                <a:cs typeface="Times New Roman" panose="02020603050405020304" pitchFamily="18" charset="0"/>
              </a:rPr>
              <a:t>℃</a:t>
            </a:r>
            <a:r>
              <a:rPr lang="zh-CN" altLang="zh-CN" dirty="0" smtClean="0">
                <a:latin typeface="Times New Roman" panose="02020603050405020304" pitchFamily="18" charset="0"/>
                <a:cs typeface="Times New Roman" panose="02020603050405020304" pitchFamily="18" charset="0"/>
              </a:rPr>
              <a:t>。</a:t>
            </a:r>
            <a:endParaRPr lang="en-US" altLang="zh-CN" dirty="0" smtClean="0">
              <a:latin typeface="Times New Roman" panose="02020603050405020304" pitchFamily="18" charset="0"/>
              <a:cs typeface="Times New Roman" panose="02020603050405020304" pitchFamily="18" charset="0"/>
            </a:endParaRPr>
          </a:p>
          <a:p>
            <a:pPr>
              <a:lnSpc>
                <a:spcPct val="150000"/>
              </a:lnSpc>
            </a:pPr>
            <a:endParaRPr lang="en-US" altLang="zh-CN" dirty="0">
              <a:latin typeface="Times New Roman" panose="02020603050405020304" pitchFamily="18" charset="0"/>
              <a:cs typeface="Times New Roman" panose="02020603050405020304" pitchFamily="18" charset="0"/>
            </a:endParaRPr>
          </a:p>
          <a:p>
            <a:pPr algn="ctr">
              <a:lnSpc>
                <a:spcPct val="150000"/>
              </a:lnSpc>
            </a:pPr>
            <a:r>
              <a:rPr lang="zh-CN" altLang="en-US" dirty="0" smtClean="0">
                <a:solidFill>
                  <a:srgbClr val="FF0000"/>
                </a:solidFill>
                <a:latin typeface="Times New Roman" panose="02020603050405020304" pitchFamily="18" charset="0"/>
                <a:cs typeface="Times New Roman" panose="02020603050405020304" pitchFamily="18" charset="0"/>
              </a:rPr>
              <a:t>（执行国家标准）</a:t>
            </a:r>
            <a:endParaRPr lang="zh-CN" altLang="zh-CN"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5053918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75858" y="776585"/>
            <a:ext cx="184858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4.2 </a:t>
            </a:r>
            <a:r>
              <a:rPr lang="zh-CN" altLang="en-US" sz="2000" b="0" cap="none" spc="0" dirty="0">
                <a:ln w="0"/>
                <a:solidFill>
                  <a:schemeClr val="tx1"/>
                </a:solidFill>
                <a:effectLst>
                  <a:outerShdw blurRad="38100" dist="19050" dir="2700000" algn="tl" rotWithShape="0">
                    <a:schemeClr val="dk1">
                      <a:alpha val="40000"/>
                    </a:schemeClr>
                  </a:outerShdw>
                </a:effectLst>
              </a:rPr>
              <a:t>冷源与热源</a:t>
            </a:r>
          </a:p>
        </p:txBody>
      </p:sp>
      <p:sp>
        <p:nvSpPr>
          <p:cNvPr id="3" name="五边形 2"/>
          <p:cNvSpPr/>
          <p:nvPr/>
        </p:nvSpPr>
        <p:spPr>
          <a:xfrm>
            <a:off x="275858" y="4834188"/>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5" name="矩形 4"/>
          <p:cNvSpPr/>
          <p:nvPr/>
        </p:nvSpPr>
        <p:spPr>
          <a:xfrm>
            <a:off x="275859" y="1189977"/>
            <a:ext cx="11159252" cy="875881"/>
          </a:xfrm>
          <a:prstGeom prst="rect">
            <a:avLst/>
          </a:prstGeom>
        </p:spPr>
        <p:txBody>
          <a:bodyPr wrap="square">
            <a:spAutoFit/>
          </a:bodyPr>
          <a:lstStyle/>
          <a:p>
            <a:pPr>
              <a:lnSpc>
                <a:spcPct val="150000"/>
              </a:lnSpc>
            </a:pPr>
            <a:r>
              <a:rPr lang="en-US" altLang="zh-CN" b="1" dirty="0">
                <a:latin typeface="Times New Roman" panose="02020603050405020304" pitchFamily="18" charset="0"/>
                <a:ea typeface="黑体" panose="02010609060101010101" pitchFamily="49" charset="-122"/>
                <a:cs typeface="Times New Roman" panose="02020603050405020304" pitchFamily="18" charset="0"/>
              </a:rPr>
              <a:t>4.2.15</a:t>
            </a:r>
            <a:r>
              <a:rPr lang="en-US" altLang="zh-CN" dirty="0">
                <a:latin typeface="Times New Roman" panose="02020603050405020304" pitchFamily="18" charset="0"/>
                <a:ea typeface="黑体" panose="02010609060101010101" pitchFamily="49" charset="-122"/>
                <a:cs typeface="Times New Roman" panose="02020603050405020304" pitchFamily="18" charset="0"/>
              </a:rPr>
              <a:t> </a:t>
            </a:r>
            <a:r>
              <a:rPr lang="zh-CN" altLang="zh-CN" dirty="0">
                <a:latin typeface="Times New Roman" panose="02020603050405020304" pitchFamily="18" charset="0"/>
                <a:ea typeface="黑体" panose="02010609060101010101" pitchFamily="49" charset="-122"/>
                <a:cs typeface="Times New Roman" panose="02020603050405020304" pitchFamily="18" charset="0"/>
              </a:rPr>
              <a:t>采用名义制冷量大于</a:t>
            </a:r>
            <a:r>
              <a:rPr lang="en-US" altLang="zh-CN" dirty="0">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latin typeface="Times New Roman" panose="02020603050405020304" pitchFamily="18" charset="0"/>
                <a:ea typeface="黑体" panose="02010609060101010101" pitchFamily="49" charset="-122"/>
                <a:cs typeface="Times New Roman" panose="02020603050405020304" pitchFamily="18" charset="0"/>
              </a:rPr>
              <a:t>7.1</a:t>
            </a:r>
            <a:r>
              <a:rPr lang="en-US" altLang="zh-CN" dirty="0">
                <a:latin typeface="Times New Roman" panose="02020603050405020304" pitchFamily="18" charset="0"/>
                <a:ea typeface="黑体" panose="02010609060101010101" pitchFamily="49" charset="-122"/>
                <a:cs typeface="Times New Roman" panose="02020603050405020304" pitchFamily="18" charset="0"/>
              </a:rPr>
              <a:t>kW</a:t>
            </a:r>
            <a:r>
              <a:rPr lang="zh-CN" altLang="zh-CN" dirty="0">
                <a:latin typeface="Times New Roman" panose="02020603050405020304" pitchFamily="18" charset="0"/>
                <a:ea typeface="黑体" panose="02010609060101010101" pitchFamily="49" charset="-122"/>
                <a:cs typeface="Times New Roman" panose="02020603050405020304" pitchFamily="18" charset="0"/>
              </a:rPr>
              <a:t>、电机驱动的单元式空气调节机、风管送风式和屋顶式空气调节机组时，其在名义制冷工况和规定条件下的能效比</a:t>
            </a:r>
            <a:r>
              <a:rPr lang="en-US" altLang="zh-CN" dirty="0">
                <a:latin typeface="Times New Roman" panose="02020603050405020304" pitchFamily="18" charset="0"/>
                <a:ea typeface="黑体" panose="02010609060101010101" pitchFamily="49" charset="-122"/>
                <a:cs typeface="Times New Roman" panose="02020603050405020304" pitchFamily="18" charset="0"/>
              </a:rPr>
              <a:t>(EER)</a:t>
            </a:r>
            <a:r>
              <a:rPr lang="zh-CN" altLang="zh-CN" dirty="0">
                <a:latin typeface="Times New Roman" panose="02020603050405020304" pitchFamily="18" charset="0"/>
                <a:ea typeface="黑体" panose="02010609060101010101" pitchFamily="49" charset="-122"/>
                <a:cs typeface="Times New Roman" panose="02020603050405020304" pitchFamily="18" charset="0"/>
              </a:rPr>
              <a:t>不应低于表</a:t>
            </a:r>
            <a:r>
              <a:rPr lang="en-US" altLang="zh-CN" dirty="0">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latin typeface="Times New Roman" panose="02020603050405020304" pitchFamily="18" charset="0"/>
                <a:ea typeface="黑体" panose="02010609060101010101" pitchFamily="49" charset="-122"/>
                <a:cs typeface="Times New Roman" panose="02020603050405020304" pitchFamily="18" charset="0"/>
              </a:rPr>
              <a:t>4.2.15</a:t>
            </a:r>
            <a:r>
              <a:rPr lang="en-US" altLang="zh-CN" dirty="0">
                <a:latin typeface="Times New Roman" panose="02020603050405020304" pitchFamily="18" charset="0"/>
                <a:ea typeface="黑体" panose="02010609060101010101" pitchFamily="49" charset="-122"/>
                <a:cs typeface="Times New Roman" panose="02020603050405020304" pitchFamily="18" charset="0"/>
              </a:rPr>
              <a:t> </a:t>
            </a:r>
            <a:r>
              <a:rPr lang="zh-CN" altLang="zh-CN" dirty="0">
                <a:latin typeface="Times New Roman" panose="02020603050405020304" pitchFamily="18" charset="0"/>
                <a:ea typeface="黑体" panose="02010609060101010101" pitchFamily="49" charset="-122"/>
                <a:cs typeface="Times New Roman" panose="02020603050405020304" pitchFamily="18" charset="0"/>
              </a:rPr>
              <a:t>的数值。</a:t>
            </a:r>
          </a:p>
        </p:txBody>
      </p:sp>
      <p:sp>
        <p:nvSpPr>
          <p:cNvPr id="6" name="矩形 5"/>
          <p:cNvSpPr/>
          <p:nvPr/>
        </p:nvSpPr>
        <p:spPr>
          <a:xfrm>
            <a:off x="159677" y="5207050"/>
            <a:ext cx="11159252" cy="1754326"/>
          </a:xfrm>
          <a:prstGeom prst="rect">
            <a:avLst/>
          </a:prstGeom>
        </p:spPr>
        <p:txBody>
          <a:bodyPr wrap="square">
            <a:spAutoFit/>
          </a:bodyPr>
          <a:lstStyle/>
          <a:p>
            <a:pPr indent="457200">
              <a:lnSpc>
                <a:spcPct val="150000"/>
              </a:lnSpc>
            </a:pPr>
            <a:r>
              <a:rPr lang="zh-CN" altLang="en-US" kern="100" dirty="0" smtClean="0">
                <a:solidFill>
                  <a:srgbClr val="FF0000"/>
                </a:solidFill>
                <a:latin typeface="楷体" panose="02010609060101010101" pitchFamily="49" charset="-122"/>
                <a:ea typeface="楷体" panose="02010609060101010101" pitchFamily="49" charset="-122"/>
                <a:cs typeface="Times New Roman" panose="02020603050405020304" pitchFamily="18" charset="0"/>
              </a:rPr>
              <a:t>强制性条文，在</a:t>
            </a:r>
            <a:r>
              <a:rPr lang="zh-CN" altLang="zh-CN"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《公共建筑节能设计标准》</a:t>
            </a:r>
            <a:r>
              <a:rPr lang="en-US" altLang="zh-CN"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GB50189-2015</a:t>
            </a:r>
            <a:r>
              <a:rPr lang="zh-CN" altLang="en-US" kern="100" dirty="0" smtClean="0">
                <a:solidFill>
                  <a:srgbClr val="FF0000"/>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rgbClr val="FF0000"/>
                </a:solidFill>
                <a:latin typeface="楷体" panose="02010609060101010101" pitchFamily="49" charset="-122"/>
                <a:ea typeface="楷体" panose="02010609060101010101" pitchFamily="49" charset="-122"/>
                <a:cs typeface="Times New Roman" panose="02020603050405020304" pitchFamily="18" charset="0"/>
              </a:rPr>
              <a:t>4.2.14</a:t>
            </a:r>
            <a:r>
              <a:rPr lang="zh-CN" altLang="en-US" kern="100" dirty="0" smtClean="0">
                <a:solidFill>
                  <a:srgbClr val="FF0000"/>
                </a:solidFill>
                <a:latin typeface="楷体" panose="02010609060101010101" pitchFamily="49" charset="-122"/>
                <a:ea typeface="楷体" panose="02010609060101010101" pitchFamily="49" charset="-122"/>
                <a:cs typeface="Times New Roman" panose="02020603050405020304" pitchFamily="18" charset="0"/>
              </a:rPr>
              <a:t>条</a:t>
            </a:r>
            <a:r>
              <a:rPr lang="zh-CN" altLang="en-US"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基础上调整。</a:t>
            </a:r>
          </a:p>
          <a:p>
            <a:pPr indent="457200">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调整内容为：</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indent="457200">
              <a:lnSpc>
                <a:spcPct val="150000"/>
              </a:lnSpc>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按</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四川的气候分区分别规定单元式空气调节机、风管送风式和屋顶式空气调节机组能效比</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(EER)</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indent="457200">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高</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海拔严寒地区采用国标原表中严寒</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C</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区数值，高海拔寒冷地区采用国标原表中寒冷地区数值</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4" name="矩形 3">
            <a:extLst>
              <a:ext uri="{FF2B5EF4-FFF2-40B4-BE49-F238E27FC236}">
                <a16:creationId xmlns="" xmlns:a16="http://schemas.microsoft.com/office/drawing/2014/main" id="{79FA024E-44FC-43C6-9254-0AEA46F09B28}"/>
              </a:ext>
            </a:extLst>
          </p:cNvPr>
          <p:cNvSpPr/>
          <p:nvPr/>
        </p:nvSpPr>
        <p:spPr>
          <a:xfrm>
            <a:off x="610594" y="2038751"/>
            <a:ext cx="10824517" cy="455253"/>
          </a:xfrm>
          <a:prstGeom prst="rect">
            <a:avLst/>
          </a:prstGeom>
        </p:spPr>
        <p:txBody>
          <a:bodyPr wrap="square">
            <a:spAutoFit/>
          </a:bodyPr>
          <a:lstStyle/>
          <a:p>
            <a:pPr>
              <a:lnSpc>
                <a:spcPct val="150000"/>
              </a:lnSpc>
            </a:pPr>
            <a:r>
              <a:rPr lang="zh-CN" altLang="zh-CN" dirty="0">
                <a:latin typeface="Times New Roman" panose="02020603050405020304" pitchFamily="18" charset="0"/>
                <a:ea typeface="黑体" panose="02010609060101010101" pitchFamily="49" charset="-122"/>
                <a:cs typeface="Times New Roman" panose="02020603050405020304" pitchFamily="18" charset="0"/>
              </a:rPr>
              <a:t>表</a:t>
            </a:r>
            <a:r>
              <a:rPr lang="en-US" altLang="zh-CN" b="1" dirty="0">
                <a:latin typeface="Times New Roman" panose="02020603050405020304" pitchFamily="18" charset="0"/>
                <a:ea typeface="黑体" panose="02010609060101010101" pitchFamily="49" charset="-122"/>
                <a:cs typeface="Times New Roman" panose="02020603050405020304" pitchFamily="18" charset="0"/>
              </a:rPr>
              <a:t>4.2.15</a:t>
            </a:r>
            <a:r>
              <a:rPr lang="en-US" altLang="zh-CN" dirty="0">
                <a:latin typeface="Times New Roman" panose="02020603050405020304" pitchFamily="18" charset="0"/>
                <a:ea typeface="黑体" panose="02010609060101010101" pitchFamily="49" charset="-122"/>
                <a:cs typeface="Times New Roman" panose="02020603050405020304" pitchFamily="18" charset="0"/>
              </a:rPr>
              <a:t> </a:t>
            </a:r>
            <a:r>
              <a:rPr lang="zh-CN" altLang="zh-CN" dirty="0">
                <a:latin typeface="Times New Roman" panose="02020603050405020304" pitchFamily="18" charset="0"/>
                <a:ea typeface="黑体" panose="02010609060101010101" pitchFamily="49" charset="-122"/>
                <a:cs typeface="Times New Roman" panose="02020603050405020304" pitchFamily="18" charset="0"/>
              </a:rPr>
              <a:t>名义制冷工况和规定条件下单元式空气调节机、风管送风式和屋顶式空气调节机组能效比</a:t>
            </a:r>
            <a:r>
              <a:rPr lang="en-US" altLang="zh-CN" dirty="0">
                <a:latin typeface="Times New Roman" panose="02020603050405020304" pitchFamily="18" charset="0"/>
                <a:ea typeface="黑体" panose="02010609060101010101" pitchFamily="49" charset="-122"/>
                <a:cs typeface="Times New Roman" panose="02020603050405020304" pitchFamily="18" charset="0"/>
              </a:rPr>
              <a:t>(</a:t>
            </a:r>
            <a:r>
              <a:rPr lang="en-US" altLang="zh-CN" b="1" dirty="0">
                <a:latin typeface="Times New Roman" panose="02020603050405020304" pitchFamily="18" charset="0"/>
                <a:ea typeface="黑体" panose="02010609060101010101" pitchFamily="49" charset="-122"/>
                <a:cs typeface="Times New Roman" panose="02020603050405020304" pitchFamily="18" charset="0"/>
              </a:rPr>
              <a:t>EER</a:t>
            </a:r>
            <a:r>
              <a:rPr lang="en-US" altLang="zh-CN" dirty="0">
                <a:latin typeface="Times New Roman" panose="02020603050405020304" pitchFamily="18" charset="0"/>
                <a:ea typeface="黑体" panose="02010609060101010101" pitchFamily="49" charset="-122"/>
                <a:cs typeface="Times New Roman" panose="02020603050405020304" pitchFamily="18" charset="0"/>
              </a:rPr>
              <a:t>)</a:t>
            </a:r>
            <a:endParaRPr lang="zh-CN" altLang="zh-CN" dirty="0">
              <a:latin typeface="Times New Roman" panose="02020603050405020304" pitchFamily="18" charset="0"/>
              <a:ea typeface="黑体" panose="02010609060101010101" pitchFamily="49" charset="-122"/>
              <a:cs typeface="Times New Roman" panose="02020603050405020304" pitchFamily="18" charset="0"/>
            </a:endParaRPr>
          </a:p>
        </p:txBody>
      </p:sp>
      <p:graphicFrame>
        <p:nvGraphicFramePr>
          <p:cNvPr id="8" name="表格 7">
            <a:extLst>
              <a:ext uri="{FF2B5EF4-FFF2-40B4-BE49-F238E27FC236}">
                <a16:creationId xmlns="" xmlns:a16="http://schemas.microsoft.com/office/drawing/2014/main" id="{978FB9FB-B7C8-40FC-BCF5-4EBA53F59372}"/>
              </a:ext>
            </a:extLst>
          </p:cNvPr>
          <p:cNvGraphicFramePr>
            <a:graphicFrameLocks noGrp="1"/>
          </p:cNvGraphicFramePr>
          <p:nvPr>
            <p:extLst>
              <p:ext uri="{D42A27DB-BD31-4B8C-83A1-F6EECF244321}">
                <p14:modId xmlns:p14="http://schemas.microsoft.com/office/powerpoint/2010/main" val="1067880498"/>
              </p:ext>
            </p:extLst>
          </p:nvPr>
        </p:nvGraphicFramePr>
        <p:xfrm>
          <a:off x="2618014" y="2609788"/>
          <a:ext cx="6326660" cy="2346960"/>
        </p:xfrm>
        <a:graphic>
          <a:graphicData uri="http://schemas.openxmlformats.org/drawingml/2006/table">
            <a:tbl>
              <a:tblPr firstRow="1" firstCol="1" bandRow="1">
                <a:tableStyleId>{2D5ABB26-0587-4C30-8999-92F81FD0307C}</a:tableStyleId>
              </a:tblPr>
              <a:tblGrid>
                <a:gridCol w="494270">
                  <a:extLst>
                    <a:ext uri="{9D8B030D-6E8A-4147-A177-3AD203B41FA5}">
                      <a16:colId xmlns="" xmlns:a16="http://schemas.microsoft.com/office/drawing/2014/main" val="3336090355"/>
                    </a:ext>
                  </a:extLst>
                </a:gridCol>
                <a:gridCol w="963827">
                  <a:extLst>
                    <a:ext uri="{9D8B030D-6E8A-4147-A177-3AD203B41FA5}">
                      <a16:colId xmlns="" xmlns:a16="http://schemas.microsoft.com/office/drawing/2014/main" val="1250381447"/>
                    </a:ext>
                  </a:extLst>
                </a:gridCol>
                <a:gridCol w="1631092">
                  <a:extLst>
                    <a:ext uri="{9D8B030D-6E8A-4147-A177-3AD203B41FA5}">
                      <a16:colId xmlns="" xmlns:a16="http://schemas.microsoft.com/office/drawing/2014/main" val="3421673037"/>
                    </a:ext>
                  </a:extLst>
                </a:gridCol>
                <a:gridCol w="947352">
                  <a:extLst>
                    <a:ext uri="{9D8B030D-6E8A-4147-A177-3AD203B41FA5}">
                      <a16:colId xmlns="" xmlns:a16="http://schemas.microsoft.com/office/drawing/2014/main" val="233339460"/>
                    </a:ext>
                  </a:extLst>
                </a:gridCol>
                <a:gridCol w="848497">
                  <a:extLst>
                    <a:ext uri="{9D8B030D-6E8A-4147-A177-3AD203B41FA5}">
                      <a16:colId xmlns="" xmlns:a16="http://schemas.microsoft.com/office/drawing/2014/main" val="3233605605"/>
                    </a:ext>
                  </a:extLst>
                </a:gridCol>
                <a:gridCol w="716692">
                  <a:extLst>
                    <a:ext uri="{9D8B030D-6E8A-4147-A177-3AD203B41FA5}">
                      <a16:colId xmlns="" xmlns:a16="http://schemas.microsoft.com/office/drawing/2014/main" val="3260476620"/>
                    </a:ext>
                  </a:extLst>
                </a:gridCol>
                <a:gridCol w="724930">
                  <a:extLst>
                    <a:ext uri="{9D8B030D-6E8A-4147-A177-3AD203B41FA5}">
                      <a16:colId xmlns="" xmlns:a16="http://schemas.microsoft.com/office/drawing/2014/main" val="1367573906"/>
                    </a:ext>
                  </a:extLst>
                </a:gridCol>
              </a:tblGrid>
              <a:tr h="182880">
                <a:tc rowSpan="2" gridSpan="2">
                  <a:txBody>
                    <a:bodyPr/>
                    <a:lstStyle/>
                    <a:p>
                      <a:pPr marL="0" algn="ctr" defTabSz="914377" rtl="0" eaLnBrk="1" latinLnBrk="0" hangingPunct="1">
                        <a:spcAft>
                          <a:spcPts val="0"/>
                        </a:spcAft>
                      </a:pPr>
                      <a:r>
                        <a:rPr lang="zh-CN" alt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类型</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hMerge="1">
                  <a:txBody>
                    <a:bodyPr/>
                    <a:lstStyle/>
                    <a:p>
                      <a:endParaRPr lang="zh-CN" altLang="en-US"/>
                    </a:p>
                  </a:txBody>
                  <a:tcPr/>
                </a:tc>
                <a:tc rowSpan="2">
                  <a:txBody>
                    <a:bodyPr/>
                    <a:lstStyle/>
                    <a:p>
                      <a:pPr marL="0" algn="ctr" defTabSz="914377" rtl="0" eaLnBrk="1" latinLnBrk="0" hangingPunct="1">
                        <a:spcAft>
                          <a:spcPts val="0"/>
                        </a:spcAft>
                      </a:pPr>
                      <a:r>
                        <a:rPr lang="zh-CN" alt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名义制冷量</a:t>
                      </a:r>
                      <a:r>
                        <a:rPr 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CC(kW)</a:t>
                      </a:r>
                      <a:endParaRPr lang="zh-CN" alt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marL="0" algn="ctr" defTabSz="914377" rtl="0" eaLnBrk="1" latinLnBrk="0" hangingPunct="1">
                        <a:spcAft>
                          <a:spcPts val="0"/>
                        </a:spcAft>
                      </a:pPr>
                      <a:r>
                        <a:rPr lang="zh-CN" alt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能效比</a:t>
                      </a:r>
                      <a:r>
                        <a:rPr 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EER(W/W)</a:t>
                      </a:r>
                      <a:endParaRPr lang="zh-CN" alt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 xmlns:a16="http://schemas.microsoft.com/office/drawing/2014/main" val="682174507"/>
                  </a:ext>
                </a:extLst>
              </a:tr>
              <a:tr h="365760">
                <a:tc gridSpan="2" vMerge="1">
                  <a:txBody>
                    <a:bodyPr/>
                    <a:lstStyle/>
                    <a:p>
                      <a:endParaRPr lang="zh-CN" altLang="en-US"/>
                    </a:p>
                  </a:txBody>
                  <a:tcPr/>
                </a:tc>
                <a:tc hMerge="1" vMerge="1">
                  <a:txBody>
                    <a:bodyPr/>
                    <a:lstStyle/>
                    <a:p>
                      <a:endParaRPr lang="zh-CN" altLang="en-US"/>
                    </a:p>
                  </a:txBody>
                  <a:tcPr/>
                </a:tc>
                <a:tc vMerge="1">
                  <a:txBody>
                    <a:bodyPr/>
                    <a:lstStyle/>
                    <a:p>
                      <a:endParaRPr lang="zh-CN" altLang="en-US"/>
                    </a:p>
                  </a:txBody>
                  <a:tcPr/>
                </a:tc>
                <a:tc>
                  <a:txBody>
                    <a:bodyPr/>
                    <a:lstStyle/>
                    <a:p>
                      <a:pPr marL="0" algn="ctr" defTabSz="914377" rtl="0" eaLnBrk="1" latinLnBrk="0" hangingPunct="1">
                        <a:spcAft>
                          <a:spcPts val="0"/>
                        </a:spcAft>
                      </a:pPr>
                      <a:r>
                        <a:rPr lang="zh-CN" alt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高海拔严寒地区</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zh-CN" alt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高海拔寒冷地区</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zh-CN" alt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温和地区</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zh-CN" alt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夏热冬冷地区</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732676540"/>
                  </a:ext>
                </a:extLst>
              </a:tr>
              <a:tr h="182880">
                <a:tc rowSpan="4">
                  <a:txBody>
                    <a:bodyPr/>
                    <a:lstStyle/>
                    <a:p>
                      <a:pPr marL="0" algn="ctr" defTabSz="914377" rtl="0" eaLnBrk="1" latinLnBrk="0" hangingPunct="1">
                        <a:spcAft>
                          <a:spcPts val="0"/>
                        </a:spcAft>
                      </a:pPr>
                      <a:r>
                        <a:rPr lang="zh-CN" alt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风冷</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algn="ctr" defTabSz="914377" rtl="0" eaLnBrk="1" latinLnBrk="0" hangingPunct="1">
                        <a:spcAft>
                          <a:spcPts val="0"/>
                        </a:spcAft>
                      </a:pPr>
                      <a:r>
                        <a:rPr lang="zh-CN" alt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不接风管</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7.1</a:t>
                      </a:r>
                      <a:r>
                        <a:rPr lang="zh-CN" alt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a:t>
                      </a:r>
                      <a:r>
                        <a:rPr 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CC</a:t>
                      </a:r>
                      <a:r>
                        <a:rPr lang="zh-CN" alt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a:t>
                      </a:r>
                      <a:r>
                        <a:rPr 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14.0</a:t>
                      </a:r>
                      <a:endParaRPr lang="zh-CN" alt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2.70</a:t>
                      </a:r>
                      <a:endParaRPr lang="zh-CN" alt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2.75</a:t>
                      </a:r>
                      <a:endParaRPr lang="zh-CN" alt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2.70</a:t>
                      </a:r>
                      <a:endParaRPr lang="zh-CN" alt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2.80</a:t>
                      </a:r>
                      <a:endParaRPr lang="zh-CN" alt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309186993"/>
                  </a:ext>
                </a:extLst>
              </a:tr>
              <a:tr h="182880">
                <a:tc vMerge="1">
                  <a:txBody>
                    <a:bodyPr/>
                    <a:lstStyle/>
                    <a:p>
                      <a:endParaRPr lang="zh-CN" altLang="en-US"/>
                    </a:p>
                  </a:txBody>
                  <a:tcPr/>
                </a:tc>
                <a:tc vMerge="1">
                  <a:txBody>
                    <a:bodyPr/>
                    <a:lstStyle/>
                    <a:p>
                      <a:endParaRPr lang="zh-CN" altLang="en-US"/>
                    </a:p>
                  </a:txBody>
                  <a:tcPr/>
                </a:tc>
                <a:tc>
                  <a:txBody>
                    <a:bodyPr/>
                    <a:lstStyle/>
                    <a:p>
                      <a:pPr marL="0" algn="ctr" defTabSz="914377" rtl="0" eaLnBrk="1" latinLnBrk="0" hangingPunct="1">
                        <a:spcAft>
                          <a:spcPts val="0"/>
                        </a:spcAft>
                      </a:pPr>
                      <a:r>
                        <a:rPr 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CC</a:t>
                      </a:r>
                      <a:r>
                        <a:rPr lang="zh-CN" alt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a:t>
                      </a:r>
                      <a:r>
                        <a:rPr 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14.0</a:t>
                      </a:r>
                      <a:endParaRPr lang="zh-CN" alt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2.65</a:t>
                      </a:r>
                      <a:endParaRPr lang="zh-CN" alt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2.70</a:t>
                      </a:r>
                      <a:endParaRPr lang="zh-CN" alt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2.65</a:t>
                      </a:r>
                      <a:endParaRPr lang="zh-CN" alt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2.75</a:t>
                      </a:r>
                      <a:endParaRPr lang="zh-CN" alt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121286436"/>
                  </a:ext>
                </a:extLst>
              </a:tr>
              <a:tr h="182880">
                <a:tc vMerge="1">
                  <a:txBody>
                    <a:bodyPr/>
                    <a:lstStyle/>
                    <a:p>
                      <a:endParaRPr lang="zh-CN" altLang="en-US"/>
                    </a:p>
                  </a:txBody>
                  <a:tcPr/>
                </a:tc>
                <a:tc rowSpan="2">
                  <a:txBody>
                    <a:bodyPr/>
                    <a:lstStyle/>
                    <a:p>
                      <a:pPr marL="0" algn="ctr" defTabSz="914377" rtl="0" eaLnBrk="1" latinLnBrk="0" hangingPunct="1">
                        <a:spcAft>
                          <a:spcPts val="0"/>
                        </a:spcAft>
                      </a:pPr>
                      <a:r>
                        <a:rPr lang="zh-CN" alt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接风管</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7.1</a:t>
                      </a:r>
                      <a:r>
                        <a:rPr lang="zh-CN" alt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a:t>
                      </a:r>
                      <a:r>
                        <a:rPr 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CC</a:t>
                      </a:r>
                      <a:r>
                        <a:rPr lang="zh-CN" alt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a:t>
                      </a:r>
                      <a:r>
                        <a:rPr 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14.0</a:t>
                      </a:r>
                      <a:endParaRPr lang="zh-CN" alt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2.50</a:t>
                      </a:r>
                      <a:endParaRPr lang="zh-CN" alt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2.55</a:t>
                      </a:r>
                      <a:endParaRPr lang="zh-CN" alt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2.50</a:t>
                      </a:r>
                      <a:endParaRPr lang="zh-CN" alt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2.60</a:t>
                      </a:r>
                      <a:endParaRPr lang="zh-CN" alt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972109488"/>
                  </a:ext>
                </a:extLst>
              </a:tr>
              <a:tr h="182880">
                <a:tc vMerge="1">
                  <a:txBody>
                    <a:bodyPr/>
                    <a:lstStyle/>
                    <a:p>
                      <a:endParaRPr lang="zh-CN" altLang="en-US"/>
                    </a:p>
                  </a:txBody>
                  <a:tcPr/>
                </a:tc>
                <a:tc vMerge="1">
                  <a:txBody>
                    <a:bodyPr/>
                    <a:lstStyle/>
                    <a:p>
                      <a:endParaRPr lang="zh-CN" altLang="en-US"/>
                    </a:p>
                  </a:txBody>
                  <a:tcPr/>
                </a:tc>
                <a:tc>
                  <a:txBody>
                    <a:bodyPr/>
                    <a:lstStyle/>
                    <a:p>
                      <a:pPr marL="0" algn="ctr" defTabSz="914377" rtl="0" eaLnBrk="1" latinLnBrk="0" hangingPunct="1">
                        <a:spcAft>
                          <a:spcPts val="0"/>
                        </a:spcAft>
                      </a:pPr>
                      <a:r>
                        <a:rPr 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CC</a:t>
                      </a:r>
                      <a:r>
                        <a:rPr lang="zh-CN" alt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a:t>
                      </a:r>
                      <a:r>
                        <a:rPr 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14.0</a:t>
                      </a:r>
                      <a:endParaRPr lang="zh-CN" alt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2.45</a:t>
                      </a:r>
                      <a:endParaRPr lang="zh-CN" alt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2.50</a:t>
                      </a:r>
                      <a:endParaRPr lang="zh-CN" alt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2.45</a:t>
                      </a:r>
                      <a:endParaRPr lang="zh-CN" alt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2.55</a:t>
                      </a:r>
                      <a:endParaRPr lang="zh-CN" alt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3633224199"/>
                  </a:ext>
                </a:extLst>
              </a:tr>
              <a:tr h="182880">
                <a:tc rowSpan="4">
                  <a:txBody>
                    <a:bodyPr/>
                    <a:lstStyle/>
                    <a:p>
                      <a:pPr marL="0" algn="ctr" defTabSz="914377" rtl="0" eaLnBrk="1" latinLnBrk="0" hangingPunct="1">
                        <a:spcAft>
                          <a:spcPts val="0"/>
                        </a:spcAft>
                      </a:pPr>
                      <a:r>
                        <a:rPr lang="zh-CN" alt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水冷</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algn="ctr" defTabSz="914377" rtl="0" eaLnBrk="1" latinLnBrk="0" hangingPunct="1">
                        <a:spcAft>
                          <a:spcPts val="0"/>
                        </a:spcAft>
                      </a:pPr>
                      <a:r>
                        <a:rPr lang="zh-CN" alt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不接风管</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7.1</a:t>
                      </a:r>
                      <a:r>
                        <a:rPr lang="zh-CN" alt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a:t>
                      </a:r>
                      <a:r>
                        <a:rPr 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CC</a:t>
                      </a:r>
                      <a:r>
                        <a:rPr lang="zh-CN" alt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a:t>
                      </a:r>
                      <a:r>
                        <a:rPr 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14.0</a:t>
                      </a:r>
                      <a:endParaRPr lang="zh-CN" alt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3.45</a:t>
                      </a:r>
                      <a:endParaRPr lang="zh-CN" alt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3.50</a:t>
                      </a:r>
                      <a:endParaRPr lang="zh-CN" alt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3.45</a:t>
                      </a:r>
                      <a:endParaRPr lang="zh-CN" alt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3.55</a:t>
                      </a:r>
                      <a:endParaRPr lang="zh-CN" alt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3530935250"/>
                  </a:ext>
                </a:extLst>
              </a:tr>
              <a:tr h="182880">
                <a:tc vMerge="1">
                  <a:txBody>
                    <a:bodyPr/>
                    <a:lstStyle/>
                    <a:p>
                      <a:endParaRPr lang="zh-CN" altLang="en-US"/>
                    </a:p>
                  </a:txBody>
                  <a:tcPr/>
                </a:tc>
                <a:tc vMerge="1">
                  <a:txBody>
                    <a:bodyPr/>
                    <a:lstStyle/>
                    <a:p>
                      <a:endParaRPr lang="zh-CN" altLang="en-US"/>
                    </a:p>
                  </a:txBody>
                  <a:tcPr/>
                </a:tc>
                <a:tc>
                  <a:txBody>
                    <a:bodyPr/>
                    <a:lstStyle/>
                    <a:p>
                      <a:pPr marL="0" algn="ctr" defTabSz="914377" rtl="0" eaLnBrk="1" latinLnBrk="0" hangingPunct="1">
                        <a:spcAft>
                          <a:spcPts val="0"/>
                        </a:spcAft>
                      </a:pPr>
                      <a:r>
                        <a:rPr 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CC</a:t>
                      </a:r>
                      <a:r>
                        <a:rPr lang="zh-CN" alt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a:t>
                      </a:r>
                      <a:r>
                        <a:rPr 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14.0</a:t>
                      </a:r>
                      <a:endParaRPr lang="zh-CN" alt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3.30</a:t>
                      </a:r>
                      <a:endParaRPr lang="zh-CN" alt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3.35</a:t>
                      </a:r>
                      <a:endParaRPr lang="zh-CN" alt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3.30</a:t>
                      </a:r>
                      <a:endParaRPr lang="zh-CN" alt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3.40</a:t>
                      </a:r>
                      <a:endParaRPr lang="zh-CN" alt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3425874679"/>
                  </a:ext>
                </a:extLst>
              </a:tr>
              <a:tr h="182880">
                <a:tc vMerge="1">
                  <a:txBody>
                    <a:bodyPr/>
                    <a:lstStyle/>
                    <a:p>
                      <a:endParaRPr lang="zh-CN" altLang="en-US"/>
                    </a:p>
                  </a:txBody>
                  <a:tcPr/>
                </a:tc>
                <a:tc rowSpan="2">
                  <a:txBody>
                    <a:bodyPr/>
                    <a:lstStyle/>
                    <a:p>
                      <a:pPr marL="0" algn="ctr" defTabSz="914377" rtl="0" eaLnBrk="1" latinLnBrk="0" hangingPunct="1">
                        <a:spcAft>
                          <a:spcPts val="0"/>
                        </a:spcAft>
                      </a:pPr>
                      <a:r>
                        <a:rPr lang="zh-CN" alt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接风管</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7.1</a:t>
                      </a:r>
                      <a:r>
                        <a:rPr lang="zh-CN" alt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a:t>
                      </a:r>
                      <a:r>
                        <a:rPr 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CC</a:t>
                      </a:r>
                      <a:r>
                        <a:rPr lang="zh-CN" alt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a:t>
                      </a:r>
                      <a:r>
                        <a:rPr 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14.0</a:t>
                      </a:r>
                      <a:endParaRPr lang="zh-CN" alt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3.10</a:t>
                      </a:r>
                      <a:endParaRPr lang="zh-CN" alt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3.20</a:t>
                      </a:r>
                      <a:endParaRPr lang="zh-CN" alt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3.15</a:t>
                      </a:r>
                      <a:endParaRPr lang="zh-CN" alt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3.25</a:t>
                      </a:r>
                      <a:endParaRPr lang="zh-CN" alt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4294416665"/>
                  </a:ext>
                </a:extLst>
              </a:tr>
              <a:tr h="182880">
                <a:tc vMerge="1">
                  <a:txBody>
                    <a:bodyPr/>
                    <a:lstStyle/>
                    <a:p>
                      <a:endParaRPr lang="zh-CN" altLang="en-US"/>
                    </a:p>
                  </a:txBody>
                  <a:tcPr/>
                </a:tc>
                <a:tc vMerge="1">
                  <a:txBody>
                    <a:bodyPr/>
                    <a:lstStyle/>
                    <a:p>
                      <a:endParaRPr lang="zh-CN" altLang="en-US"/>
                    </a:p>
                  </a:txBody>
                  <a:tcPr/>
                </a:tc>
                <a:tc>
                  <a:txBody>
                    <a:bodyPr/>
                    <a:lstStyle/>
                    <a:p>
                      <a:pPr marL="0" algn="ctr" defTabSz="914377" rtl="0" eaLnBrk="1" latinLnBrk="0" hangingPunct="1">
                        <a:spcAft>
                          <a:spcPts val="0"/>
                        </a:spcAft>
                      </a:pPr>
                      <a:r>
                        <a:rPr 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CC</a:t>
                      </a:r>
                      <a:r>
                        <a:rPr lang="zh-CN" alt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a:t>
                      </a:r>
                      <a:r>
                        <a:rPr 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14.0</a:t>
                      </a:r>
                      <a:endParaRPr lang="zh-CN" alt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3.00</a:t>
                      </a:r>
                      <a:endParaRPr lang="zh-CN" alt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3.10</a:t>
                      </a:r>
                      <a:endParaRPr lang="zh-CN" altLang="en-US" sz="1400" ker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3.05</a:t>
                      </a:r>
                      <a:endParaRPr lang="zh-CN" alt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377" rtl="0" eaLnBrk="1" latinLnBrk="0" hangingPunct="1">
                        <a:spcAft>
                          <a:spcPts val="0"/>
                        </a:spcAft>
                      </a:pPr>
                      <a:r>
                        <a:rPr 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3.15</a:t>
                      </a:r>
                      <a:endParaRPr lang="zh-CN" altLang="en-US" sz="1400" kern="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3816401231"/>
                  </a:ext>
                </a:extLst>
              </a:tr>
            </a:tbl>
          </a:graphicData>
        </a:graphic>
      </p:graphicFrame>
    </p:spTree>
    <p:extLst>
      <p:ext uri="{BB962C8B-B14F-4D97-AF65-F5344CB8AC3E}">
        <p14:creationId xmlns:p14="http://schemas.microsoft.com/office/powerpoint/2010/main" val="200411729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75858" y="776585"/>
            <a:ext cx="184858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4.2 </a:t>
            </a:r>
            <a:r>
              <a:rPr lang="zh-CN" altLang="en-US" sz="2000" b="0" cap="none" spc="0" dirty="0">
                <a:ln w="0"/>
                <a:solidFill>
                  <a:schemeClr val="tx1"/>
                </a:solidFill>
                <a:effectLst>
                  <a:outerShdw blurRad="38100" dist="19050" dir="2700000" algn="tl" rotWithShape="0">
                    <a:schemeClr val="dk1">
                      <a:alpha val="40000"/>
                    </a:schemeClr>
                  </a:outerShdw>
                </a:effectLst>
              </a:rPr>
              <a:t>冷源与热源</a:t>
            </a:r>
          </a:p>
        </p:txBody>
      </p:sp>
      <p:sp>
        <p:nvSpPr>
          <p:cNvPr id="5" name="矩形 4"/>
          <p:cNvSpPr/>
          <p:nvPr/>
        </p:nvSpPr>
        <p:spPr>
          <a:xfrm>
            <a:off x="275858" y="1306624"/>
            <a:ext cx="11159252" cy="2585323"/>
          </a:xfrm>
          <a:prstGeom prst="rect">
            <a:avLst/>
          </a:prstGeom>
        </p:spPr>
        <p:txBody>
          <a:bodyPr wrap="square">
            <a:spAutoFit/>
          </a:bodyPr>
          <a:lstStyle/>
          <a:p>
            <a:pPr>
              <a:lnSpc>
                <a:spcPct val="150000"/>
              </a:lnSpc>
            </a:pPr>
            <a:r>
              <a:rPr lang="en-US" altLang="zh-CN" dirty="0">
                <a:latin typeface="Times New Roman" panose="02020603050405020304" pitchFamily="18" charset="0"/>
                <a:cs typeface="Times New Roman" panose="02020603050405020304" pitchFamily="18" charset="0"/>
              </a:rPr>
              <a:t>4.2.16 </a:t>
            </a:r>
            <a:r>
              <a:rPr lang="zh-CN" altLang="zh-CN" dirty="0">
                <a:latin typeface="Times New Roman" panose="02020603050405020304" pitchFamily="18" charset="0"/>
                <a:cs typeface="Times New Roman" panose="02020603050405020304" pitchFamily="18" charset="0"/>
              </a:rPr>
              <a:t>空气源、风冷、蒸发冷却式冷水</a:t>
            </a:r>
            <a:r>
              <a:rPr lang="en-US" altLang="zh-CN" dirty="0">
                <a:latin typeface="Times New Roman" panose="02020603050405020304" pitchFamily="18" charset="0"/>
                <a:cs typeface="Times New Roman" panose="02020603050405020304" pitchFamily="18" charset="0"/>
              </a:rPr>
              <a:t>(</a:t>
            </a:r>
            <a:r>
              <a:rPr lang="zh-CN" altLang="zh-CN" dirty="0">
                <a:latin typeface="Times New Roman" panose="02020603050405020304" pitchFamily="18" charset="0"/>
                <a:cs typeface="Times New Roman" panose="02020603050405020304" pitchFamily="18" charset="0"/>
              </a:rPr>
              <a:t>热泵</a:t>
            </a:r>
            <a:r>
              <a:rPr lang="en-US" altLang="zh-CN" dirty="0">
                <a:latin typeface="Times New Roman" panose="02020603050405020304" pitchFamily="18" charset="0"/>
                <a:cs typeface="Times New Roman" panose="02020603050405020304" pitchFamily="18" charset="0"/>
              </a:rPr>
              <a:t>)</a:t>
            </a:r>
            <a:r>
              <a:rPr lang="zh-CN" altLang="zh-CN" dirty="0">
                <a:latin typeface="Times New Roman" panose="02020603050405020304" pitchFamily="18" charset="0"/>
                <a:cs typeface="Times New Roman" panose="02020603050405020304" pitchFamily="18" charset="0"/>
              </a:rPr>
              <a:t>式机组室外机的设置，应符合下列规定</a:t>
            </a:r>
            <a:r>
              <a:rPr lang="zh-CN" altLang="zh-CN" dirty="0" smtClean="0">
                <a:latin typeface="Times New Roman" panose="02020603050405020304" pitchFamily="18" charset="0"/>
                <a:cs typeface="Times New Roman" panose="02020603050405020304" pitchFamily="18" charset="0"/>
              </a:rPr>
              <a:t>：</a:t>
            </a:r>
            <a:endParaRPr lang="zh-CN" altLang="zh-CN" dirty="0" smtClean="0">
              <a:highlight>
                <a:srgbClr val="0000FF"/>
              </a:highlight>
              <a:latin typeface="Times New Roman" panose="02020603050405020304" pitchFamily="18" charset="0"/>
              <a:cs typeface="Times New Roman" panose="02020603050405020304" pitchFamily="18" charset="0"/>
            </a:endParaRPr>
          </a:p>
          <a:p>
            <a:pPr indent="457200">
              <a:lnSpc>
                <a:spcPct val="150000"/>
              </a:lnSpc>
            </a:pPr>
            <a:r>
              <a:rPr lang="en-US" altLang="zh-CN" dirty="0" smtClean="0">
                <a:latin typeface="Times New Roman" panose="02020603050405020304" pitchFamily="18" charset="0"/>
                <a:cs typeface="Times New Roman" panose="02020603050405020304" pitchFamily="18" charset="0"/>
              </a:rPr>
              <a:t>1 </a:t>
            </a:r>
            <a:r>
              <a:rPr lang="zh-CN" altLang="zh-CN" dirty="0" smtClean="0">
                <a:latin typeface="Times New Roman" panose="02020603050405020304" pitchFamily="18" charset="0"/>
                <a:cs typeface="Times New Roman" panose="02020603050405020304" pitchFamily="18" charset="0"/>
              </a:rPr>
              <a:t>应确保进风与排风通畅，在排出空气与吸入空气之间不发生明显的气流短路；</a:t>
            </a:r>
          </a:p>
          <a:p>
            <a:pPr indent="457200">
              <a:lnSpc>
                <a:spcPct val="150000"/>
              </a:lnSpc>
            </a:pPr>
            <a:r>
              <a:rPr lang="en-US" altLang="zh-CN" dirty="0" smtClean="0">
                <a:latin typeface="Times New Roman" panose="02020603050405020304" pitchFamily="18" charset="0"/>
                <a:cs typeface="Times New Roman" panose="02020603050405020304" pitchFamily="18" charset="0"/>
              </a:rPr>
              <a:t>2 </a:t>
            </a:r>
            <a:r>
              <a:rPr lang="zh-CN" altLang="zh-CN" dirty="0">
                <a:latin typeface="Times New Roman" panose="02020603050405020304" pitchFamily="18" charset="0"/>
                <a:cs typeface="Times New Roman" panose="02020603050405020304" pitchFamily="18" charset="0"/>
              </a:rPr>
              <a:t>应避免污浊气流的影响；</a:t>
            </a:r>
          </a:p>
          <a:p>
            <a:pPr indent="457200">
              <a:lnSpc>
                <a:spcPct val="150000"/>
              </a:lnSpc>
            </a:pPr>
            <a:r>
              <a:rPr lang="en-US" altLang="zh-CN" dirty="0">
                <a:latin typeface="Times New Roman" panose="02020603050405020304" pitchFamily="18" charset="0"/>
                <a:cs typeface="Times New Roman" panose="02020603050405020304" pitchFamily="18" charset="0"/>
              </a:rPr>
              <a:t>3 </a:t>
            </a:r>
            <a:r>
              <a:rPr lang="zh-CN" altLang="zh-CN" dirty="0">
                <a:latin typeface="Times New Roman" panose="02020603050405020304" pitchFamily="18" charset="0"/>
                <a:cs typeface="Times New Roman" panose="02020603050405020304" pitchFamily="18" charset="0"/>
              </a:rPr>
              <a:t>噪声和排热应符合周围环境要求；</a:t>
            </a:r>
          </a:p>
          <a:p>
            <a:pPr indent="457200">
              <a:lnSpc>
                <a:spcPct val="150000"/>
              </a:lnSpc>
            </a:pPr>
            <a:r>
              <a:rPr lang="en-US" altLang="zh-CN" dirty="0">
                <a:latin typeface="Times New Roman" panose="02020603050405020304" pitchFamily="18" charset="0"/>
                <a:cs typeface="Times New Roman" panose="02020603050405020304" pitchFamily="18" charset="0"/>
              </a:rPr>
              <a:t>4 </a:t>
            </a:r>
            <a:r>
              <a:rPr lang="zh-CN" altLang="zh-CN" dirty="0">
                <a:latin typeface="Times New Roman" panose="02020603050405020304" pitchFamily="18" charset="0"/>
                <a:cs typeface="Times New Roman" panose="02020603050405020304" pitchFamily="18" charset="0"/>
              </a:rPr>
              <a:t>应便于对室外机的换热器进行清扫</a:t>
            </a:r>
            <a:r>
              <a:rPr lang="zh-CN" altLang="zh-CN" dirty="0" smtClean="0">
                <a:latin typeface="Times New Roman" panose="02020603050405020304" pitchFamily="18" charset="0"/>
                <a:cs typeface="Times New Roman" panose="02020603050405020304" pitchFamily="18" charset="0"/>
              </a:rPr>
              <a:t>。</a:t>
            </a:r>
            <a:endParaRPr lang="en-US" altLang="zh-CN" dirty="0" smtClean="0">
              <a:latin typeface="Times New Roman" panose="02020603050405020304" pitchFamily="18" charset="0"/>
              <a:cs typeface="Times New Roman" panose="02020603050405020304" pitchFamily="18" charset="0"/>
            </a:endParaRPr>
          </a:p>
          <a:p>
            <a:pPr indent="457200">
              <a:lnSpc>
                <a:spcPct val="150000"/>
              </a:lnSpc>
            </a:pPr>
            <a:r>
              <a:rPr lang="zh-CN" altLang="en-US" dirty="0" smtClean="0">
                <a:solidFill>
                  <a:srgbClr val="FF0000"/>
                </a:solidFill>
                <a:latin typeface="Times New Roman" panose="02020603050405020304" pitchFamily="18" charset="0"/>
                <a:cs typeface="Times New Roman" panose="02020603050405020304" pitchFamily="18" charset="0"/>
              </a:rPr>
              <a:t>（执行国家标准）</a:t>
            </a:r>
            <a:endParaRPr lang="zh-CN" altLang="zh-CN"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4078797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75858" y="776585"/>
            <a:ext cx="184858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4.2 </a:t>
            </a:r>
            <a:r>
              <a:rPr lang="zh-CN" altLang="en-US" sz="2000" b="0" cap="none" spc="0" dirty="0">
                <a:ln w="0"/>
                <a:solidFill>
                  <a:schemeClr val="tx1"/>
                </a:solidFill>
                <a:effectLst>
                  <a:outerShdw blurRad="38100" dist="19050" dir="2700000" algn="tl" rotWithShape="0">
                    <a:schemeClr val="dk1">
                      <a:alpha val="40000"/>
                    </a:schemeClr>
                  </a:outerShdw>
                </a:effectLst>
              </a:rPr>
              <a:t>冷源与热源</a:t>
            </a:r>
          </a:p>
        </p:txBody>
      </p:sp>
      <p:sp>
        <p:nvSpPr>
          <p:cNvPr id="3" name="五边形 2"/>
          <p:cNvSpPr/>
          <p:nvPr/>
        </p:nvSpPr>
        <p:spPr>
          <a:xfrm>
            <a:off x="275858" y="4316523"/>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5" name="矩形 4"/>
          <p:cNvSpPr/>
          <p:nvPr/>
        </p:nvSpPr>
        <p:spPr>
          <a:xfrm>
            <a:off x="275858" y="1187237"/>
            <a:ext cx="11159252" cy="875881"/>
          </a:xfrm>
          <a:prstGeom prst="rect">
            <a:avLst/>
          </a:prstGeom>
        </p:spPr>
        <p:txBody>
          <a:bodyPr wrap="square">
            <a:spAutoFit/>
          </a:bodyPr>
          <a:lstStyle/>
          <a:p>
            <a:pPr>
              <a:lnSpc>
                <a:spcPct val="150000"/>
              </a:lnSpc>
            </a:pPr>
            <a:r>
              <a:rPr lang="en-US" altLang="zh-CN" b="1" dirty="0">
                <a:latin typeface="Times New Roman" panose="02020603050405020304" pitchFamily="18" charset="0"/>
                <a:ea typeface="黑体" panose="02010609060101010101" pitchFamily="49" charset="-122"/>
                <a:cs typeface="Times New Roman" panose="02020603050405020304" pitchFamily="18" charset="0"/>
              </a:rPr>
              <a:t>4.2.17</a:t>
            </a:r>
            <a:r>
              <a:rPr lang="en-US" altLang="zh-CN" dirty="0">
                <a:latin typeface="Times New Roman" panose="02020603050405020304" pitchFamily="18" charset="0"/>
                <a:ea typeface="黑体" panose="02010609060101010101" pitchFamily="49" charset="-122"/>
                <a:cs typeface="Times New Roman" panose="02020603050405020304" pitchFamily="18" charset="0"/>
              </a:rPr>
              <a:t> </a:t>
            </a:r>
            <a:r>
              <a:rPr lang="zh-CN" altLang="zh-CN" dirty="0">
                <a:latin typeface="Times New Roman" panose="02020603050405020304" pitchFamily="18" charset="0"/>
                <a:ea typeface="黑体" panose="02010609060101010101" pitchFamily="49" charset="-122"/>
                <a:cs typeface="Times New Roman" panose="02020603050405020304" pitchFamily="18" charset="0"/>
              </a:rPr>
              <a:t>采用多联式空调</a:t>
            </a:r>
            <a:r>
              <a:rPr lang="en-US" altLang="zh-CN" dirty="0">
                <a:latin typeface="Times New Roman" panose="02020603050405020304" pitchFamily="18" charset="0"/>
                <a:ea typeface="黑体" panose="02010609060101010101" pitchFamily="49" charset="-122"/>
                <a:cs typeface="Times New Roman" panose="02020603050405020304" pitchFamily="18" charset="0"/>
              </a:rPr>
              <a:t>(</a:t>
            </a:r>
            <a:r>
              <a:rPr lang="zh-CN" altLang="zh-CN" dirty="0">
                <a:latin typeface="Times New Roman" panose="02020603050405020304" pitchFamily="18" charset="0"/>
                <a:ea typeface="黑体" panose="02010609060101010101" pitchFamily="49" charset="-122"/>
                <a:cs typeface="Times New Roman" panose="02020603050405020304" pitchFamily="18" charset="0"/>
              </a:rPr>
              <a:t>热泵</a:t>
            </a:r>
            <a:r>
              <a:rPr lang="en-US" altLang="zh-CN" dirty="0">
                <a:latin typeface="Times New Roman" panose="02020603050405020304" pitchFamily="18" charset="0"/>
                <a:ea typeface="黑体" panose="02010609060101010101" pitchFamily="49" charset="-122"/>
                <a:cs typeface="Times New Roman" panose="02020603050405020304" pitchFamily="18" charset="0"/>
              </a:rPr>
              <a:t>)</a:t>
            </a:r>
            <a:r>
              <a:rPr lang="zh-CN" altLang="zh-CN" dirty="0">
                <a:latin typeface="Times New Roman" panose="02020603050405020304" pitchFamily="18" charset="0"/>
                <a:ea typeface="黑体" panose="02010609060101010101" pitchFamily="49" charset="-122"/>
                <a:cs typeface="Times New Roman" panose="02020603050405020304" pitchFamily="18" charset="0"/>
              </a:rPr>
              <a:t>机组时，其在名义制冷工况和规定条件下的制冷综合性能系数</a:t>
            </a:r>
            <a:r>
              <a:rPr lang="en-US" altLang="zh-CN" dirty="0">
                <a:latin typeface="Times New Roman" panose="02020603050405020304" pitchFamily="18" charset="0"/>
                <a:ea typeface="黑体" panose="02010609060101010101" pitchFamily="49" charset="-122"/>
                <a:cs typeface="Times New Roman" panose="02020603050405020304" pitchFamily="18" charset="0"/>
              </a:rPr>
              <a:t>IPLV (C) </a:t>
            </a:r>
            <a:r>
              <a:rPr lang="zh-CN" altLang="zh-CN" dirty="0">
                <a:latin typeface="Times New Roman" panose="02020603050405020304" pitchFamily="18" charset="0"/>
                <a:ea typeface="黑体" panose="02010609060101010101" pitchFamily="49" charset="-122"/>
                <a:cs typeface="Times New Roman" panose="02020603050405020304" pitchFamily="18" charset="0"/>
              </a:rPr>
              <a:t>不应低于表</a:t>
            </a:r>
            <a:r>
              <a:rPr lang="en-US" altLang="zh-CN" b="1" dirty="0">
                <a:latin typeface="Times New Roman" panose="02020603050405020304" pitchFamily="18" charset="0"/>
                <a:ea typeface="黑体" panose="02010609060101010101" pitchFamily="49" charset="-122"/>
                <a:cs typeface="Times New Roman" panose="02020603050405020304" pitchFamily="18" charset="0"/>
              </a:rPr>
              <a:t>4.2.17</a:t>
            </a:r>
            <a:r>
              <a:rPr lang="zh-CN" altLang="zh-CN" dirty="0">
                <a:latin typeface="Times New Roman" panose="02020603050405020304" pitchFamily="18" charset="0"/>
                <a:ea typeface="黑体" panose="02010609060101010101" pitchFamily="49" charset="-122"/>
                <a:cs typeface="Times New Roman" panose="02020603050405020304" pitchFamily="18" charset="0"/>
              </a:rPr>
              <a:t>的数值。</a:t>
            </a:r>
          </a:p>
        </p:txBody>
      </p:sp>
      <p:sp>
        <p:nvSpPr>
          <p:cNvPr id="6" name="矩形 5"/>
          <p:cNvSpPr/>
          <p:nvPr/>
        </p:nvSpPr>
        <p:spPr>
          <a:xfrm>
            <a:off x="275857" y="4843944"/>
            <a:ext cx="12136859" cy="1892826"/>
          </a:xfrm>
          <a:prstGeom prst="rect">
            <a:avLst/>
          </a:prstGeom>
        </p:spPr>
        <p:txBody>
          <a:bodyPr wrap="square">
            <a:spAutoFit/>
          </a:bodyPr>
          <a:lstStyle/>
          <a:p>
            <a:pPr>
              <a:lnSpc>
                <a:spcPct val="150000"/>
              </a:lnSpc>
            </a:pPr>
            <a:r>
              <a:rPr lang="zh-CN" altLang="en-US"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强制性</a:t>
            </a:r>
            <a:r>
              <a:rPr lang="zh-CN" altLang="en-US" kern="100" dirty="0" smtClean="0">
                <a:solidFill>
                  <a:srgbClr val="FF0000"/>
                </a:solidFill>
                <a:latin typeface="楷体" panose="02010609060101010101" pitchFamily="49" charset="-122"/>
                <a:ea typeface="楷体" panose="02010609060101010101" pitchFamily="49" charset="-122"/>
                <a:cs typeface="Times New Roman" panose="02020603050405020304" pitchFamily="18" charset="0"/>
              </a:rPr>
              <a:t>条文。在</a:t>
            </a:r>
            <a:r>
              <a:rPr lang="zh-CN" altLang="zh-CN"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《公共建筑节能设计标准》</a:t>
            </a:r>
            <a:r>
              <a:rPr lang="en-US" altLang="zh-CN" kern="100" dirty="0" smtClean="0">
                <a:solidFill>
                  <a:srgbClr val="FF0000"/>
                </a:solidFill>
                <a:latin typeface="楷体" panose="02010609060101010101" pitchFamily="49" charset="-122"/>
                <a:ea typeface="楷体" panose="02010609060101010101" pitchFamily="49" charset="-122"/>
                <a:cs typeface="Times New Roman" panose="02020603050405020304" pitchFamily="18" charset="0"/>
              </a:rPr>
              <a:t>GB50189-2015</a:t>
            </a:r>
            <a:r>
              <a:rPr lang="zh-CN" altLang="en-US" kern="100" dirty="0" smtClean="0">
                <a:solidFill>
                  <a:srgbClr val="FF0000"/>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rgbClr val="FF0000"/>
                </a:solidFill>
                <a:latin typeface="楷体" panose="02010609060101010101" pitchFamily="49" charset="-122"/>
                <a:ea typeface="楷体" panose="02010609060101010101" pitchFamily="49" charset="-122"/>
                <a:cs typeface="Times New Roman" panose="02020603050405020304" pitchFamily="18" charset="0"/>
              </a:rPr>
              <a:t>4.2.17</a:t>
            </a:r>
            <a:r>
              <a:rPr lang="zh-CN" altLang="en-US" kern="100" dirty="0" smtClean="0">
                <a:solidFill>
                  <a:srgbClr val="FF0000"/>
                </a:solidFill>
                <a:latin typeface="楷体" panose="02010609060101010101" pitchFamily="49" charset="-122"/>
                <a:ea typeface="楷体" panose="02010609060101010101" pitchFamily="49" charset="-122"/>
                <a:cs typeface="Times New Roman" panose="02020603050405020304" pitchFamily="18" charset="0"/>
              </a:rPr>
              <a:t>条</a:t>
            </a:r>
            <a:r>
              <a:rPr lang="zh-CN" altLang="en-US"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基础上</a:t>
            </a:r>
            <a:r>
              <a:rPr lang="zh-CN" altLang="en-US" kern="100" dirty="0" smtClean="0">
                <a:solidFill>
                  <a:srgbClr val="FF0000"/>
                </a:solidFill>
                <a:latin typeface="楷体" panose="02010609060101010101" pitchFamily="49" charset="-122"/>
                <a:ea typeface="楷体" panose="02010609060101010101" pitchFamily="49" charset="-122"/>
                <a:cs typeface="Times New Roman" panose="02020603050405020304" pitchFamily="18" charset="0"/>
              </a:rPr>
              <a:t>调整。</a:t>
            </a:r>
            <a:endParaRPr lang="en-US" altLang="zh-CN" kern="100" dirty="0" smtClean="0">
              <a:solidFill>
                <a:srgbClr val="FF0000"/>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调整内容</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：按四川的气候分区分别</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规定多联式空调（</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热泵）机组的</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制冷综合性能系数</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p>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调整内容</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2</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：表中规定值比国标</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4.2.17</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条要求更严格</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indent="457200"/>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国标表</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4.2.17</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对多联式空调（热泵）机组的</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IPLV</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C</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）值规定偏</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低。根据对市场现有主流产品技术参数的调研</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IPLV</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C</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）值均高于原表中数据；故提高对</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IPLV</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C</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）限值的要求。</a:t>
            </a:r>
            <a:endPar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4" name="矩形 3">
            <a:extLst>
              <a:ext uri="{FF2B5EF4-FFF2-40B4-BE49-F238E27FC236}">
                <a16:creationId xmlns="" xmlns:a16="http://schemas.microsoft.com/office/drawing/2014/main" id="{79FA024E-44FC-43C6-9254-0AEA46F09B28}"/>
              </a:ext>
            </a:extLst>
          </p:cNvPr>
          <p:cNvSpPr/>
          <p:nvPr/>
        </p:nvSpPr>
        <p:spPr>
          <a:xfrm>
            <a:off x="1672281" y="2063118"/>
            <a:ext cx="8847437" cy="460382"/>
          </a:xfrm>
          <a:prstGeom prst="rect">
            <a:avLst/>
          </a:prstGeom>
        </p:spPr>
        <p:txBody>
          <a:bodyPr wrap="square">
            <a:spAutoFit/>
          </a:bodyPr>
          <a:lstStyle/>
          <a:p>
            <a:pPr>
              <a:lnSpc>
                <a:spcPct val="150000"/>
              </a:lnSpc>
            </a:pPr>
            <a:r>
              <a:rPr lang="zh-CN" altLang="zh-CN" dirty="0">
                <a:latin typeface="Times New Roman" panose="02020603050405020304" pitchFamily="18" charset="0"/>
                <a:ea typeface="黑体" panose="02010609060101010101" pitchFamily="49" charset="-122"/>
                <a:cs typeface="Times New Roman" panose="02020603050405020304" pitchFamily="18" charset="0"/>
              </a:rPr>
              <a:t>表</a:t>
            </a:r>
            <a:r>
              <a:rPr lang="en-US" altLang="zh-CN" b="1" dirty="0">
                <a:latin typeface="Times New Roman" panose="02020603050405020304" pitchFamily="18" charset="0"/>
                <a:ea typeface="黑体" panose="02010609060101010101" pitchFamily="49" charset="-122"/>
                <a:cs typeface="Times New Roman" panose="02020603050405020304" pitchFamily="18" charset="0"/>
              </a:rPr>
              <a:t>4.2.17</a:t>
            </a:r>
            <a:r>
              <a:rPr lang="en-US" altLang="zh-CN" dirty="0">
                <a:latin typeface="Times New Roman" panose="02020603050405020304" pitchFamily="18" charset="0"/>
                <a:ea typeface="黑体" panose="02010609060101010101" pitchFamily="49" charset="-122"/>
                <a:cs typeface="Times New Roman" panose="02020603050405020304" pitchFamily="18" charset="0"/>
              </a:rPr>
              <a:t> </a:t>
            </a:r>
            <a:r>
              <a:rPr lang="zh-CN" altLang="zh-CN" dirty="0">
                <a:latin typeface="Times New Roman" panose="02020603050405020304" pitchFamily="18" charset="0"/>
                <a:ea typeface="黑体" panose="02010609060101010101" pitchFamily="49" charset="-122"/>
                <a:cs typeface="Times New Roman" panose="02020603050405020304" pitchFamily="18" charset="0"/>
              </a:rPr>
              <a:t>名义制冷工况和规定条件下多联式空调</a:t>
            </a:r>
            <a:r>
              <a:rPr lang="en-US" altLang="zh-CN" dirty="0">
                <a:latin typeface="Times New Roman" panose="02020603050405020304" pitchFamily="18" charset="0"/>
                <a:ea typeface="黑体" panose="02010609060101010101" pitchFamily="49" charset="-122"/>
                <a:cs typeface="Times New Roman" panose="02020603050405020304" pitchFamily="18" charset="0"/>
              </a:rPr>
              <a:t>(</a:t>
            </a:r>
            <a:r>
              <a:rPr lang="zh-CN" altLang="zh-CN" dirty="0">
                <a:latin typeface="Times New Roman" panose="02020603050405020304" pitchFamily="18" charset="0"/>
                <a:ea typeface="黑体" panose="02010609060101010101" pitchFamily="49" charset="-122"/>
                <a:cs typeface="Times New Roman" panose="02020603050405020304" pitchFamily="18" charset="0"/>
              </a:rPr>
              <a:t>热泵</a:t>
            </a:r>
            <a:r>
              <a:rPr lang="en-US" altLang="zh-CN" dirty="0">
                <a:latin typeface="Times New Roman" panose="02020603050405020304" pitchFamily="18" charset="0"/>
                <a:ea typeface="黑体" panose="02010609060101010101" pitchFamily="49" charset="-122"/>
                <a:cs typeface="Times New Roman" panose="02020603050405020304" pitchFamily="18" charset="0"/>
              </a:rPr>
              <a:t>)</a:t>
            </a:r>
            <a:r>
              <a:rPr lang="zh-CN" altLang="zh-CN" dirty="0">
                <a:latin typeface="Times New Roman" panose="02020603050405020304" pitchFamily="18" charset="0"/>
                <a:ea typeface="黑体" panose="02010609060101010101" pitchFamily="49" charset="-122"/>
                <a:cs typeface="Times New Roman" panose="02020603050405020304" pitchFamily="18" charset="0"/>
              </a:rPr>
              <a:t>机组制冷综合性能系数</a:t>
            </a:r>
            <a:r>
              <a:rPr lang="en-US" altLang="zh-CN" dirty="0">
                <a:latin typeface="Times New Roman" panose="02020603050405020304" pitchFamily="18" charset="0"/>
                <a:ea typeface="黑体" panose="02010609060101010101" pitchFamily="49" charset="-122"/>
                <a:cs typeface="Times New Roman" panose="02020603050405020304" pitchFamily="18" charset="0"/>
              </a:rPr>
              <a:t>IPLV (C)</a:t>
            </a:r>
            <a:endParaRPr lang="zh-CN" altLang="zh-CN" dirty="0">
              <a:latin typeface="Times New Roman" panose="02020603050405020304" pitchFamily="18" charset="0"/>
              <a:ea typeface="黑体" panose="02010609060101010101" pitchFamily="49" charset="-122"/>
              <a:cs typeface="Times New Roman" panose="02020603050405020304" pitchFamily="18" charset="0"/>
            </a:endParaRPr>
          </a:p>
        </p:txBody>
      </p:sp>
      <p:graphicFrame>
        <p:nvGraphicFramePr>
          <p:cNvPr id="7" name="表格 6">
            <a:extLst>
              <a:ext uri="{FF2B5EF4-FFF2-40B4-BE49-F238E27FC236}">
                <a16:creationId xmlns="" xmlns:a16="http://schemas.microsoft.com/office/drawing/2014/main" id="{A8582EAB-86B2-48C8-A50A-B2CC10D1EBFF}"/>
              </a:ext>
            </a:extLst>
          </p:cNvPr>
          <p:cNvGraphicFramePr>
            <a:graphicFrameLocks noGrp="1"/>
          </p:cNvGraphicFramePr>
          <p:nvPr>
            <p:extLst>
              <p:ext uri="{D42A27DB-BD31-4B8C-83A1-F6EECF244321}">
                <p14:modId xmlns:p14="http://schemas.microsoft.com/office/powerpoint/2010/main" val="625496841"/>
              </p:ext>
            </p:extLst>
          </p:nvPr>
        </p:nvGraphicFramePr>
        <p:xfrm>
          <a:off x="3306333" y="2649207"/>
          <a:ext cx="5285732" cy="1280160"/>
        </p:xfrm>
        <a:graphic>
          <a:graphicData uri="http://schemas.openxmlformats.org/drawingml/2006/table">
            <a:tbl>
              <a:tblPr firstRow="1" firstCol="1" bandRow="1">
                <a:tableStyleId>{2D5ABB26-0587-4C30-8999-92F81FD0307C}</a:tableStyleId>
              </a:tblPr>
              <a:tblGrid>
                <a:gridCol w="1850554">
                  <a:extLst>
                    <a:ext uri="{9D8B030D-6E8A-4147-A177-3AD203B41FA5}">
                      <a16:colId xmlns="" xmlns:a16="http://schemas.microsoft.com/office/drawing/2014/main" val="1459892666"/>
                    </a:ext>
                  </a:extLst>
                </a:gridCol>
                <a:gridCol w="922637">
                  <a:extLst>
                    <a:ext uri="{9D8B030D-6E8A-4147-A177-3AD203B41FA5}">
                      <a16:colId xmlns="" xmlns:a16="http://schemas.microsoft.com/office/drawing/2014/main" val="2840593302"/>
                    </a:ext>
                  </a:extLst>
                </a:gridCol>
                <a:gridCol w="947352">
                  <a:extLst>
                    <a:ext uri="{9D8B030D-6E8A-4147-A177-3AD203B41FA5}">
                      <a16:colId xmlns="" xmlns:a16="http://schemas.microsoft.com/office/drawing/2014/main" val="916391375"/>
                    </a:ext>
                  </a:extLst>
                </a:gridCol>
                <a:gridCol w="741405">
                  <a:extLst>
                    <a:ext uri="{9D8B030D-6E8A-4147-A177-3AD203B41FA5}">
                      <a16:colId xmlns="" xmlns:a16="http://schemas.microsoft.com/office/drawing/2014/main" val="3497646723"/>
                    </a:ext>
                  </a:extLst>
                </a:gridCol>
                <a:gridCol w="823784">
                  <a:extLst>
                    <a:ext uri="{9D8B030D-6E8A-4147-A177-3AD203B41FA5}">
                      <a16:colId xmlns="" xmlns:a16="http://schemas.microsoft.com/office/drawing/2014/main" val="2412069071"/>
                    </a:ext>
                  </a:extLst>
                </a:gridCol>
              </a:tblGrid>
              <a:tr h="36000">
                <a:tc rowSpan="2">
                  <a:txBody>
                    <a:bodyPr/>
                    <a:lstStyle/>
                    <a:p>
                      <a:pPr algn="ctr">
                        <a:spcAft>
                          <a:spcPts val="0"/>
                        </a:spcAft>
                      </a:pPr>
                      <a:r>
                        <a:rPr lang="zh-CN" sz="1400" kern="0" dirty="0">
                          <a:effectLst/>
                          <a:latin typeface="Times New Roman" panose="02020603050405020304" pitchFamily="18" charset="0"/>
                          <a:ea typeface="黑体" panose="02010609060101010101" pitchFamily="49" charset="-122"/>
                          <a:cs typeface="Times New Roman" panose="02020603050405020304" pitchFamily="18" charset="0"/>
                        </a:rPr>
                        <a:t>名义制冷量</a:t>
                      </a:r>
                      <a:r>
                        <a:rPr lang="en-US" sz="1400" kern="0" dirty="0">
                          <a:effectLst/>
                          <a:latin typeface="Times New Roman" panose="02020603050405020304" pitchFamily="18" charset="0"/>
                          <a:ea typeface="黑体" panose="02010609060101010101" pitchFamily="49" charset="-122"/>
                          <a:cs typeface="Times New Roman" panose="02020603050405020304" pitchFamily="18" charset="0"/>
                        </a:rPr>
                        <a:t>CC(kW)</a:t>
                      </a:r>
                      <a:endParaRPr lang="zh-CN" sz="1400" kern="100" dirty="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4">
                  <a:txBody>
                    <a:bodyPr/>
                    <a:lstStyle/>
                    <a:p>
                      <a:pPr algn="ctr">
                        <a:spcAft>
                          <a:spcPts val="0"/>
                        </a:spcAft>
                      </a:pPr>
                      <a:r>
                        <a:rPr lang="zh-CN" sz="1400" kern="0">
                          <a:effectLst/>
                          <a:latin typeface="Times New Roman" panose="02020603050405020304" pitchFamily="18" charset="0"/>
                          <a:ea typeface="黑体" panose="02010609060101010101" pitchFamily="49" charset="-122"/>
                          <a:cs typeface="Times New Roman" panose="02020603050405020304" pitchFamily="18" charset="0"/>
                        </a:rPr>
                        <a:t>制冷综合性能系数</a:t>
                      </a:r>
                      <a:r>
                        <a:rPr lang="en-US" sz="1400" kern="0">
                          <a:effectLst/>
                          <a:latin typeface="Times New Roman" panose="02020603050405020304" pitchFamily="18" charset="0"/>
                          <a:ea typeface="黑体" panose="02010609060101010101" pitchFamily="49" charset="-122"/>
                          <a:cs typeface="Times New Roman" panose="02020603050405020304" pitchFamily="18" charset="0"/>
                        </a:rPr>
                        <a:t>IPLV(C)</a:t>
                      </a:r>
                      <a:endParaRPr lang="zh-CN" sz="14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 xmlns:a16="http://schemas.microsoft.com/office/drawing/2014/main" val="2216958774"/>
                  </a:ext>
                </a:extLst>
              </a:tr>
              <a:tr h="36000">
                <a:tc vMerge="1">
                  <a:txBody>
                    <a:bodyPr/>
                    <a:lstStyle/>
                    <a:p>
                      <a:endParaRPr lang="zh-CN" altLang="en-US"/>
                    </a:p>
                  </a:txBody>
                  <a:tcPr/>
                </a:tc>
                <a:tc>
                  <a:txBody>
                    <a:bodyPr/>
                    <a:lstStyle/>
                    <a:p>
                      <a:pPr algn="ctr">
                        <a:spcAft>
                          <a:spcPts val="0"/>
                        </a:spcAft>
                      </a:pPr>
                      <a:r>
                        <a:rPr lang="zh-CN" sz="1400" kern="0">
                          <a:effectLst/>
                          <a:latin typeface="Times New Roman" panose="02020603050405020304" pitchFamily="18" charset="0"/>
                          <a:ea typeface="黑体" panose="02010609060101010101" pitchFamily="49" charset="-122"/>
                          <a:cs typeface="Times New Roman" panose="02020603050405020304" pitchFamily="18" charset="0"/>
                        </a:rPr>
                        <a:t>高海拔严寒地区</a:t>
                      </a:r>
                      <a:endParaRPr lang="zh-CN" sz="14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zh-CN" sz="1400" kern="0">
                          <a:effectLst/>
                          <a:latin typeface="Times New Roman" panose="02020603050405020304" pitchFamily="18" charset="0"/>
                          <a:ea typeface="黑体" panose="02010609060101010101" pitchFamily="49" charset="-122"/>
                          <a:cs typeface="Times New Roman" panose="02020603050405020304" pitchFamily="18" charset="0"/>
                        </a:rPr>
                        <a:t>高海拔寒冷地区</a:t>
                      </a:r>
                      <a:endParaRPr lang="zh-CN" sz="14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zh-CN" sz="1400" kern="0">
                          <a:effectLst/>
                          <a:latin typeface="Times New Roman" panose="02020603050405020304" pitchFamily="18" charset="0"/>
                          <a:ea typeface="黑体" panose="02010609060101010101" pitchFamily="49" charset="-122"/>
                          <a:cs typeface="Times New Roman" panose="02020603050405020304" pitchFamily="18" charset="0"/>
                        </a:rPr>
                        <a:t>温和地区</a:t>
                      </a:r>
                      <a:endParaRPr lang="zh-CN" sz="14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zh-CN" sz="1400" kern="0" dirty="0">
                          <a:effectLst/>
                          <a:latin typeface="Times New Roman" panose="02020603050405020304" pitchFamily="18" charset="0"/>
                          <a:ea typeface="黑体" panose="02010609060101010101" pitchFamily="49" charset="-122"/>
                          <a:cs typeface="Times New Roman" panose="02020603050405020304" pitchFamily="18" charset="0"/>
                        </a:rPr>
                        <a:t>夏热冬冷地区</a:t>
                      </a:r>
                      <a:endParaRPr lang="zh-CN" sz="1400" kern="100" dirty="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188920255"/>
                  </a:ext>
                </a:extLst>
              </a:tr>
              <a:tr h="36000">
                <a:tc>
                  <a:txBody>
                    <a:bodyPr/>
                    <a:lstStyle/>
                    <a:p>
                      <a:pPr algn="ctr">
                        <a:spcAft>
                          <a:spcPts val="0"/>
                        </a:spcAft>
                      </a:pPr>
                      <a:r>
                        <a:rPr lang="en-US" sz="1400" kern="0">
                          <a:effectLst/>
                          <a:latin typeface="Times New Roman" panose="02020603050405020304" pitchFamily="18" charset="0"/>
                          <a:ea typeface="黑体" panose="02010609060101010101" pitchFamily="49" charset="-122"/>
                          <a:cs typeface="Times New Roman" panose="02020603050405020304" pitchFamily="18" charset="0"/>
                        </a:rPr>
                        <a:t>CC</a:t>
                      </a:r>
                      <a:r>
                        <a:rPr lang="zh-CN" sz="1400" kern="0">
                          <a:effectLst/>
                          <a:latin typeface="Times New Roman" panose="02020603050405020304" pitchFamily="18" charset="0"/>
                          <a:ea typeface="黑体" panose="02010609060101010101" pitchFamily="49" charset="-122"/>
                          <a:cs typeface="Times New Roman" panose="02020603050405020304" pitchFamily="18" charset="0"/>
                        </a:rPr>
                        <a:t>≤</a:t>
                      </a:r>
                      <a:r>
                        <a:rPr lang="en-US" sz="1400" kern="0">
                          <a:effectLst/>
                          <a:latin typeface="Times New Roman" panose="02020603050405020304" pitchFamily="18" charset="0"/>
                          <a:ea typeface="黑体" panose="02010609060101010101" pitchFamily="49" charset="-122"/>
                          <a:cs typeface="Times New Roman" panose="02020603050405020304" pitchFamily="18" charset="0"/>
                        </a:rPr>
                        <a:t>28</a:t>
                      </a:r>
                      <a:endParaRPr lang="zh-CN" sz="14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a:effectLst/>
                          <a:latin typeface="Times New Roman" panose="02020603050405020304" pitchFamily="18" charset="0"/>
                          <a:ea typeface="黑体" panose="02010609060101010101" pitchFamily="49" charset="-122"/>
                          <a:cs typeface="Times New Roman" panose="02020603050405020304" pitchFamily="18" charset="0"/>
                        </a:rPr>
                        <a:t>3.90</a:t>
                      </a:r>
                      <a:endParaRPr lang="zh-CN" sz="14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a:effectLst/>
                          <a:latin typeface="Times New Roman" panose="02020603050405020304" pitchFamily="18" charset="0"/>
                          <a:ea typeface="黑体" panose="02010609060101010101" pitchFamily="49" charset="-122"/>
                          <a:cs typeface="Times New Roman" panose="02020603050405020304" pitchFamily="18" charset="0"/>
                        </a:rPr>
                        <a:t>3.95</a:t>
                      </a:r>
                      <a:endParaRPr lang="zh-CN" sz="14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a:effectLst/>
                          <a:latin typeface="Times New Roman" panose="02020603050405020304" pitchFamily="18" charset="0"/>
                          <a:ea typeface="黑体" panose="02010609060101010101" pitchFamily="49" charset="-122"/>
                          <a:cs typeface="Times New Roman" panose="02020603050405020304" pitchFamily="18" charset="0"/>
                        </a:rPr>
                        <a:t>4.10</a:t>
                      </a:r>
                      <a:endParaRPr lang="zh-CN" sz="14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a:effectLst/>
                          <a:latin typeface="Times New Roman" panose="02020603050405020304" pitchFamily="18" charset="0"/>
                          <a:ea typeface="黑体" panose="02010609060101010101" pitchFamily="49" charset="-122"/>
                          <a:cs typeface="Times New Roman" panose="02020603050405020304" pitchFamily="18" charset="0"/>
                        </a:rPr>
                        <a:t>4.20</a:t>
                      </a:r>
                      <a:endParaRPr lang="zh-CN" sz="14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930942738"/>
                  </a:ext>
                </a:extLst>
              </a:tr>
              <a:tr h="36000">
                <a:tc>
                  <a:txBody>
                    <a:bodyPr/>
                    <a:lstStyle/>
                    <a:p>
                      <a:pPr algn="ctr">
                        <a:spcAft>
                          <a:spcPts val="0"/>
                        </a:spcAft>
                      </a:pPr>
                      <a:r>
                        <a:rPr lang="en-US" sz="1400" kern="0">
                          <a:effectLst/>
                          <a:latin typeface="Times New Roman" panose="02020603050405020304" pitchFamily="18" charset="0"/>
                          <a:ea typeface="黑体" panose="02010609060101010101" pitchFamily="49" charset="-122"/>
                          <a:cs typeface="Times New Roman" panose="02020603050405020304" pitchFamily="18" charset="0"/>
                        </a:rPr>
                        <a:t>28</a:t>
                      </a:r>
                      <a:r>
                        <a:rPr lang="zh-CN" sz="1400" kern="0">
                          <a:effectLst/>
                          <a:latin typeface="Times New Roman" panose="02020603050405020304" pitchFamily="18" charset="0"/>
                          <a:ea typeface="黑体" panose="02010609060101010101" pitchFamily="49" charset="-122"/>
                          <a:cs typeface="Times New Roman" panose="02020603050405020304" pitchFamily="18" charset="0"/>
                        </a:rPr>
                        <a:t>＜</a:t>
                      </a:r>
                      <a:r>
                        <a:rPr lang="en-US" sz="1400" kern="0">
                          <a:effectLst/>
                          <a:latin typeface="Times New Roman" panose="02020603050405020304" pitchFamily="18" charset="0"/>
                          <a:ea typeface="黑体" panose="02010609060101010101" pitchFamily="49" charset="-122"/>
                          <a:cs typeface="Times New Roman" panose="02020603050405020304" pitchFamily="18" charset="0"/>
                        </a:rPr>
                        <a:t>CC</a:t>
                      </a:r>
                      <a:r>
                        <a:rPr lang="zh-CN" sz="1400" kern="0">
                          <a:effectLst/>
                          <a:latin typeface="Times New Roman" panose="02020603050405020304" pitchFamily="18" charset="0"/>
                          <a:ea typeface="黑体" panose="02010609060101010101" pitchFamily="49" charset="-122"/>
                          <a:cs typeface="Times New Roman" panose="02020603050405020304" pitchFamily="18" charset="0"/>
                        </a:rPr>
                        <a:t>≤</a:t>
                      </a:r>
                      <a:r>
                        <a:rPr lang="en-US" sz="1400" kern="0">
                          <a:effectLst/>
                          <a:latin typeface="Times New Roman" panose="02020603050405020304" pitchFamily="18" charset="0"/>
                          <a:ea typeface="黑体" panose="02010609060101010101" pitchFamily="49" charset="-122"/>
                          <a:cs typeface="Times New Roman" panose="02020603050405020304" pitchFamily="18" charset="0"/>
                        </a:rPr>
                        <a:t>84</a:t>
                      </a:r>
                      <a:endParaRPr lang="zh-CN" sz="14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a:effectLst/>
                          <a:latin typeface="Times New Roman" panose="02020603050405020304" pitchFamily="18" charset="0"/>
                          <a:ea typeface="黑体" panose="02010609060101010101" pitchFamily="49" charset="-122"/>
                          <a:cs typeface="Times New Roman" panose="02020603050405020304" pitchFamily="18" charset="0"/>
                        </a:rPr>
                        <a:t>3.85</a:t>
                      </a:r>
                      <a:endParaRPr lang="zh-CN" sz="14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a:effectLst/>
                          <a:latin typeface="Times New Roman" panose="02020603050405020304" pitchFamily="18" charset="0"/>
                          <a:ea typeface="黑体" panose="02010609060101010101" pitchFamily="49" charset="-122"/>
                          <a:cs typeface="Times New Roman" panose="02020603050405020304" pitchFamily="18" charset="0"/>
                        </a:rPr>
                        <a:t>3.90</a:t>
                      </a:r>
                      <a:endParaRPr lang="zh-CN" sz="14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a:effectLst/>
                          <a:latin typeface="Times New Roman" panose="02020603050405020304" pitchFamily="18" charset="0"/>
                          <a:ea typeface="黑体" panose="02010609060101010101" pitchFamily="49" charset="-122"/>
                          <a:cs typeface="Times New Roman" panose="02020603050405020304" pitchFamily="18" charset="0"/>
                        </a:rPr>
                        <a:t>4.00</a:t>
                      </a:r>
                      <a:endParaRPr lang="zh-CN" sz="14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a:effectLst/>
                          <a:latin typeface="Times New Roman" panose="02020603050405020304" pitchFamily="18" charset="0"/>
                          <a:ea typeface="黑体" panose="02010609060101010101" pitchFamily="49" charset="-122"/>
                          <a:cs typeface="Times New Roman" panose="02020603050405020304" pitchFamily="18" charset="0"/>
                        </a:rPr>
                        <a:t>4.10</a:t>
                      </a:r>
                      <a:endParaRPr lang="zh-CN" sz="14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888201274"/>
                  </a:ext>
                </a:extLst>
              </a:tr>
              <a:tr h="36000">
                <a:tc>
                  <a:txBody>
                    <a:bodyPr/>
                    <a:lstStyle/>
                    <a:p>
                      <a:pPr algn="ctr">
                        <a:spcAft>
                          <a:spcPts val="0"/>
                        </a:spcAft>
                      </a:pPr>
                      <a:r>
                        <a:rPr lang="en-US" sz="1400" kern="0" dirty="0">
                          <a:effectLst/>
                          <a:latin typeface="Times New Roman" panose="02020603050405020304" pitchFamily="18" charset="0"/>
                          <a:ea typeface="黑体" panose="02010609060101010101" pitchFamily="49" charset="-122"/>
                          <a:cs typeface="Times New Roman" panose="02020603050405020304" pitchFamily="18" charset="0"/>
                        </a:rPr>
                        <a:t>CC</a:t>
                      </a:r>
                      <a:r>
                        <a:rPr lang="zh-CN" sz="1400" kern="0" dirty="0">
                          <a:effectLst/>
                          <a:latin typeface="Times New Roman" panose="02020603050405020304" pitchFamily="18" charset="0"/>
                          <a:ea typeface="黑体" panose="02010609060101010101" pitchFamily="49" charset="-122"/>
                          <a:cs typeface="Times New Roman" panose="02020603050405020304" pitchFamily="18" charset="0"/>
                        </a:rPr>
                        <a:t>＞</a:t>
                      </a:r>
                      <a:r>
                        <a:rPr lang="en-US" sz="1400" kern="0" dirty="0">
                          <a:effectLst/>
                          <a:latin typeface="Times New Roman" panose="02020603050405020304" pitchFamily="18" charset="0"/>
                          <a:ea typeface="黑体" panose="02010609060101010101" pitchFamily="49" charset="-122"/>
                          <a:cs typeface="Times New Roman" panose="02020603050405020304" pitchFamily="18" charset="0"/>
                        </a:rPr>
                        <a:t>84</a:t>
                      </a:r>
                      <a:endParaRPr lang="zh-CN" sz="1400" kern="100" dirty="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a:effectLst/>
                          <a:latin typeface="Times New Roman" panose="02020603050405020304" pitchFamily="18" charset="0"/>
                          <a:ea typeface="黑体" panose="02010609060101010101" pitchFamily="49" charset="-122"/>
                          <a:cs typeface="Times New Roman" panose="02020603050405020304" pitchFamily="18" charset="0"/>
                        </a:rPr>
                        <a:t>3.75</a:t>
                      </a:r>
                      <a:endParaRPr lang="zh-CN" sz="14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a:effectLst/>
                          <a:latin typeface="Times New Roman" panose="02020603050405020304" pitchFamily="18" charset="0"/>
                          <a:ea typeface="黑体" panose="02010609060101010101" pitchFamily="49" charset="-122"/>
                          <a:cs typeface="Times New Roman" panose="02020603050405020304" pitchFamily="18" charset="0"/>
                        </a:rPr>
                        <a:t>3.80</a:t>
                      </a:r>
                      <a:endParaRPr lang="zh-CN" sz="14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a:effectLst/>
                          <a:latin typeface="Times New Roman" panose="02020603050405020304" pitchFamily="18" charset="0"/>
                          <a:ea typeface="黑体" panose="02010609060101010101" pitchFamily="49" charset="-122"/>
                          <a:cs typeface="Times New Roman" panose="02020603050405020304" pitchFamily="18" charset="0"/>
                        </a:rPr>
                        <a:t>3.85</a:t>
                      </a:r>
                      <a:endParaRPr lang="zh-CN" sz="1400" kern="10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dirty="0">
                          <a:effectLst/>
                          <a:latin typeface="Times New Roman" panose="02020603050405020304" pitchFamily="18" charset="0"/>
                          <a:ea typeface="黑体" panose="02010609060101010101" pitchFamily="49" charset="-122"/>
                          <a:cs typeface="Times New Roman" panose="02020603050405020304" pitchFamily="18" charset="0"/>
                        </a:rPr>
                        <a:t>3.95</a:t>
                      </a:r>
                      <a:endParaRPr lang="zh-CN" sz="1400" kern="100" dirty="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548856997"/>
                  </a:ext>
                </a:extLst>
              </a:tr>
            </a:tbl>
          </a:graphicData>
        </a:graphic>
      </p:graphicFrame>
    </p:spTree>
    <p:extLst>
      <p:ext uri="{BB962C8B-B14F-4D97-AF65-F5344CB8AC3E}">
        <p14:creationId xmlns:p14="http://schemas.microsoft.com/office/powerpoint/2010/main" val="404728606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75858" y="776585"/>
            <a:ext cx="184858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4.2 </a:t>
            </a:r>
            <a:r>
              <a:rPr lang="zh-CN" altLang="en-US" sz="2000" b="0" cap="none" spc="0" dirty="0">
                <a:ln w="0"/>
                <a:solidFill>
                  <a:schemeClr val="tx1"/>
                </a:solidFill>
                <a:effectLst>
                  <a:outerShdw blurRad="38100" dist="19050" dir="2700000" algn="tl" rotWithShape="0">
                    <a:schemeClr val="dk1">
                      <a:alpha val="40000"/>
                    </a:schemeClr>
                  </a:outerShdw>
                </a:effectLst>
              </a:rPr>
              <a:t>冷源与热源</a:t>
            </a:r>
          </a:p>
        </p:txBody>
      </p:sp>
      <p:sp>
        <p:nvSpPr>
          <p:cNvPr id="5" name="矩形 4"/>
          <p:cNvSpPr/>
          <p:nvPr/>
        </p:nvSpPr>
        <p:spPr>
          <a:xfrm>
            <a:off x="275859" y="1297071"/>
            <a:ext cx="11159252" cy="1338828"/>
          </a:xfrm>
          <a:prstGeom prst="rect">
            <a:avLst/>
          </a:prstGeom>
        </p:spPr>
        <p:txBody>
          <a:bodyPr wrap="square">
            <a:spAutoFit/>
          </a:bodyPr>
          <a:lstStyle/>
          <a:p>
            <a:pPr>
              <a:lnSpc>
                <a:spcPct val="150000"/>
              </a:lnSpc>
            </a:pPr>
            <a:r>
              <a:rPr lang="en-US" altLang="zh-CN" dirty="0">
                <a:latin typeface="Times New Roman" panose="02020603050405020304" pitchFamily="18" charset="0"/>
                <a:cs typeface="Times New Roman" panose="02020603050405020304" pitchFamily="18" charset="0"/>
              </a:rPr>
              <a:t>4.2.18 </a:t>
            </a:r>
            <a:r>
              <a:rPr lang="zh-CN" altLang="zh-CN" dirty="0">
                <a:latin typeface="Times New Roman" panose="02020603050405020304" pitchFamily="18" charset="0"/>
                <a:cs typeface="Times New Roman" panose="02020603050405020304" pitchFamily="18" charset="0"/>
              </a:rPr>
              <a:t>除具有热回收功能型或低温热泵型多联机系统外，多联机空调系统的制冷剂连接管等效长度应满足对应制冷工况下满负荷时的能效比（</a:t>
            </a:r>
            <a:r>
              <a:rPr lang="en-US" altLang="zh-CN" dirty="0">
                <a:latin typeface="Times New Roman" panose="02020603050405020304" pitchFamily="18" charset="0"/>
                <a:cs typeface="Times New Roman" panose="02020603050405020304" pitchFamily="18" charset="0"/>
              </a:rPr>
              <a:t>EER) </a:t>
            </a:r>
            <a:r>
              <a:rPr lang="zh-CN" altLang="zh-CN" dirty="0">
                <a:latin typeface="Times New Roman" panose="02020603050405020304" pitchFamily="18" charset="0"/>
                <a:cs typeface="Times New Roman" panose="02020603050405020304" pitchFamily="18" charset="0"/>
              </a:rPr>
              <a:t>不低于</a:t>
            </a:r>
            <a:r>
              <a:rPr lang="en-US" altLang="zh-CN" dirty="0">
                <a:latin typeface="Times New Roman" panose="02020603050405020304" pitchFamily="18" charset="0"/>
                <a:cs typeface="Times New Roman" panose="02020603050405020304" pitchFamily="18" charset="0"/>
              </a:rPr>
              <a:t>2.8</a:t>
            </a:r>
            <a:r>
              <a:rPr lang="zh-CN" altLang="zh-CN" dirty="0">
                <a:latin typeface="Times New Roman" panose="02020603050405020304" pitchFamily="18" charset="0"/>
                <a:cs typeface="Times New Roman" panose="02020603050405020304" pitchFamily="18" charset="0"/>
              </a:rPr>
              <a:t>的要求。</a:t>
            </a:r>
            <a:r>
              <a:rPr lang="zh-CN" altLang="en-US" kern="0" dirty="0" smtClean="0">
                <a:solidFill>
                  <a:srgbClr val="FF0000"/>
                </a:solidFill>
                <a:latin typeface="Times New Roman" panose="02020603050405020304" pitchFamily="18" charset="0"/>
                <a:cs typeface="Times New Roman" panose="02020603050405020304" pitchFamily="18" charset="0"/>
              </a:rPr>
              <a:t>（执行国家标准）</a:t>
            </a:r>
            <a:endParaRPr lang="zh-CN" altLang="zh-CN" dirty="0">
              <a:latin typeface="Times New Roman" panose="02020603050405020304" pitchFamily="18" charset="0"/>
              <a:cs typeface="Times New Roman" panose="02020603050405020304" pitchFamily="18" charset="0"/>
            </a:endParaRPr>
          </a:p>
          <a:p>
            <a:pPr>
              <a:lnSpc>
                <a:spcPct val="150000"/>
              </a:lnSpc>
            </a:pPr>
            <a:endParaRPr lang="zh-CN" altLang="zh-C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9416498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75858" y="776585"/>
            <a:ext cx="184858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4.2 </a:t>
            </a:r>
            <a:r>
              <a:rPr lang="zh-CN" altLang="en-US" sz="2000" b="0" cap="none" spc="0" dirty="0">
                <a:ln w="0"/>
                <a:solidFill>
                  <a:schemeClr val="tx1"/>
                </a:solidFill>
                <a:effectLst>
                  <a:outerShdw blurRad="38100" dist="19050" dir="2700000" algn="tl" rotWithShape="0">
                    <a:schemeClr val="dk1">
                      <a:alpha val="40000"/>
                    </a:schemeClr>
                  </a:outerShdw>
                </a:effectLst>
              </a:rPr>
              <a:t>冷源与热源</a:t>
            </a:r>
          </a:p>
        </p:txBody>
      </p:sp>
      <p:sp>
        <p:nvSpPr>
          <p:cNvPr id="3" name="五边形 2"/>
          <p:cNvSpPr/>
          <p:nvPr/>
        </p:nvSpPr>
        <p:spPr>
          <a:xfrm>
            <a:off x="275858" y="4047259"/>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5" name="矩形 4"/>
          <p:cNvSpPr/>
          <p:nvPr/>
        </p:nvSpPr>
        <p:spPr>
          <a:xfrm>
            <a:off x="275859" y="1297071"/>
            <a:ext cx="11159252" cy="646331"/>
          </a:xfrm>
          <a:prstGeom prst="rect">
            <a:avLst/>
          </a:prstGeom>
        </p:spPr>
        <p:txBody>
          <a:bodyPr wrap="square">
            <a:spAutoFit/>
          </a:bodyPr>
          <a:lstStyle/>
          <a:p>
            <a:pPr>
              <a:lnSpc>
                <a:spcPct val="150000"/>
              </a:lnSpc>
            </a:pPr>
            <a:r>
              <a:rPr lang="en-US" altLang="zh-CN" b="1" dirty="0">
                <a:latin typeface="Times New Roman" panose="02020603050405020304" pitchFamily="18" charset="0"/>
                <a:ea typeface="黑体" panose="02010609060101010101" pitchFamily="49" charset="-122"/>
                <a:cs typeface="Times New Roman" panose="02020603050405020304" pitchFamily="18" charset="0"/>
              </a:rPr>
              <a:t>4.2.19</a:t>
            </a:r>
            <a:r>
              <a:rPr lang="en-US" altLang="zh-CN" dirty="0">
                <a:latin typeface="Times New Roman" panose="02020603050405020304" pitchFamily="18" charset="0"/>
                <a:ea typeface="黑体" panose="02010609060101010101" pitchFamily="49" charset="-122"/>
                <a:cs typeface="Times New Roman" panose="02020603050405020304" pitchFamily="18" charset="0"/>
              </a:rPr>
              <a:t> </a:t>
            </a:r>
            <a:r>
              <a:rPr lang="zh-CN" altLang="zh-CN" dirty="0">
                <a:latin typeface="Times New Roman" panose="02020603050405020304" pitchFamily="18" charset="0"/>
                <a:ea typeface="黑体" panose="02010609060101010101" pitchFamily="49" charset="-122"/>
                <a:cs typeface="Times New Roman" panose="02020603050405020304" pitchFamily="18" charset="0"/>
              </a:rPr>
              <a:t>采用直燃型溴化锂吸收式冷（温）水机组时，其在名义工况和规定条件下的性能参数应符合表</a:t>
            </a:r>
            <a:r>
              <a:rPr lang="en-US" altLang="zh-CN" dirty="0">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latin typeface="Times New Roman" panose="02020603050405020304" pitchFamily="18" charset="0"/>
                <a:ea typeface="黑体" panose="02010609060101010101" pitchFamily="49" charset="-122"/>
                <a:cs typeface="Times New Roman" panose="02020603050405020304" pitchFamily="18" charset="0"/>
              </a:rPr>
              <a:t>4.2.19 </a:t>
            </a:r>
            <a:r>
              <a:rPr lang="zh-CN" altLang="zh-CN" dirty="0">
                <a:latin typeface="Times New Roman" panose="02020603050405020304" pitchFamily="18" charset="0"/>
                <a:ea typeface="黑体" panose="02010609060101010101" pitchFamily="49" charset="-122"/>
                <a:cs typeface="Times New Roman" panose="02020603050405020304" pitchFamily="18" charset="0"/>
              </a:rPr>
              <a:t>的规定。</a:t>
            </a:r>
          </a:p>
        </p:txBody>
      </p:sp>
      <p:sp>
        <p:nvSpPr>
          <p:cNvPr id="6" name="矩形 5"/>
          <p:cNvSpPr/>
          <p:nvPr/>
        </p:nvSpPr>
        <p:spPr>
          <a:xfrm>
            <a:off x="275858" y="4475884"/>
            <a:ext cx="11159252" cy="1338828"/>
          </a:xfrm>
          <a:prstGeom prst="rect">
            <a:avLst/>
          </a:prstGeom>
        </p:spPr>
        <p:txBody>
          <a:bodyPr wrap="square">
            <a:spAutoFit/>
          </a:bodyPr>
          <a:lstStyle/>
          <a:p>
            <a:pPr>
              <a:lnSpc>
                <a:spcPct val="150000"/>
              </a:lnSpc>
            </a:pPr>
            <a:r>
              <a:rPr lang="zh-CN" altLang="en-US"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强制性条文。</a:t>
            </a:r>
            <a:r>
              <a:rPr lang="zh-CN" altLang="en-US" kern="100" dirty="0" smtClean="0">
                <a:solidFill>
                  <a:srgbClr val="FF0000"/>
                </a:solidFill>
                <a:latin typeface="楷体" panose="02010609060101010101" pitchFamily="49" charset="-122"/>
                <a:ea typeface="楷体" panose="02010609060101010101" pitchFamily="49" charset="-122"/>
                <a:cs typeface="Times New Roman" panose="02020603050405020304" pitchFamily="18" charset="0"/>
              </a:rPr>
              <a:t>在</a:t>
            </a:r>
            <a:r>
              <a:rPr lang="zh-CN" altLang="zh-CN"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《公共建筑节能设计标准》</a:t>
            </a:r>
            <a:r>
              <a:rPr lang="en-US" altLang="zh-CN"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GB50189-2015</a:t>
            </a:r>
            <a:r>
              <a:rPr lang="zh-CN" altLang="en-US" kern="100" dirty="0" smtClean="0">
                <a:solidFill>
                  <a:srgbClr val="FF0000"/>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rgbClr val="FF0000"/>
                </a:solidFill>
                <a:latin typeface="楷体" panose="02010609060101010101" pitchFamily="49" charset="-122"/>
                <a:ea typeface="楷体" panose="02010609060101010101" pitchFamily="49" charset="-122"/>
                <a:cs typeface="Times New Roman" panose="02020603050405020304" pitchFamily="18" charset="0"/>
              </a:rPr>
              <a:t>4.2.19</a:t>
            </a:r>
            <a:r>
              <a:rPr lang="zh-CN" altLang="en-US" kern="100" dirty="0" smtClean="0">
                <a:solidFill>
                  <a:srgbClr val="FF0000"/>
                </a:solidFill>
                <a:latin typeface="楷体" panose="02010609060101010101" pitchFamily="49" charset="-122"/>
                <a:ea typeface="楷体" panose="02010609060101010101" pitchFamily="49" charset="-122"/>
                <a:cs typeface="Times New Roman" panose="02020603050405020304" pitchFamily="18" charset="0"/>
              </a:rPr>
              <a:t>条</a:t>
            </a:r>
            <a:r>
              <a:rPr lang="zh-CN" altLang="en-US"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基础上调整。</a:t>
            </a:r>
          </a:p>
          <a:p>
            <a:pPr>
              <a:lnSpc>
                <a:spcPct val="150000"/>
              </a:lnSpc>
            </a:pP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表中规定值比国标</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4.2.19</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条</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要求更严格</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。本</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条规定</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的制冷性能</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参数采用现行国家标准</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溴化锂吸收式冷水机组能效限定值及能效等级</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》GB29540</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中的</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2</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级能效</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等级，对应“节能评价值”。</a:t>
            </a:r>
            <a:endParaRPr lang="zh-CN" altLang="en-US" dirty="0">
              <a:solidFill>
                <a:schemeClr val="accent1">
                  <a:lumMod val="75000"/>
                </a:schemeClr>
              </a:solidFill>
              <a:latin typeface="楷体" panose="02010609060101010101" pitchFamily="49" charset="-122"/>
              <a:ea typeface="楷体" panose="02010609060101010101" pitchFamily="49" charset="-122"/>
            </a:endParaRPr>
          </a:p>
        </p:txBody>
      </p:sp>
      <p:sp>
        <p:nvSpPr>
          <p:cNvPr id="4" name="矩形 3">
            <a:extLst>
              <a:ext uri="{FF2B5EF4-FFF2-40B4-BE49-F238E27FC236}">
                <a16:creationId xmlns="" xmlns:a16="http://schemas.microsoft.com/office/drawing/2014/main" id="{79FA024E-44FC-43C6-9254-0AEA46F09B28}"/>
              </a:ext>
            </a:extLst>
          </p:cNvPr>
          <p:cNvSpPr/>
          <p:nvPr/>
        </p:nvSpPr>
        <p:spPr>
          <a:xfrm>
            <a:off x="1707733" y="1990824"/>
            <a:ext cx="8295502" cy="460382"/>
          </a:xfrm>
          <a:prstGeom prst="rect">
            <a:avLst/>
          </a:prstGeom>
        </p:spPr>
        <p:txBody>
          <a:bodyPr wrap="square">
            <a:spAutoFit/>
          </a:bodyPr>
          <a:lstStyle/>
          <a:p>
            <a:pPr>
              <a:lnSpc>
                <a:spcPct val="150000"/>
              </a:lnSpc>
            </a:pPr>
            <a:r>
              <a:rPr lang="zh-CN" altLang="zh-CN" dirty="0">
                <a:latin typeface="Times New Roman" panose="02020603050405020304" pitchFamily="18" charset="0"/>
                <a:ea typeface="黑体" panose="02010609060101010101" pitchFamily="49" charset="-122"/>
                <a:cs typeface="Times New Roman" panose="02020603050405020304" pitchFamily="18" charset="0"/>
              </a:rPr>
              <a:t>表</a:t>
            </a:r>
            <a:r>
              <a:rPr lang="en-US" altLang="zh-CN" b="1" dirty="0">
                <a:latin typeface="Times New Roman" panose="02020603050405020304" pitchFamily="18" charset="0"/>
                <a:ea typeface="黑体" panose="02010609060101010101" pitchFamily="49" charset="-122"/>
                <a:cs typeface="Times New Roman" panose="02020603050405020304" pitchFamily="18" charset="0"/>
              </a:rPr>
              <a:t>4.2.19</a:t>
            </a:r>
            <a:r>
              <a:rPr lang="en-US" altLang="zh-CN" dirty="0">
                <a:latin typeface="Times New Roman" panose="02020603050405020304" pitchFamily="18" charset="0"/>
                <a:ea typeface="黑体" panose="02010609060101010101" pitchFamily="49" charset="-122"/>
                <a:cs typeface="Times New Roman" panose="02020603050405020304" pitchFamily="18" charset="0"/>
              </a:rPr>
              <a:t> </a:t>
            </a:r>
            <a:r>
              <a:rPr lang="zh-CN" altLang="zh-CN" dirty="0">
                <a:latin typeface="Times New Roman" panose="02020603050405020304" pitchFamily="18" charset="0"/>
                <a:ea typeface="黑体" panose="02010609060101010101" pitchFamily="49" charset="-122"/>
                <a:cs typeface="Times New Roman" panose="02020603050405020304" pitchFamily="18" charset="0"/>
              </a:rPr>
              <a:t>名义工况和规定条件下直燃型溴化锂吸收式冷</a:t>
            </a:r>
            <a:r>
              <a:rPr lang="en-US" altLang="zh-CN" dirty="0">
                <a:latin typeface="Times New Roman" panose="02020603050405020304" pitchFamily="18" charset="0"/>
                <a:ea typeface="黑体" panose="02010609060101010101" pitchFamily="49" charset="-122"/>
                <a:cs typeface="Times New Roman" panose="02020603050405020304" pitchFamily="18" charset="0"/>
              </a:rPr>
              <a:t>(</a:t>
            </a:r>
            <a:r>
              <a:rPr lang="zh-CN" altLang="zh-CN" dirty="0">
                <a:latin typeface="Times New Roman" panose="02020603050405020304" pitchFamily="18" charset="0"/>
                <a:ea typeface="黑体" panose="02010609060101010101" pitchFamily="49" charset="-122"/>
                <a:cs typeface="Times New Roman" panose="02020603050405020304" pitchFamily="18" charset="0"/>
              </a:rPr>
              <a:t>温</a:t>
            </a:r>
            <a:r>
              <a:rPr lang="en-US" altLang="zh-CN" dirty="0">
                <a:latin typeface="Times New Roman" panose="02020603050405020304" pitchFamily="18" charset="0"/>
                <a:ea typeface="黑体" panose="02010609060101010101" pitchFamily="49" charset="-122"/>
                <a:cs typeface="Times New Roman" panose="02020603050405020304" pitchFamily="18" charset="0"/>
              </a:rPr>
              <a:t>)</a:t>
            </a:r>
            <a:r>
              <a:rPr lang="zh-CN" altLang="zh-CN" dirty="0">
                <a:latin typeface="Times New Roman" panose="02020603050405020304" pitchFamily="18" charset="0"/>
                <a:ea typeface="黑体" panose="02010609060101010101" pitchFamily="49" charset="-122"/>
                <a:cs typeface="Times New Roman" panose="02020603050405020304" pitchFamily="18" charset="0"/>
              </a:rPr>
              <a:t>水机组的性能参数</a:t>
            </a:r>
          </a:p>
        </p:txBody>
      </p:sp>
      <p:graphicFrame>
        <p:nvGraphicFramePr>
          <p:cNvPr id="8" name="表格 7">
            <a:extLst>
              <a:ext uri="{FF2B5EF4-FFF2-40B4-BE49-F238E27FC236}">
                <a16:creationId xmlns="" xmlns:a16="http://schemas.microsoft.com/office/drawing/2014/main" id="{191F511A-1110-4CEC-82EF-A911517454FB}"/>
              </a:ext>
            </a:extLst>
          </p:cNvPr>
          <p:cNvGraphicFramePr>
            <a:graphicFrameLocks noGrp="1"/>
          </p:cNvGraphicFramePr>
          <p:nvPr>
            <p:extLst>
              <p:ext uri="{D42A27DB-BD31-4B8C-83A1-F6EECF244321}">
                <p14:modId xmlns:p14="http://schemas.microsoft.com/office/powerpoint/2010/main" val="1351333857"/>
              </p:ext>
            </p:extLst>
          </p:nvPr>
        </p:nvGraphicFramePr>
        <p:xfrm>
          <a:off x="2323070" y="2601577"/>
          <a:ext cx="6690595" cy="1260000"/>
        </p:xfrm>
        <a:graphic>
          <a:graphicData uri="http://schemas.openxmlformats.org/drawingml/2006/table">
            <a:tbl>
              <a:tblPr firstRow="1" firstCol="1" bandRow="1">
                <a:tableStyleId>{2D5ABB26-0587-4C30-8999-92F81FD0307C}</a:tableStyleId>
              </a:tblPr>
              <a:tblGrid>
                <a:gridCol w="2454381">
                  <a:extLst>
                    <a:ext uri="{9D8B030D-6E8A-4147-A177-3AD203B41FA5}">
                      <a16:colId xmlns="" xmlns:a16="http://schemas.microsoft.com/office/drawing/2014/main" val="3900953505"/>
                    </a:ext>
                  </a:extLst>
                </a:gridCol>
                <a:gridCol w="2198883">
                  <a:extLst>
                    <a:ext uri="{9D8B030D-6E8A-4147-A177-3AD203B41FA5}">
                      <a16:colId xmlns="" xmlns:a16="http://schemas.microsoft.com/office/drawing/2014/main" val="3828053961"/>
                    </a:ext>
                  </a:extLst>
                </a:gridCol>
                <a:gridCol w="1122897">
                  <a:extLst>
                    <a:ext uri="{9D8B030D-6E8A-4147-A177-3AD203B41FA5}">
                      <a16:colId xmlns="" xmlns:a16="http://schemas.microsoft.com/office/drawing/2014/main" val="1830202145"/>
                    </a:ext>
                  </a:extLst>
                </a:gridCol>
                <a:gridCol w="914434">
                  <a:extLst>
                    <a:ext uri="{9D8B030D-6E8A-4147-A177-3AD203B41FA5}">
                      <a16:colId xmlns="" xmlns:a16="http://schemas.microsoft.com/office/drawing/2014/main" val="3630899308"/>
                    </a:ext>
                  </a:extLst>
                </a:gridCol>
              </a:tblGrid>
              <a:tr h="252000">
                <a:tc gridSpan="2">
                  <a:txBody>
                    <a:bodyPr/>
                    <a:lstStyle/>
                    <a:p>
                      <a:pPr algn="ctr">
                        <a:spcAft>
                          <a:spcPts val="0"/>
                        </a:spcAft>
                      </a:pPr>
                      <a:r>
                        <a:rPr lang="zh-CN" sz="140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名义工况</a:t>
                      </a:r>
                      <a:endParaRPr lang="zh-CN" sz="1400" kern="10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tc gridSpan="2">
                  <a:txBody>
                    <a:bodyPr/>
                    <a:lstStyle/>
                    <a:p>
                      <a:pPr algn="ctr">
                        <a:spcAft>
                          <a:spcPts val="0"/>
                        </a:spcAft>
                      </a:pPr>
                      <a:r>
                        <a:rPr lang="zh-CN" sz="140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性能参数</a:t>
                      </a:r>
                      <a:endParaRPr lang="zh-CN" sz="1400" kern="10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extLst>
                  <a:ext uri="{0D108BD9-81ED-4DB2-BD59-A6C34878D82A}">
                    <a16:rowId xmlns="" xmlns:a16="http://schemas.microsoft.com/office/drawing/2014/main" val="3493864150"/>
                  </a:ext>
                </a:extLst>
              </a:tr>
              <a:tr h="252000">
                <a:tc rowSpan="2">
                  <a:txBody>
                    <a:bodyPr/>
                    <a:lstStyle/>
                    <a:p>
                      <a:pPr algn="ctr">
                        <a:spcAft>
                          <a:spcPts val="0"/>
                        </a:spcAft>
                      </a:pPr>
                      <a:r>
                        <a:rPr lang="zh-CN" sz="140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冷（温）水进</a:t>
                      </a:r>
                      <a:r>
                        <a:rPr lang="en-US" sz="140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a:t>
                      </a:r>
                      <a:r>
                        <a:rPr lang="zh-CN" sz="140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出口温度（℃）</a:t>
                      </a:r>
                      <a:endParaRPr lang="zh-CN" sz="1400" kern="10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a:spcAft>
                          <a:spcPts val="0"/>
                        </a:spcAft>
                      </a:pPr>
                      <a:r>
                        <a:rPr lang="zh-CN" sz="140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冷却水进</a:t>
                      </a:r>
                      <a:r>
                        <a:rPr lang="en-US" sz="140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a:t>
                      </a:r>
                      <a:r>
                        <a:rPr lang="zh-CN" sz="140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出口温度（℃）</a:t>
                      </a:r>
                      <a:endParaRPr lang="zh-CN" sz="1400" kern="10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spcAft>
                          <a:spcPts val="0"/>
                        </a:spcAft>
                      </a:pPr>
                      <a:r>
                        <a:rPr lang="zh-CN" sz="140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性能系数（</a:t>
                      </a:r>
                      <a:r>
                        <a:rPr lang="en-US" sz="140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W/W</a:t>
                      </a:r>
                      <a:r>
                        <a:rPr lang="zh-CN" sz="140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a:t>
                      </a:r>
                      <a:endParaRPr lang="zh-CN" sz="1400" kern="10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extLst>
                  <a:ext uri="{0D108BD9-81ED-4DB2-BD59-A6C34878D82A}">
                    <a16:rowId xmlns="" xmlns:a16="http://schemas.microsoft.com/office/drawing/2014/main" val="1063126597"/>
                  </a:ext>
                </a:extLst>
              </a:tr>
              <a:tr h="252000">
                <a:tc vMerge="1">
                  <a:txBody>
                    <a:bodyPr/>
                    <a:lstStyle/>
                    <a:p>
                      <a:endParaRPr lang="zh-CN" altLang="en-US"/>
                    </a:p>
                  </a:txBody>
                  <a:tcPr/>
                </a:tc>
                <a:tc vMerge="1">
                  <a:txBody>
                    <a:bodyPr/>
                    <a:lstStyle/>
                    <a:p>
                      <a:endParaRPr lang="zh-CN" altLang="en-US"/>
                    </a:p>
                  </a:txBody>
                  <a:tcPr/>
                </a:tc>
                <a:tc>
                  <a:txBody>
                    <a:bodyPr/>
                    <a:lstStyle/>
                    <a:p>
                      <a:pPr algn="ctr">
                        <a:spcAft>
                          <a:spcPts val="0"/>
                        </a:spcAft>
                      </a:pPr>
                      <a:r>
                        <a:rPr lang="zh-CN" sz="140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制冷</a:t>
                      </a:r>
                      <a:endParaRPr lang="zh-CN" sz="1400" kern="10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zh-CN" sz="140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供热</a:t>
                      </a:r>
                      <a:endParaRPr lang="zh-CN" sz="1400" kern="10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2708759377"/>
                  </a:ext>
                </a:extLst>
              </a:tr>
              <a:tr h="252000">
                <a:tc>
                  <a:txBody>
                    <a:bodyPr/>
                    <a:lstStyle/>
                    <a:p>
                      <a:pPr algn="ctr">
                        <a:spcAft>
                          <a:spcPts val="0"/>
                        </a:spcAft>
                      </a:pPr>
                      <a:r>
                        <a:rPr lang="en-US" sz="140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12/7</a:t>
                      </a:r>
                      <a:r>
                        <a:rPr lang="zh-CN" sz="140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（供冷）</a:t>
                      </a:r>
                      <a:endParaRPr lang="zh-CN" sz="1400" kern="10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30/35</a:t>
                      </a:r>
                      <a:endParaRPr lang="zh-CN" sz="1400" kern="10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zh-CN" sz="140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a:t>
                      </a:r>
                      <a:r>
                        <a:rPr lang="en-US" sz="140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1.30</a:t>
                      </a:r>
                      <a:endParaRPr lang="zh-CN" sz="1400" kern="10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zh-CN" sz="140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a:t>
                      </a:r>
                      <a:endParaRPr lang="zh-CN" sz="1400" kern="10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495723673"/>
                  </a:ext>
                </a:extLst>
              </a:tr>
              <a:tr h="252000">
                <a:tc>
                  <a:txBody>
                    <a:bodyPr/>
                    <a:lstStyle/>
                    <a:p>
                      <a:pPr algn="ctr">
                        <a:spcAft>
                          <a:spcPts val="0"/>
                        </a:spcAft>
                      </a:pPr>
                      <a:r>
                        <a:rPr lang="zh-CN" sz="140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a:t>
                      </a:r>
                      <a:r>
                        <a:rPr lang="en-US" sz="140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/60</a:t>
                      </a:r>
                      <a:r>
                        <a:rPr lang="zh-CN" sz="140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（供热）</a:t>
                      </a:r>
                      <a:endParaRPr lang="zh-CN" sz="1400" kern="10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zh-CN" sz="140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a:t>
                      </a:r>
                      <a:endParaRPr lang="zh-CN" sz="1400" kern="10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zh-CN" sz="1400" kern="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a:t>
                      </a:r>
                      <a:endParaRPr lang="zh-CN" sz="1400" kern="10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zh-CN" sz="140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a:t>
                      </a:r>
                      <a:r>
                        <a:rPr lang="en-US" sz="1400" kern="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rPr>
                        <a:t>0.90</a:t>
                      </a:r>
                      <a:endParaRPr lang="zh-CN" sz="1400" kern="100" dirty="0">
                        <a:solidFill>
                          <a:sysClr val="windowText" lastClr="000000"/>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638274471"/>
                  </a:ext>
                </a:extLst>
              </a:tr>
            </a:tbl>
          </a:graphicData>
        </a:graphic>
      </p:graphicFrame>
    </p:spTree>
    <p:extLst>
      <p:ext uri="{BB962C8B-B14F-4D97-AF65-F5344CB8AC3E}">
        <p14:creationId xmlns:p14="http://schemas.microsoft.com/office/powerpoint/2010/main" val="350990632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75858" y="776585"/>
            <a:ext cx="184858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4.2 </a:t>
            </a:r>
            <a:r>
              <a:rPr lang="zh-CN" altLang="en-US" sz="2000" b="0" cap="none" spc="0" dirty="0">
                <a:ln w="0"/>
                <a:solidFill>
                  <a:schemeClr val="tx1"/>
                </a:solidFill>
                <a:effectLst>
                  <a:outerShdw blurRad="38100" dist="19050" dir="2700000" algn="tl" rotWithShape="0">
                    <a:schemeClr val="dk1">
                      <a:alpha val="40000"/>
                    </a:schemeClr>
                  </a:outerShdw>
                </a:effectLst>
              </a:rPr>
              <a:t>冷源与热源</a:t>
            </a:r>
          </a:p>
        </p:txBody>
      </p:sp>
      <p:sp>
        <p:nvSpPr>
          <p:cNvPr id="5" name="矩形 4"/>
          <p:cNvSpPr/>
          <p:nvPr/>
        </p:nvSpPr>
        <p:spPr>
          <a:xfrm>
            <a:off x="275858" y="1239406"/>
            <a:ext cx="11159252" cy="3831818"/>
          </a:xfrm>
          <a:prstGeom prst="rect">
            <a:avLst/>
          </a:prstGeom>
        </p:spPr>
        <p:txBody>
          <a:bodyPr wrap="square">
            <a:spAutoFit/>
          </a:bodyPr>
          <a:lstStyle/>
          <a:p>
            <a:pPr>
              <a:lnSpc>
                <a:spcPct val="150000"/>
              </a:lnSpc>
            </a:pPr>
            <a:r>
              <a:rPr lang="en-US" altLang="zh-CN" dirty="0">
                <a:latin typeface="Times New Roman" panose="02020603050405020304" pitchFamily="18" charset="0"/>
                <a:cs typeface="Times New Roman" panose="02020603050405020304" pitchFamily="18" charset="0"/>
              </a:rPr>
              <a:t>4.2.20 </a:t>
            </a:r>
            <a:r>
              <a:rPr lang="zh-CN" altLang="zh-CN" dirty="0">
                <a:latin typeface="Times New Roman" panose="02020603050405020304" pitchFamily="18" charset="0"/>
                <a:cs typeface="Times New Roman" panose="02020603050405020304" pitchFamily="18" charset="0"/>
              </a:rPr>
              <a:t>对冬季或过渡季存在供冷需求的建筑，应充分利用新风降温；经技术经济分析合理时</a:t>
            </a:r>
            <a:r>
              <a:rPr lang="en-US" altLang="zh-CN" dirty="0">
                <a:latin typeface="Times New Roman" panose="02020603050405020304" pitchFamily="18" charset="0"/>
                <a:cs typeface="Times New Roman" panose="02020603050405020304" pitchFamily="18" charset="0"/>
              </a:rPr>
              <a:t>,</a:t>
            </a:r>
            <a:r>
              <a:rPr lang="zh-CN" altLang="zh-CN" dirty="0">
                <a:latin typeface="Times New Roman" panose="02020603050405020304" pitchFamily="18" charset="0"/>
                <a:cs typeface="Times New Roman" panose="02020603050405020304" pitchFamily="18" charset="0"/>
              </a:rPr>
              <a:t>可利用冷却塔提供空气调节冷水或使用具有同时制冷和制热功能的空调（热泵）产品。</a:t>
            </a:r>
            <a:r>
              <a:rPr lang="zh-CN" altLang="en-US" dirty="0">
                <a:latin typeface="Times New Roman" panose="02020603050405020304" pitchFamily="18" charset="0"/>
                <a:cs typeface="Times New Roman" panose="02020603050405020304" pitchFamily="18" charset="0"/>
              </a:rPr>
              <a:t> </a:t>
            </a:r>
            <a:r>
              <a:rPr lang="zh-CN" altLang="en-US" dirty="0" smtClean="0">
                <a:solidFill>
                  <a:srgbClr val="FF0000"/>
                </a:solidFill>
                <a:latin typeface="Times New Roman" panose="02020603050405020304" pitchFamily="18" charset="0"/>
                <a:cs typeface="Times New Roman" panose="02020603050405020304" pitchFamily="18" charset="0"/>
              </a:rPr>
              <a:t>（执行国家标准）</a:t>
            </a:r>
            <a:endParaRPr lang="en-US" altLang="zh-CN" dirty="0">
              <a:solidFill>
                <a:srgbClr val="FF0000"/>
              </a:solidFill>
              <a:latin typeface="Times New Roman" panose="02020603050405020304" pitchFamily="18" charset="0"/>
              <a:cs typeface="Times New Roman" panose="02020603050405020304" pitchFamily="18" charset="0"/>
            </a:endParaRPr>
          </a:p>
          <a:p>
            <a:pPr>
              <a:lnSpc>
                <a:spcPct val="150000"/>
              </a:lnSpc>
            </a:pPr>
            <a:endParaRPr lang="en-US" altLang="zh-CN" dirty="0">
              <a:latin typeface="Times New Roman" panose="02020603050405020304" pitchFamily="18" charset="0"/>
              <a:cs typeface="Times New Roman" panose="02020603050405020304" pitchFamily="18" charset="0"/>
            </a:endParaRPr>
          </a:p>
          <a:p>
            <a:pPr>
              <a:lnSpc>
                <a:spcPct val="150000"/>
              </a:lnSpc>
            </a:pPr>
            <a:r>
              <a:rPr lang="en-US" altLang="zh-CN" dirty="0">
                <a:latin typeface="Times New Roman" panose="02020603050405020304" pitchFamily="18" charset="0"/>
                <a:cs typeface="Times New Roman" panose="02020603050405020304" pitchFamily="18" charset="0"/>
              </a:rPr>
              <a:t>4.2.21 </a:t>
            </a:r>
            <a:r>
              <a:rPr lang="zh-CN" altLang="zh-CN" dirty="0">
                <a:latin typeface="Times New Roman" panose="02020603050405020304" pitchFamily="18" charset="0"/>
                <a:cs typeface="Times New Roman" panose="02020603050405020304" pitchFamily="18" charset="0"/>
              </a:rPr>
              <a:t>采用蒸汽为热源，经技术经济比较合理时，应回收用汽设备产生的凝结水。凝结水回收系统应采用闭式系统。</a:t>
            </a:r>
            <a:r>
              <a:rPr lang="zh-CN" altLang="en-US" dirty="0">
                <a:latin typeface="Times New Roman" panose="02020603050405020304" pitchFamily="18" charset="0"/>
                <a:cs typeface="Times New Roman" panose="02020603050405020304" pitchFamily="18" charset="0"/>
              </a:rPr>
              <a:t> </a:t>
            </a:r>
            <a:r>
              <a:rPr lang="zh-CN" altLang="en-US" dirty="0" smtClean="0">
                <a:solidFill>
                  <a:srgbClr val="FF0000"/>
                </a:solidFill>
                <a:latin typeface="Times New Roman" panose="02020603050405020304" pitchFamily="18" charset="0"/>
                <a:cs typeface="Times New Roman" panose="02020603050405020304" pitchFamily="18" charset="0"/>
              </a:rPr>
              <a:t>（执行国家标准）</a:t>
            </a:r>
            <a:endParaRPr lang="en-US" altLang="zh-CN" dirty="0">
              <a:solidFill>
                <a:srgbClr val="FF0000"/>
              </a:solidFill>
              <a:latin typeface="Times New Roman" panose="02020603050405020304" pitchFamily="18" charset="0"/>
              <a:cs typeface="Times New Roman" panose="02020603050405020304" pitchFamily="18" charset="0"/>
            </a:endParaRPr>
          </a:p>
          <a:p>
            <a:pPr>
              <a:lnSpc>
                <a:spcPct val="150000"/>
              </a:lnSpc>
            </a:pPr>
            <a:endParaRPr lang="zh-CN" altLang="zh-CN" dirty="0">
              <a:latin typeface="Times New Roman" panose="02020603050405020304" pitchFamily="18" charset="0"/>
              <a:cs typeface="Times New Roman" panose="02020603050405020304" pitchFamily="18" charset="0"/>
            </a:endParaRPr>
          </a:p>
          <a:p>
            <a:pPr>
              <a:lnSpc>
                <a:spcPct val="150000"/>
              </a:lnSpc>
            </a:pPr>
            <a:r>
              <a:rPr lang="en-US" altLang="zh-CN" dirty="0">
                <a:latin typeface="Times New Roman" panose="02020603050405020304" pitchFamily="18" charset="0"/>
                <a:cs typeface="Times New Roman" panose="02020603050405020304" pitchFamily="18" charset="0"/>
              </a:rPr>
              <a:t>4.2.22 </a:t>
            </a:r>
            <a:r>
              <a:rPr lang="zh-CN" altLang="zh-CN" dirty="0">
                <a:latin typeface="Times New Roman" panose="02020603050405020304" pitchFamily="18" charset="0"/>
                <a:cs typeface="Times New Roman" panose="02020603050405020304" pitchFamily="18" charset="0"/>
              </a:rPr>
              <a:t>对常年存在生活热水需求的建筑，当采用电动蒸汽压缩循环冷水机组时，宜采用具有冷凝热回收功能的冷水机组。</a:t>
            </a:r>
            <a:r>
              <a:rPr lang="zh-CN" altLang="en-US" dirty="0">
                <a:latin typeface="Times New Roman" panose="02020603050405020304" pitchFamily="18" charset="0"/>
                <a:cs typeface="Times New Roman" panose="02020603050405020304" pitchFamily="18" charset="0"/>
              </a:rPr>
              <a:t> </a:t>
            </a:r>
            <a:r>
              <a:rPr lang="zh-CN" altLang="en-US" dirty="0" smtClean="0">
                <a:solidFill>
                  <a:srgbClr val="FF0000"/>
                </a:solidFill>
                <a:latin typeface="Times New Roman" panose="02020603050405020304" pitchFamily="18" charset="0"/>
                <a:cs typeface="Times New Roman" panose="02020603050405020304" pitchFamily="18" charset="0"/>
              </a:rPr>
              <a:t>（执行国家标准）</a:t>
            </a:r>
            <a:endParaRPr lang="zh-CN" altLang="zh-CN" dirty="0">
              <a:solidFill>
                <a:srgbClr val="FF0000"/>
              </a:solidFill>
              <a:latin typeface="Times New Roman" panose="02020603050405020304" pitchFamily="18" charset="0"/>
              <a:cs typeface="Times New Roman" panose="02020603050405020304" pitchFamily="18" charset="0"/>
            </a:endParaRPr>
          </a:p>
          <a:p>
            <a:pPr>
              <a:lnSpc>
                <a:spcPct val="150000"/>
              </a:lnSpc>
            </a:pPr>
            <a:endParaRPr lang="zh-CN" altLang="zh-C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7594773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标题 3"/>
          <p:cNvSpPr txBox="1">
            <a:spLocks/>
          </p:cNvSpPr>
          <p:nvPr/>
        </p:nvSpPr>
        <p:spPr>
          <a:xfrm>
            <a:off x="0" y="2895638"/>
            <a:ext cx="12192000" cy="1008063"/>
          </a:xfrm>
          <a:prstGeom prst="rect">
            <a:avLst/>
          </a:prstGeom>
          <a:gradFill flip="none" rotWithShape="1">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tileRect/>
          </a:gradFill>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50000"/>
              </a:lnSpc>
            </a:pPr>
            <a:r>
              <a:rPr lang="en-US" altLang="zh-CN" b="1" dirty="0" smtClean="0"/>
              <a:t>4.3 </a:t>
            </a:r>
            <a:r>
              <a:rPr lang="zh-CN" altLang="en-US" b="1" dirty="0" smtClean="0"/>
              <a:t>空调、供暖水系统</a:t>
            </a:r>
            <a:endParaRPr lang="zh-CN" altLang="zh-CN" sz="2000" b="1" dirty="0"/>
          </a:p>
        </p:txBody>
      </p:sp>
    </p:spTree>
    <p:extLst>
      <p:ext uri="{BB962C8B-B14F-4D97-AF65-F5344CB8AC3E}">
        <p14:creationId xmlns:p14="http://schemas.microsoft.com/office/powerpoint/2010/main" val="1439081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8" y="842306"/>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4.3 </a:t>
            </a:r>
            <a:r>
              <a:rPr lang="zh-CN" altLang="en-US" sz="2000" b="0" cap="none" spc="0" dirty="0">
                <a:ln w="0"/>
                <a:solidFill>
                  <a:schemeClr val="tx1"/>
                </a:solidFill>
                <a:effectLst>
                  <a:outerShdw blurRad="38100" dist="19050" dir="2700000" algn="tl" rotWithShape="0">
                    <a:schemeClr val="dk1">
                      <a:alpha val="40000"/>
                    </a:schemeClr>
                  </a:outerShdw>
                </a:effectLst>
              </a:rPr>
              <a:t>空调、供暖水系统</a:t>
            </a:r>
          </a:p>
        </p:txBody>
      </p:sp>
      <p:sp>
        <p:nvSpPr>
          <p:cNvPr id="5" name="矩形 4"/>
          <p:cNvSpPr/>
          <p:nvPr/>
        </p:nvSpPr>
        <p:spPr>
          <a:xfrm>
            <a:off x="385763" y="1310341"/>
            <a:ext cx="11420474" cy="460382"/>
          </a:xfrm>
          <a:prstGeom prst="rect">
            <a:avLst/>
          </a:prstGeom>
        </p:spPr>
        <p:txBody>
          <a:bodyPr wrap="square">
            <a:spAutoFit/>
          </a:bodyPr>
          <a:lstStyle/>
          <a:p>
            <a:pPr>
              <a:lnSpc>
                <a:spcPct val="150000"/>
              </a:lnSpc>
            </a:pPr>
            <a:r>
              <a:rPr lang="en-US" altLang="zh-CN" dirty="0">
                <a:latin typeface="Times New Roman" panose="02020603050405020304" pitchFamily="18" charset="0"/>
                <a:cs typeface="Times New Roman" panose="02020603050405020304" pitchFamily="18" charset="0"/>
              </a:rPr>
              <a:t>4.3.1 </a:t>
            </a:r>
            <a:r>
              <a:rPr lang="zh-CN" altLang="zh-CN" dirty="0">
                <a:latin typeface="Times New Roman" panose="02020603050405020304" pitchFamily="18" charset="0"/>
                <a:cs typeface="Times New Roman" panose="02020603050405020304" pitchFamily="18" charset="0"/>
              </a:rPr>
              <a:t>空调水系统、供暖水系统应采用闭式循环系统。 </a:t>
            </a:r>
          </a:p>
        </p:txBody>
      </p:sp>
      <p:sp>
        <p:nvSpPr>
          <p:cNvPr id="11" name="五边形 2">
            <a:extLst>
              <a:ext uri="{FF2B5EF4-FFF2-40B4-BE49-F238E27FC236}">
                <a16:creationId xmlns="" xmlns:a16="http://schemas.microsoft.com/office/drawing/2014/main" id="{F0F4C6CC-BE6A-4BB4-8659-B80DEFAF427A}"/>
              </a:ext>
            </a:extLst>
          </p:cNvPr>
          <p:cNvSpPr/>
          <p:nvPr/>
        </p:nvSpPr>
        <p:spPr>
          <a:xfrm>
            <a:off x="404098" y="2000372"/>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13" name="矩形 12">
            <a:extLst>
              <a:ext uri="{FF2B5EF4-FFF2-40B4-BE49-F238E27FC236}">
                <a16:creationId xmlns="" xmlns:a16="http://schemas.microsoft.com/office/drawing/2014/main" id="{9EFD1F10-CBED-4B3C-81AF-BBE306D65C6E}"/>
              </a:ext>
            </a:extLst>
          </p:cNvPr>
          <p:cNvSpPr/>
          <p:nvPr/>
        </p:nvSpPr>
        <p:spPr>
          <a:xfrm>
            <a:off x="404098" y="2496453"/>
            <a:ext cx="11159252" cy="4662815"/>
          </a:xfrm>
          <a:prstGeom prst="rect">
            <a:avLst/>
          </a:prstGeom>
        </p:spPr>
        <p:txBody>
          <a:bodyPr wrap="square">
            <a:spAutoFit/>
          </a:bodyPr>
          <a:lstStyle/>
          <a:p>
            <a:pPr marL="285750" indent="-285750">
              <a:lnSpc>
                <a:spcPct val="15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闭式</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循环系统（包括开式膨胀水箱定压的系统）水泵扬程只需克服管网阻力</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，与开式系统相比更加节能</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，所以要求</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采用闭式系统。</a:t>
            </a:r>
            <a:endPar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ct val="150000"/>
              </a:lnSpc>
              <a:buFont typeface="Wingdings" panose="05000000000000000000" pitchFamily="2" charset="2"/>
              <a:buChar char="Ø"/>
            </a:pP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水蓄冷（热）</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系统：</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indent="457200">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当</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水池设计水位高于水系统的最高点时，实际上也</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是本条规定的闭式系统，可以</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采用直接供冷供热</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方式。蓄热</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系统同时应注意采取防止系统汽化措施</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indent="457200">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当</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水池设计水位低于水系统的最高点时，应设置热交换设备，使空调水系统成为闭式系统。</a:t>
            </a:r>
          </a:p>
          <a:p>
            <a:pPr marL="285750" indent="-285750">
              <a:lnSpc>
                <a:spcPct val="15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不受本条规定限制的系统：</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ct val="150000"/>
              </a:lnSpc>
              <a:buFont typeface="Arial" panose="020B0604020202020204" pitchFamily="34" charset="0"/>
              <a:buChar char="•"/>
            </a:pP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采用直接蒸发冷却器的</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系统</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空气</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水直接接触的开式换热塔的进塔水管和底盘之间的水提升高差很小，可不受本条规定限制</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ct val="150000"/>
              </a:lnSpc>
              <a:buFont typeface="Arial" panose="020B0604020202020204" pitchFamily="34" charset="0"/>
              <a:buChar char="•"/>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小型</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的太阳能供暖系统在技术经济合理时，可不受本条</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规定</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的</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限制</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p>
          <a:p>
            <a:pPr>
              <a:lnSpc>
                <a:spcPct val="150000"/>
              </a:lnSpc>
            </a:pPr>
            <a:endParaRPr lang="zh-CN" altLang="en-US" dirty="0">
              <a:solidFill>
                <a:schemeClr val="accent1">
                  <a:lumMod val="75000"/>
                </a:schemeClr>
              </a:solidFill>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21653428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8" y="776585"/>
            <a:ext cx="159210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4.1 </a:t>
            </a:r>
            <a:r>
              <a:rPr lang="zh-CN" altLang="en-US" sz="2000" b="0" cap="none" spc="0" dirty="0">
                <a:ln w="0"/>
                <a:solidFill>
                  <a:schemeClr val="tx1"/>
                </a:solidFill>
                <a:effectLst>
                  <a:outerShdw blurRad="38100" dist="19050" dir="2700000" algn="tl" rotWithShape="0">
                    <a:schemeClr val="dk1">
                      <a:alpha val="40000"/>
                    </a:schemeClr>
                  </a:outerShdw>
                </a:effectLst>
              </a:rPr>
              <a:t>一般规定</a:t>
            </a:r>
          </a:p>
        </p:txBody>
      </p:sp>
      <p:sp>
        <p:nvSpPr>
          <p:cNvPr id="3" name="五边形 2"/>
          <p:cNvSpPr/>
          <p:nvPr/>
        </p:nvSpPr>
        <p:spPr>
          <a:xfrm>
            <a:off x="404098" y="2850843"/>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5" name="矩形 4"/>
          <p:cNvSpPr/>
          <p:nvPr/>
        </p:nvSpPr>
        <p:spPr>
          <a:xfrm>
            <a:off x="404098" y="1370644"/>
            <a:ext cx="11239501" cy="1286250"/>
          </a:xfrm>
          <a:prstGeom prst="rect">
            <a:avLst/>
          </a:prstGeom>
        </p:spPr>
        <p:txBody>
          <a:bodyPr wrap="square">
            <a:spAutoFit/>
          </a:bodyPr>
          <a:lstStyle/>
          <a:p>
            <a:pPr>
              <a:lnSpc>
                <a:spcPct val="150000"/>
              </a:lnSpc>
            </a:pPr>
            <a:r>
              <a:rPr lang="en-US" altLang="zh-CN" dirty="0">
                <a:latin typeface="Times New Roman" panose="02020603050405020304" pitchFamily="18" charset="0"/>
                <a:cs typeface="Times New Roman" panose="02020603050405020304" pitchFamily="18" charset="0"/>
              </a:rPr>
              <a:t>4.1.1</a:t>
            </a:r>
            <a:r>
              <a:rPr lang="en-US" altLang="zh-CN" b="1" dirty="0">
                <a:latin typeface="Times New Roman" panose="02020603050405020304" pitchFamily="18" charset="0"/>
                <a:cs typeface="Times New Roman" panose="02020603050405020304" pitchFamily="18" charset="0"/>
              </a:rPr>
              <a:t> </a:t>
            </a:r>
            <a:r>
              <a:rPr lang="zh-CN" altLang="zh-CN" dirty="0">
                <a:latin typeface="Times New Roman" panose="02020603050405020304" pitchFamily="18" charset="0"/>
                <a:cs typeface="Times New Roman" panose="02020603050405020304" pitchFamily="18" charset="0"/>
              </a:rPr>
              <a:t>建筑的供暖、通风、空调方式应根据项目所在地气候特点、建筑物的用途、规模、使用特性、负荷特性、参数要求、节能措施等因素，通过技术经济综合分析确定。其选用原则应符合现行国家标准《民用建筑供暖通风与空气调节设计规范》</a:t>
            </a:r>
            <a:r>
              <a:rPr lang="en-US" altLang="zh-CN" dirty="0">
                <a:latin typeface="Times New Roman" panose="02020603050405020304" pitchFamily="18" charset="0"/>
                <a:cs typeface="Times New Roman" panose="02020603050405020304" pitchFamily="18" charset="0"/>
              </a:rPr>
              <a:t>GB50736</a:t>
            </a:r>
            <a:r>
              <a:rPr lang="zh-CN" altLang="zh-CN" dirty="0">
                <a:latin typeface="Times New Roman" panose="02020603050405020304" pitchFamily="18" charset="0"/>
                <a:cs typeface="Times New Roman" panose="02020603050405020304" pitchFamily="18" charset="0"/>
              </a:rPr>
              <a:t>的相关规定。</a:t>
            </a:r>
          </a:p>
        </p:txBody>
      </p:sp>
      <p:sp>
        <p:nvSpPr>
          <p:cNvPr id="6" name="矩形 5"/>
          <p:cNvSpPr/>
          <p:nvPr/>
        </p:nvSpPr>
        <p:spPr>
          <a:xfrm>
            <a:off x="404098" y="3313837"/>
            <a:ext cx="11159252" cy="2169825"/>
          </a:xfrm>
          <a:prstGeom prst="rect">
            <a:avLst/>
          </a:prstGeom>
        </p:spPr>
        <p:txBody>
          <a:bodyPr wrap="square">
            <a:spAutoFit/>
          </a:bodyPr>
          <a:lstStyle/>
          <a:p>
            <a:pPr marL="285750" indent="-285750">
              <a:lnSpc>
                <a:spcPct val="15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供暖、通风与空气调节系统投资较大、运行能耗高；而且不同的系统方式在负荷的适应性、能耗、投资、运行管理方面均有不同特点。</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因此</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规定应根据项目的多项因素，通过技术经济综合</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分析确定供暖、通风、空调方式。</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ct val="150000"/>
              </a:lnSpc>
              <a:buFont typeface="Wingdings" panose="05000000000000000000" pitchFamily="2" charset="2"/>
              <a:buChar char="Ø"/>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民用建筑供暖通风与空气调节设计规范</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GB50736</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各章节中有相应的选用原则规定，应遵循各项规定。</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endParaRPr lang="zh-CN" altLang="en-US" dirty="0">
              <a:solidFill>
                <a:schemeClr val="accent1">
                  <a:lumMod val="75000"/>
                </a:schemeClr>
              </a:solidFill>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36260155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8" y="842306"/>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4.3 </a:t>
            </a:r>
            <a:r>
              <a:rPr lang="zh-CN" altLang="en-US" sz="2000" b="0" cap="none" spc="0" dirty="0">
                <a:ln w="0"/>
                <a:solidFill>
                  <a:schemeClr val="tx1"/>
                </a:solidFill>
                <a:effectLst>
                  <a:outerShdw blurRad="38100" dist="19050" dir="2700000" algn="tl" rotWithShape="0">
                    <a:schemeClr val="dk1">
                      <a:alpha val="40000"/>
                    </a:schemeClr>
                  </a:outerShdw>
                </a:effectLst>
              </a:rPr>
              <a:t>空调、供暖水系统</a:t>
            </a:r>
          </a:p>
        </p:txBody>
      </p:sp>
      <p:sp>
        <p:nvSpPr>
          <p:cNvPr id="5" name="矩形 4"/>
          <p:cNvSpPr/>
          <p:nvPr/>
        </p:nvSpPr>
        <p:spPr>
          <a:xfrm>
            <a:off x="404098" y="1242416"/>
            <a:ext cx="11031012" cy="4662815"/>
          </a:xfrm>
          <a:prstGeom prst="rect">
            <a:avLst/>
          </a:prstGeom>
        </p:spPr>
        <p:txBody>
          <a:bodyPr wrap="square">
            <a:spAutoFit/>
          </a:bodyPr>
          <a:lstStyle/>
          <a:p>
            <a:pPr>
              <a:lnSpc>
                <a:spcPct val="150000"/>
              </a:lnSpc>
            </a:pPr>
            <a:r>
              <a:rPr lang="en-US" altLang="zh-CN" dirty="0">
                <a:latin typeface="Times New Roman" panose="02020603050405020304" pitchFamily="18" charset="0"/>
                <a:cs typeface="Times New Roman" panose="02020603050405020304" pitchFamily="18" charset="0"/>
              </a:rPr>
              <a:t>4.3.2 </a:t>
            </a:r>
            <a:r>
              <a:rPr lang="zh-CN" altLang="zh-CN" dirty="0">
                <a:latin typeface="Times New Roman" panose="02020603050405020304" pitchFamily="18" charset="0"/>
                <a:cs typeface="Times New Roman" panose="02020603050405020304" pitchFamily="18" charset="0"/>
              </a:rPr>
              <a:t>空调冷水、空调热水、供暖热水设计参数应符合下列规定：</a:t>
            </a:r>
          </a:p>
          <a:p>
            <a:pPr indent="457200">
              <a:lnSpc>
                <a:spcPct val="150000"/>
              </a:lnSpc>
            </a:pPr>
            <a:r>
              <a:rPr lang="en-US" altLang="zh-CN" dirty="0">
                <a:latin typeface="Times New Roman" panose="02020603050405020304" pitchFamily="18" charset="0"/>
                <a:cs typeface="Times New Roman" panose="02020603050405020304" pitchFamily="18" charset="0"/>
              </a:rPr>
              <a:t>1 </a:t>
            </a:r>
            <a:r>
              <a:rPr lang="zh-CN" altLang="zh-CN" dirty="0">
                <a:latin typeface="Times New Roman" panose="02020603050405020304" pitchFamily="18" charset="0"/>
                <a:cs typeface="Times New Roman" panose="02020603050405020304" pitchFamily="18" charset="0"/>
              </a:rPr>
              <a:t>采用冷水机组直接供冷时，空调冷水供水温度不宜低于</a:t>
            </a:r>
            <a:r>
              <a:rPr lang="en-US" altLang="zh-CN" dirty="0">
                <a:latin typeface="Times New Roman" panose="02020603050405020304" pitchFamily="18" charset="0"/>
                <a:cs typeface="Times New Roman" panose="02020603050405020304" pitchFamily="18" charset="0"/>
              </a:rPr>
              <a:t>5</a:t>
            </a:r>
            <a:r>
              <a:rPr lang="zh-CN" altLang="zh-CN" dirty="0">
                <a:latin typeface="Times New Roman" panose="02020603050405020304" pitchFamily="18" charset="0"/>
                <a:cs typeface="Times New Roman" panose="02020603050405020304" pitchFamily="18" charset="0"/>
              </a:rPr>
              <a:t>℃，空调冷水供回水温差不应小于</a:t>
            </a:r>
            <a:r>
              <a:rPr lang="en-US" altLang="zh-CN" dirty="0">
                <a:latin typeface="Times New Roman" panose="02020603050405020304" pitchFamily="18" charset="0"/>
                <a:cs typeface="Times New Roman" panose="02020603050405020304" pitchFamily="18" charset="0"/>
              </a:rPr>
              <a:t>5</a:t>
            </a:r>
            <a:r>
              <a:rPr lang="zh-CN" altLang="zh-CN" dirty="0">
                <a:latin typeface="Times New Roman" panose="02020603050405020304" pitchFamily="18" charset="0"/>
                <a:cs typeface="Times New Roman" panose="02020603050405020304" pitchFamily="18" charset="0"/>
              </a:rPr>
              <a:t>℃；经技术经济比较合理时，宜适当增大供回水温差；</a:t>
            </a:r>
          </a:p>
          <a:p>
            <a:pPr indent="457200">
              <a:lnSpc>
                <a:spcPct val="150000"/>
              </a:lnSpc>
            </a:pPr>
            <a:r>
              <a:rPr lang="en-US" altLang="zh-CN" dirty="0">
                <a:latin typeface="Times New Roman" panose="02020603050405020304" pitchFamily="18" charset="0"/>
                <a:cs typeface="Times New Roman" panose="02020603050405020304" pitchFamily="18" charset="0"/>
              </a:rPr>
              <a:t>2 </a:t>
            </a:r>
            <a:r>
              <a:rPr lang="zh-CN" altLang="zh-CN" dirty="0">
                <a:latin typeface="Times New Roman" panose="02020603050405020304" pitchFamily="18" charset="0"/>
                <a:cs typeface="Times New Roman" panose="02020603050405020304" pitchFamily="18" charset="0"/>
              </a:rPr>
              <a:t>采用直燃式冷（温）水机组、空气源热泵、地源热泵等作为热源时，空调热水供回水温度和温差应按设备要求和具体情况确定，并应使设备具有较高的供热性能系数</a:t>
            </a:r>
            <a:r>
              <a:rPr lang="zh-CN" altLang="zh-CN" dirty="0" smtClean="0">
                <a:latin typeface="Times New Roman" panose="02020603050405020304" pitchFamily="18" charset="0"/>
                <a:cs typeface="Times New Roman" panose="02020603050405020304" pitchFamily="18" charset="0"/>
              </a:rPr>
              <a:t>；</a:t>
            </a:r>
            <a:endParaRPr lang="en-US" altLang="zh-CN" dirty="0" smtClean="0">
              <a:latin typeface="Times New Roman" panose="02020603050405020304" pitchFamily="18" charset="0"/>
              <a:cs typeface="Times New Roman" panose="02020603050405020304" pitchFamily="18" charset="0"/>
            </a:endParaRPr>
          </a:p>
          <a:p>
            <a:pPr indent="457200">
              <a:lnSpc>
                <a:spcPct val="150000"/>
              </a:lnSpc>
            </a:pPr>
            <a:r>
              <a:rPr lang="en-US" altLang="zh-CN" dirty="0">
                <a:latin typeface="Times New Roman" panose="02020603050405020304" pitchFamily="18" charset="0"/>
                <a:cs typeface="Times New Roman" panose="02020603050405020304" pitchFamily="18" charset="0"/>
              </a:rPr>
              <a:t>3 </a:t>
            </a:r>
            <a:r>
              <a:rPr lang="zh-CN" altLang="zh-CN" dirty="0">
                <a:latin typeface="Times New Roman" panose="02020603050405020304" pitchFamily="18" charset="0"/>
                <a:cs typeface="Times New Roman" panose="02020603050405020304" pitchFamily="18" charset="0"/>
              </a:rPr>
              <a:t>空调热水供水温度宜采用</a:t>
            </a:r>
            <a:r>
              <a:rPr lang="en-US" altLang="zh-CN" dirty="0">
                <a:latin typeface="Times New Roman" panose="02020603050405020304" pitchFamily="18" charset="0"/>
                <a:cs typeface="Times New Roman" panose="02020603050405020304" pitchFamily="18" charset="0"/>
              </a:rPr>
              <a:t>50</a:t>
            </a:r>
            <a:r>
              <a:rPr lang="zh-CN" altLang="zh-CN" dirty="0">
                <a:latin typeface="Times New Roman" panose="02020603050405020304" pitchFamily="18" charset="0"/>
                <a:cs typeface="Times New Roman" panose="02020603050405020304" pitchFamily="18" charset="0"/>
              </a:rPr>
              <a:t>℃～</a:t>
            </a:r>
            <a:r>
              <a:rPr lang="en-US" altLang="zh-CN" dirty="0">
                <a:latin typeface="Times New Roman" panose="02020603050405020304" pitchFamily="18" charset="0"/>
                <a:cs typeface="Times New Roman" panose="02020603050405020304" pitchFamily="18" charset="0"/>
              </a:rPr>
              <a:t>60</a:t>
            </a:r>
            <a:r>
              <a:rPr lang="zh-CN" altLang="zh-CN" dirty="0">
                <a:latin typeface="Times New Roman" panose="02020603050405020304" pitchFamily="18" charset="0"/>
                <a:cs typeface="Times New Roman" panose="02020603050405020304" pitchFamily="18" charset="0"/>
              </a:rPr>
              <a:t>℃；空调热水的供回水温差，夏热冬冷地区不宜小于</a:t>
            </a:r>
            <a:r>
              <a:rPr lang="en-US" altLang="zh-CN" dirty="0">
                <a:latin typeface="Times New Roman" panose="02020603050405020304" pitchFamily="18" charset="0"/>
                <a:cs typeface="Times New Roman" panose="02020603050405020304" pitchFamily="18" charset="0"/>
              </a:rPr>
              <a:t>10</a:t>
            </a:r>
            <a:r>
              <a:rPr lang="zh-CN" altLang="zh-CN" dirty="0">
                <a:latin typeface="Times New Roman" panose="02020603050405020304" pitchFamily="18" charset="0"/>
                <a:cs typeface="Times New Roman" panose="02020603050405020304" pitchFamily="18" charset="0"/>
              </a:rPr>
              <a:t>℃，高寒地区不宜小于</a:t>
            </a:r>
            <a:r>
              <a:rPr lang="en-US" altLang="zh-CN" dirty="0">
                <a:latin typeface="Times New Roman" panose="02020603050405020304" pitchFamily="18" charset="0"/>
                <a:cs typeface="Times New Roman" panose="02020603050405020304" pitchFamily="18" charset="0"/>
              </a:rPr>
              <a:t>15</a:t>
            </a:r>
            <a:r>
              <a:rPr lang="zh-CN" altLang="zh-CN" dirty="0">
                <a:latin typeface="Times New Roman" panose="02020603050405020304" pitchFamily="18" charset="0"/>
                <a:cs typeface="Times New Roman" panose="02020603050405020304" pitchFamily="18" charset="0"/>
              </a:rPr>
              <a:t>℃；</a:t>
            </a:r>
          </a:p>
          <a:p>
            <a:pPr indent="457200">
              <a:lnSpc>
                <a:spcPct val="150000"/>
              </a:lnSpc>
            </a:pPr>
            <a:r>
              <a:rPr lang="en-US" altLang="zh-CN" dirty="0">
                <a:latin typeface="Times New Roman" panose="02020603050405020304" pitchFamily="18" charset="0"/>
                <a:cs typeface="Times New Roman" panose="02020603050405020304" pitchFamily="18" charset="0"/>
              </a:rPr>
              <a:t>4 </a:t>
            </a:r>
            <a:r>
              <a:rPr lang="zh-CN" altLang="zh-CN" dirty="0">
                <a:latin typeface="Times New Roman" panose="02020603050405020304" pitchFamily="18" charset="0"/>
                <a:cs typeface="Times New Roman" panose="02020603050405020304" pitchFamily="18" charset="0"/>
              </a:rPr>
              <a:t>散热器供暖系统、一次热媒水系统供回水温度宜采用</a:t>
            </a:r>
            <a:r>
              <a:rPr lang="en-US" altLang="zh-CN" dirty="0">
                <a:latin typeface="Times New Roman" panose="02020603050405020304" pitchFamily="18" charset="0"/>
                <a:cs typeface="Times New Roman" panose="02020603050405020304" pitchFamily="18" charset="0"/>
              </a:rPr>
              <a:t>75/50</a:t>
            </a:r>
            <a:r>
              <a:rPr lang="zh-CN" altLang="zh-CN" dirty="0">
                <a:latin typeface="Times New Roman" panose="02020603050405020304" pitchFamily="18" charset="0"/>
                <a:cs typeface="Times New Roman" panose="02020603050405020304" pitchFamily="18" charset="0"/>
              </a:rPr>
              <a:t>℃</a:t>
            </a:r>
            <a:r>
              <a:rPr lang="en-US" altLang="zh-CN" dirty="0">
                <a:latin typeface="Times New Roman" panose="02020603050405020304" pitchFamily="18" charset="0"/>
                <a:cs typeface="Times New Roman" panose="02020603050405020304" pitchFamily="18" charset="0"/>
              </a:rPr>
              <a:t>,</a:t>
            </a:r>
            <a:r>
              <a:rPr lang="zh-CN" altLang="zh-CN" dirty="0">
                <a:latin typeface="Times New Roman" panose="02020603050405020304" pitchFamily="18" charset="0"/>
                <a:cs typeface="Times New Roman" panose="02020603050405020304" pitchFamily="18" charset="0"/>
              </a:rPr>
              <a:t>且供水温度不应大于</a:t>
            </a:r>
            <a:r>
              <a:rPr lang="en-US" altLang="zh-CN" dirty="0">
                <a:latin typeface="Times New Roman" panose="02020603050405020304" pitchFamily="18" charset="0"/>
                <a:cs typeface="Times New Roman" panose="02020603050405020304" pitchFamily="18" charset="0"/>
              </a:rPr>
              <a:t>85</a:t>
            </a:r>
            <a:r>
              <a:rPr lang="zh-CN" altLang="zh-CN" dirty="0">
                <a:latin typeface="Times New Roman" panose="02020603050405020304" pitchFamily="18" charset="0"/>
                <a:cs typeface="Times New Roman" panose="02020603050405020304" pitchFamily="18" charset="0"/>
              </a:rPr>
              <a:t>℃，供回水温差不宜小于</a:t>
            </a:r>
            <a:r>
              <a:rPr lang="en-US" altLang="zh-CN" dirty="0">
                <a:latin typeface="Times New Roman" panose="02020603050405020304" pitchFamily="18" charset="0"/>
                <a:cs typeface="Times New Roman" panose="02020603050405020304" pitchFamily="18" charset="0"/>
              </a:rPr>
              <a:t>20</a:t>
            </a:r>
            <a:r>
              <a:rPr lang="zh-CN" altLang="zh-CN" dirty="0">
                <a:latin typeface="Times New Roman" panose="02020603050405020304" pitchFamily="18" charset="0"/>
                <a:cs typeface="Times New Roman" panose="02020603050405020304" pitchFamily="18" charset="0"/>
              </a:rPr>
              <a:t>℃；</a:t>
            </a:r>
          </a:p>
          <a:p>
            <a:pPr indent="457200">
              <a:lnSpc>
                <a:spcPct val="150000"/>
              </a:lnSpc>
            </a:pPr>
            <a:r>
              <a:rPr lang="en-US" altLang="zh-CN" dirty="0">
                <a:latin typeface="Times New Roman" panose="02020603050405020304" pitchFamily="18" charset="0"/>
                <a:cs typeface="Times New Roman" panose="02020603050405020304" pitchFamily="18" charset="0"/>
              </a:rPr>
              <a:t>5 </a:t>
            </a:r>
            <a:r>
              <a:rPr lang="zh-CN" altLang="zh-CN" dirty="0">
                <a:latin typeface="Times New Roman" panose="02020603050405020304" pitchFamily="18" charset="0"/>
                <a:cs typeface="Times New Roman" panose="02020603050405020304" pitchFamily="18" charset="0"/>
              </a:rPr>
              <a:t>地面辐射供暖系统供水温度宜采用</a:t>
            </a:r>
            <a:r>
              <a:rPr lang="en-US" altLang="zh-CN" dirty="0">
                <a:latin typeface="Times New Roman" panose="02020603050405020304" pitchFamily="18" charset="0"/>
                <a:cs typeface="Times New Roman" panose="02020603050405020304" pitchFamily="18" charset="0"/>
              </a:rPr>
              <a:t>35</a:t>
            </a:r>
            <a:r>
              <a:rPr lang="zh-CN" altLang="zh-CN" dirty="0">
                <a:latin typeface="Times New Roman" panose="02020603050405020304" pitchFamily="18" charset="0"/>
                <a:cs typeface="Times New Roman" panose="02020603050405020304" pitchFamily="18" charset="0"/>
              </a:rPr>
              <a:t>℃</a:t>
            </a:r>
            <a:r>
              <a:rPr lang="en-US" altLang="zh-CN" dirty="0">
                <a:latin typeface="Times New Roman" panose="02020603050405020304" pitchFamily="18" charset="0"/>
                <a:cs typeface="Times New Roman" panose="02020603050405020304" pitchFamily="18" charset="0"/>
              </a:rPr>
              <a:t>~45</a:t>
            </a:r>
            <a:r>
              <a:rPr lang="zh-CN" altLang="zh-CN" dirty="0">
                <a:latin typeface="Times New Roman" panose="02020603050405020304" pitchFamily="18" charset="0"/>
                <a:cs typeface="Times New Roman" panose="02020603050405020304" pitchFamily="18" charset="0"/>
              </a:rPr>
              <a:t>℃，不应大于</a:t>
            </a:r>
            <a:r>
              <a:rPr lang="en-US" altLang="zh-CN" dirty="0">
                <a:latin typeface="Times New Roman" panose="02020603050405020304" pitchFamily="18" charset="0"/>
                <a:cs typeface="Times New Roman" panose="02020603050405020304" pitchFamily="18" charset="0"/>
              </a:rPr>
              <a:t>60</a:t>
            </a:r>
            <a:r>
              <a:rPr lang="zh-CN" altLang="zh-CN" dirty="0">
                <a:latin typeface="Times New Roman" panose="02020603050405020304" pitchFamily="18" charset="0"/>
                <a:cs typeface="Times New Roman" panose="02020603050405020304" pitchFamily="18" charset="0"/>
              </a:rPr>
              <a:t>℃；供回水温差不宜小于</a:t>
            </a:r>
            <a:r>
              <a:rPr lang="en-US" altLang="zh-CN" dirty="0">
                <a:latin typeface="Times New Roman" panose="02020603050405020304" pitchFamily="18" charset="0"/>
                <a:cs typeface="Times New Roman" panose="02020603050405020304" pitchFamily="18" charset="0"/>
              </a:rPr>
              <a:t>5</a:t>
            </a:r>
            <a:r>
              <a:rPr lang="zh-CN" altLang="zh-CN" dirty="0">
                <a:latin typeface="Times New Roman" panose="02020603050405020304" pitchFamily="18" charset="0"/>
                <a:cs typeface="Times New Roman" panose="02020603050405020304" pitchFamily="18" charset="0"/>
              </a:rPr>
              <a:t>℃；</a:t>
            </a:r>
          </a:p>
          <a:p>
            <a:pPr indent="457200">
              <a:lnSpc>
                <a:spcPct val="150000"/>
              </a:lnSpc>
            </a:pPr>
            <a:r>
              <a:rPr lang="en-US" altLang="zh-CN" dirty="0">
                <a:latin typeface="Times New Roman" panose="02020603050405020304" pitchFamily="18" charset="0"/>
                <a:cs typeface="Times New Roman" panose="02020603050405020304" pitchFamily="18" charset="0"/>
              </a:rPr>
              <a:t>6 </a:t>
            </a:r>
            <a:r>
              <a:rPr lang="zh-CN" altLang="zh-CN" dirty="0">
                <a:latin typeface="Times New Roman" panose="02020603050405020304" pitchFamily="18" charset="0"/>
                <a:cs typeface="Times New Roman" panose="02020603050405020304" pitchFamily="18" charset="0"/>
              </a:rPr>
              <a:t>采用其他系统时，冷热水参数应符合《民用建筑供暖通风与空气调节设计规范》</a:t>
            </a:r>
            <a:r>
              <a:rPr lang="en-US" altLang="zh-CN" dirty="0">
                <a:latin typeface="Times New Roman" panose="02020603050405020304" pitchFamily="18" charset="0"/>
                <a:cs typeface="Times New Roman" panose="02020603050405020304" pitchFamily="18" charset="0"/>
              </a:rPr>
              <a:t>GB50736</a:t>
            </a:r>
            <a:r>
              <a:rPr lang="zh-CN" altLang="zh-CN" dirty="0">
                <a:latin typeface="Times New Roman" panose="02020603050405020304" pitchFamily="18" charset="0"/>
                <a:cs typeface="Times New Roman" panose="02020603050405020304" pitchFamily="18" charset="0"/>
              </a:rPr>
              <a:t>的相关规定。</a:t>
            </a:r>
          </a:p>
        </p:txBody>
      </p:sp>
    </p:spTree>
    <p:extLst>
      <p:ext uri="{BB962C8B-B14F-4D97-AF65-F5344CB8AC3E}">
        <p14:creationId xmlns:p14="http://schemas.microsoft.com/office/powerpoint/2010/main" val="46417977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8" y="842306"/>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4.3 </a:t>
            </a:r>
            <a:r>
              <a:rPr lang="zh-CN" altLang="en-US" sz="2000" b="0" cap="none" spc="0" dirty="0">
                <a:ln w="0"/>
                <a:solidFill>
                  <a:schemeClr val="tx1"/>
                </a:solidFill>
                <a:effectLst>
                  <a:outerShdw blurRad="38100" dist="19050" dir="2700000" algn="tl" rotWithShape="0">
                    <a:schemeClr val="dk1">
                      <a:alpha val="40000"/>
                    </a:schemeClr>
                  </a:outerShdw>
                </a:effectLst>
              </a:rPr>
              <a:t>空调、供暖水系统</a:t>
            </a:r>
          </a:p>
        </p:txBody>
      </p:sp>
      <p:sp>
        <p:nvSpPr>
          <p:cNvPr id="11" name="五边形 2">
            <a:extLst>
              <a:ext uri="{FF2B5EF4-FFF2-40B4-BE49-F238E27FC236}">
                <a16:creationId xmlns="" xmlns:a16="http://schemas.microsoft.com/office/drawing/2014/main" id="{F0F4C6CC-BE6A-4BB4-8659-B80DEFAF427A}"/>
              </a:ext>
            </a:extLst>
          </p:cNvPr>
          <p:cNvSpPr/>
          <p:nvPr/>
        </p:nvSpPr>
        <p:spPr>
          <a:xfrm>
            <a:off x="367311" y="1663997"/>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6" name="矩形 5">
            <a:extLst>
              <a:ext uri="{FF2B5EF4-FFF2-40B4-BE49-F238E27FC236}">
                <a16:creationId xmlns="" xmlns:a16="http://schemas.microsoft.com/office/drawing/2014/main" id="{9EFD1F10-CBED-4B3C-81AF-BBE306D65C6E}"/>
              </a:ext>
            </a:extLst>
          </p:cNvPr>
          <p:cNvSpPr/>
          <p:nvPr/>
        </p:nvSpPr>
        <p:spPr>
          <a:xfrm>
            <a:off x="265348" y="2182070"/>
            <a:ext cx="11159252" cy="3831818"/>
          </a:xfrm>
          <a:prstGeom prst="rect">
            <a:avLst/>
          </a:prstGeom>
        </p:spPr>
        <p:txBody>
          <a:bodyPr wrap="square">
            <a:spAutoFit/>
          </a:bodyPr>
          <a:lstStyle/>
          <a:p>
            <a:pPr marL="285750" indent="-285750">
              <a:lnSpc>
                <a:spcPct val="150000"/>
              </a:lnSpc>
              <a:buFont typeface="Wingdings" panose="05000000000000000000" pitchFamily="2" charset="2"/>
              <a:buChar char="Ø"/>
            </a:pP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本条从节能角度对空调冷热水、供暖热水参数做出规定。本条中数值适用于以水为冷热媒对空气进行冷却或加热处理的一般建筑的空调系统和供暖系统，有特殊工艺要求的情况除外。</a:t>
            </a:r>
          </a:p>
          <a:p>
            <a:pPr marL="285750" indent="-285750">
              <a:lnSpc>
                <a:spcPct val="15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款：冷水</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机组的出水温度降低，其性能系数（</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COP</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）相应下降；冷水机组直接供冷的供水温度低于</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5℃</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时，还会导致冷水机组运行不够稳定。因此规定冷水机组直接供冷时的供水温度不宜低于</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5℃</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p>
          <a:p>
            <a:pPr indent="457200">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空调</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水系统的大温差设计可减小系统流量，从而减小水泵耗电量，因此规定了空调冷水系统温差不得小于一般末端设备名义工况要求的</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5℃</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indent="457200">
              <a:lnSpc>
                <a:spcPct val="150000"/>
              </a:lnSpc>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空调</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末端设备的传热量与流量、平均水温相关；当空调冷水采用大温差时，应校核流量减少、水温变化对末端设备传热量的影响，必要时需增大末端设备盘管的换热面积。因此，应综合考虑冷水机组能耗、水侧输送能耗、风侧输送能耗和投资因素，确定温差数值</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3" name="矩形 2"/>
          <p:cNvSpPr/>
          <p:nvPr/>
        </p:nvSpPr>
        <p:spPr>
          <a:xfrm>
            <a:off x="444089" y="1294665"/>
            <a:ext cx="646331" cy="369332"/>
          </a:xfrm>
          <a:prstGeom prst="rect">
            <a:avLst/>
          </a:prstGeom>
        </p:spPr>
        <p:txBody>
          <a:bodyPr wrap="none">
            <a:spAutoFit/>
          </a:bodyPr>
          <a:lstStyle/>
          <a:p>
            <a:r>
              <a:rPr lang="en-US" altLang="zh-CN" dirty="0">
                <a:latin typeface="Times New Roman" panose="02020603050405020304" pitchFamily="18" charset="0"/>
                <a:cs typeface="Times New Roman" panose="02020603050405020304" pitchFamily="18" charset="0"/>
              </a:rPr>
              <a:t>4.3.2</a:t>
            </a:r>
            <a:endParaRPr lang="zh-CN" altLang="en-US" dirty="0"/>
          </a:p>
        </p:txBody>
      </p:sp>
    </p:spTree>
    <p:extLst>
      <p:ext uri="{BB962C8B-B14F-4D97-AF65-F5344CB8AC3E}">
        <p14:creationId xmlns:p14="http://schemas.microsoft.com/office/powerpoint/2010/main" val="361416308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8" y="842306"/>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4.3 </a:t>
            </a:r>
            <a:r>
              <a:rPr lang="zh-CN" altLang="en-US" sz="2000" b="0" cap="none" spc="0" dirty="0">
                <a:ln w="0"/>
                <a:solidFill>
                  <a:schemeClr val="tx1"/>
                </a:solidFill>
                <a:effectLst>
                  <a:outerShdw blurRad="38100" dist="19050" dir="2700000" algn="tl" rotWithShape="0">
                    <a:schemeClr val="dk1">
                      <a:alpha val="40000"/>
                    </a:schemeClr>
                  </a:outerShdw>
                </a:effectLst>
              </a:rPr>
              <a:t>空调、供暖水系统</a:t>
            </a:r>
          </a:p>
        </p:txBody>
      </p:sp>
      <p:sp>
        <p:nvSpPr>
          <p:cNvPr id="11" name="五边形 2">
            <a:extLst>
              <a:ext uri="{FF2B5EF4-FFF2-40B4-BE49-F238E27FC236}">
                <a16:creationId xmlns="" xmlns:a16="http://schemas.microsoft.com/office/drawing/2014/main" id="{F0F4C6CC-BE6A-4BB4-8659-B80DEFAF427A}"/>
              </a:ext>
            </a:extLst>
          </p:cNvPr>
          <p:cNvSpPr/>
          <p:nvPr/>
        </p:nvSpPr>
        <p:spPr>
          <a:xfrm>
            <a:off x="367311" y="1663997"/>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6" name="矩形 5">
            <a:extLst>
              <a:ext uri="{FF2B5EF4-FFF2-40B4-BE49-F238E27FC236}">
                <a16:creationId xmlns="" xmlns:a16="http://schemas.microsoft.com/office/drawing/2014/main" id="{9EFD1F10-CBED-4B3C-81AF-BBE306D65C6E}"/>
              </a:ext>
            </a:extLst>
          </p:cNvPr>
          <p:cNvSpPr/>
          <p:nvPr/>
        </p:nvSpPr>
        <p:spPr>
          <a:xfrm>
            <a:off x="265348" y="2182070"/>
            <a:ext cx="11159252" cy="4247317"/>
          </a:xfrm>
          <a:prstGeom prst="rect">
            <a:avLst/>
          </a:prstGeom>
        </p:spPr>
        <p:txBody>
          <a:bodyPr wrap="square">
            <a:spAutoFit/>
          </a:bodyPr>
          <a:lstStyle/>
          <a:p>
            <a:pPr marL="285750" indent="-285750">
              <a:lnSpc>
                <a:spcPct val="15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2</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款：采用</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直燃式冷（温）水机组、空气源热泵、地源热泵等作为热源时，供水温度一般较低，供回水温差不可能太大；水系统参数的确定应首要考虑使设备具有较高的供热性能系数，因此不做规定。设计时应注意按设备性能确定供水温度和供回水温差，不能盲目按常规锅炉供热参数取值。</a:t>
            </a:r>
          </a:p>
          <a:p>
            <a:pPr marL="285750" indent="-285750">
              <a:lnSpc>
                <a:spcPct val="15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3</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款：按</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现有系统设计中空调末端设备盘管的配置情况及换热量需求，空调热水供水温度</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50℃</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60℃</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能够满足换热量要求，因此推荐供水温度为</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50℃</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60℃</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indent="457200">
              <a:lnSpc>
                <a:spcPct val="150000"/>
              </a:lnSpc>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对于因断压要求（如超高层建筑竖</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向</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分区）或其他原因设置</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了中间换热器</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的系统，</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由于需要考虑换热后的水温要求，可以适当提高供水温度。严寒地区的预热盘管，为了防止盘管冻结，供水温度应相应提高。</a:t>
            </a:r>
          </a:p>
          <a:p>
            <a:pPr indent="457200">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根据理论</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分析和多年实际工程运行</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情况反馈，夏</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热冬冷</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地区空调热水系统推荐采用</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10℃</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温差，寒冷</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地区和严寒地区空调热水系统</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推荐采用</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15</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温差。本条规定与本标准的</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4.3.8</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条耗电输热比限值计算公式中的温差相协调</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3" name="矩形 2"/>
          <p:cNvSpPr/>
          <p:nvPr/>
        </p:nvSpPr>
        <p:spPr>
          <a:xfrm>
            <a:off x="444089" y="1294665"/>
            <a:ext cx="646331" cy="369332"/>
          </a:xfrm>
          <a:prstGeom prst="rect">
            <a:avLst/>
          </a:prstGeom>
        </p:spPr>
        <p:txBody>
          <a:bodyPr wrap="none">
            <a:spAutoFit/>
          </a:bodyPr>
          <a:lstStyle/>
          <a:p>
            <a:r>
              <a:rPr lang="en-US" altLang="zh-CN" dirty="0">
                <a:latin typeface="Times New Roman" panose="02020603050405020304" pitchFamily="18" charset="0"/>
                <a:cs typeface="Times New Roman" panose="02020603050405020304" pitchFamily="18" charset="0"/>
              </a:rPr>
              <a:t>4.3.2</a:t>
            </a:r>
            <a:endParaRPr lang="zh-CN" altLang="en-US" dirty="0"/>
          </a:p>
        </p:txBody>
      </p:sp>
    </p:spTree>
    <p:extLst>
      <p:ext uri="{BB962C8B-B14F-4D97-AF65-F5344CB8AC3E}">
        <p14:creationId xmlns:p14="http://schemas.microsoft.com/office/powerpoint/2010/main" val="394184403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8" y="842306"/>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4.3 </a:t>
            </a:r>
            <a:r>
              <a:rPr lang="zh-CN" altLang="en-US" sz="2000" b="0" cap="none" spc="0" dirty="0">
                <a:ln w="0"/>
                <a:solidFill>
                  <a:schemeClr val="tx1"/>
                </a:solidFill>
                <a:effectLst>
                  <a:outerShdw blurRad="38100" dist="19050" dir="2700000" algn="tl" rotWithShape="0">
                    <a:schemeClr val="dk1">
                      <a:alpha val="40000"/>
                    </a:schemeClr>
                  </a:outerShdw>
                </a:effectLst>
              </a:rPr>
              <a:t>空调、供暖水系统</a:t>
            </a:r>
          </a:p>
        </p:txBody>
      </p:sp>
      <p:sp>
        <p:nvSpPr>
          <p:cNvPr id="11" name="五边形 2">
            <a:extLst>
              <a:ext uri="{FF2B5EF4-FFF2-40B4-BE49-F238E27FC236}">
                <a16:creationId xmlns="" xmlns:a16="http://schemas.microsoft.com/office/drawing/2014/main" id="{F0F4C6CC-BE6A-4BB4-8659-B80DEFAF427A}"/>
              </a:ext>
            </a:extLst>
          </p:cNvPr>
          <p:cNvSpPr/>
          <p:nvPr/>
        </p:nvSpPr>
        <p:spPr>
          <a:xfrm>
            <a:off x="367311" y="1663997"/>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6" name="矩形 5">
            <a:extLst>
              <a:ext uri="{FF2B5EF4-FFF2-40B4-BE49-F238E27FC236}">
                <a16:creationId xmlns="" xmlns:a16="http://schemas.microsoft.com/office/drawing/2014/main" id="{9EFD1F10-CBED-4B3C-81AF-BBE306D65C6E}"/>
              </a:ext>
            </a:extLst>
          </p:cNvPr>
          <p:cNvSpPr/>
          <p:nvPr/>
        </p:nvSpPr>
        <p:spPr>
          <a:xfrm>
            <a:off x="265348" y="2182070"/>
            <a:ext cx="11159252" cy="4662815"/>
          </a:xfrm>
          <a:prstGeom prst="rect">
            <a:avLst/>
          </a:prstGeom>
        </p:spPr>
        <p:txBody>
          <a:bodyPr wrap="square">
            <a:spAutoFit/>
          </a:bodyPr>
          <a:lstStyle/>
          <a:p>
            <a:pPr marL="285750" indent="-285750">
              <a:lnSpc>
                <a:spcPct val="15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4</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款：</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对散热器供暖系统的热媒温度做出规定。合理降低建筑物内供暖系统的热媒参数，有利于提高散热器供暖的舒适度和降低热媒输送的热量损耗</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四川</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地区普遍无市政热网，通常采用燃气</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锅炉作为热源；当</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供回水温度采用</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75/50°C</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时，锅炉宜设置冷凝式热交换受热面，以降低排烟温度，利用烟气中的水蒸气冷凝潜热，从而提高热效率</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当</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采用太阳能集热系统作为供暖热源时，供水温度的确定尚应兼顾集热器的集热效率。</a:t>
            </a:r>
          </a:p>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供</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回水温差过小会增大系统输配能耗，因此对系统的最小温差做出规定。</a:t>
            </a:r>
          </a:p>
          <a:p>
            <a:pPr marL="285750" indent="-285750">
              <a:lnSpc>
                <a:spcPct val="15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5</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款：</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对辐射供暖系统的供回水温度、温差做出规定</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从</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对地面辐射供暖的安全</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、使用寿命</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和舒适考虑，规定供水温度不应超过</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60℃</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。从舒适及节能考虑，地面供暖供水温度宜采用较低数值，国内外经验表明，</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35℃</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45℃</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是比较合适的范围，故作此推荐</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ct val="150000"/>
              </a:lnSpc>
              <a:buFont typeface="Wingdings" panose="05000000000000000000" pitchFamily="2" charset="2"/>
              <a:buChar char="Ø"/>
            </a:pP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6</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款：</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采用蓄冷装置的供冷系统、温湿度独立控制系统、区域供冷系统均有其自身特点，应根据技术可靠、经济合理的原则，水系统参数执行</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民用建筑供暖通风与空气调节设计规范</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》GB50736</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的相关规定。</a:t>
            </a:r>
          </a:p>
        </p:txBody>
      </p:sp>
      <p:sp>
        <p:nvSpPr>
          <p:cNvPr id="3" name="矩形 2"/>
          <p:cNvSpPr/>
          <p:nvPr/>
        </p:nvSpPr>
        <p:spPr>
          <a:xfrm>
            <a:off x="444089" y="1294665"/>
            <a:ext cx="646331" cy="369332"/>
          </a:xfrm>
          <a:prstGeom prst="rect">
            <a:avLst/>
          </a:prstGeom>
        </p:spPr>
        <p:txBody>
          <a:bodyPr wrap="none">
            <a:spAutoFit/>
          </a:bodyPr>
          <a:lstStyle/>
          <a:p>
            <a:r>
              <a:rPr lang="en-US" altLang="zh-CN" dirty="0">
                <a:latin typeface="Times New Roman" panose="02020603050405020304" pitchFamily="18" charset="0"/>
                <a:cs typeface="Times New Roman" panose="02020603050405020304" pitchFamily="18" charset="0"/>
              </a:rPr>
              <a:t>4.3.2</a:t>
            </a:r>
            <a:endParaRPr lang="zh-CN" altLang="en-US" dirty="0"/>
          </a:p>
        </p:txBody>
      </p:sp>
    </p:spTree>
    <p:extLst>
      <p:ext uri="{BB962C8B-B14F-4D97-AF65-F5344CB8AC3E}">
        <p14:creationId xmlns:p14="http://schemas.microsoft.com/office/powerpoint/2010/main" val="55782962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8" y="842306"/>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4.3 </a:t>
            </a:r>
            <a:r>
              <a:rPr lang="zh-CN" altLang="en-US" sz="2000" b="0" cap="none" spc="0" dirty="0">
                <a:ln w="0"/>
                <a:solidFill>
                  <a:schemeClr val="tx1"/>
                </a:solidFill>
                <a:effectLst>
                  <a:outerShdw blurRad="38100" dist="19050" dir="2700000" algn="tl" rotWithShape="0">
                    <a:schemeClr val="dk1">
                      <a:alpha val="40000"/>
                    </a:schemeClr>
                  </a:outerShdw>
                </a:effectLst>
              </a:rPr>
              <a:t>空调、供暖水系统</a:t>
            </a:r>
          </a:p>
        </p:txBody>
      </p:sp>
      <p:sp>
        <p:nvSpPr>
          <p:cNvPr id="5" name="矩形 4"/>
          <p:cNvSpPr/>
          <p:nvPr/>
        </p:nvSpPr>
        <p:spPr>
          <a:xfrm>
            <a:off x="404098" y="1242416"/>
            <a:ext cx="11031012" cy="5078313"/>
          </a:xfrm>
          <a:prstGeom prst="rect">
            <a:avLst/>
          </a:prstGeom>
        </p:spPr>
        <p:txBody>
          <a:bodyPr wrap="square">
            <a:spAutoFit/>
          </a:bodyPr>
          <a:lstStyle/>
          <a:p>
            <a:pPr>
              <a:lnSpc>
                <a:spcPct val="150000"/>
              </a:lnSpc>
            </a:pPr>
            <a:r>
              <a:rPr lang="en-US" altLang="zh-CN" dirty="0">
                <a:latin typeface="Times New Roman" panose="02020603050405020304" pitchFamily="18" charset="0"/>
                <a:cs typeface="Times New Roman" panose="02020603050405020304" pitchFamily="18" charset="0"/>
              </a:rPr>
              <a:t>4.3.3 </a:t>
            </a:r>
            <a:r>
              <a:rPr lang="zh-CN" altLang="zh-CN" dirty="0">
                <a:latin typeface="Times New Roman" panose="02020603050405020304" pitchFamily="18" charset="0"/>
                <a:cs typeface="Times New Roman" panose="02020603050405020304" pitchFamily="18" charset="0"/>
              </a:rPr>
              <a:t>集中空调水管道制式和系统类型的选择，应符合下列规定：</a:t>
            </a:r>
            <a:r>
              <a:rPr lang="en-US" altLang="zh-CN" dirty="0">
                <a:latin typeface="Times New Roman" panose="02020603050405020304" pitchFamily="18" charset="0"/>
                <a:cs typeface="Times New Roman" panose="02020603050405020304" pitchFamily="18" charset="0"/>
              </a:rPr>
              <a:t>  </a:t>
            </a:r>
            <a:endParaRPr lang="zh-CN" altLang="zh-CN" dirty="0">
              <a:latin typeface="Times New Roman" panose="02020603050405020304" pitchFamily="18" charset="0"/>
              <a:cs typeface="Times New Roman" panose="02020603050405020304" pitchFamily="18" charset="0"/>
            </a:endParaRPr>
          </a:p>
          <a:p>
            <a:pPr indent="457200">
              <a:lnSpc>
                <a:spcPct val="150000"/>
              </a:lnSpc>
            </a:pPr>
            <a:r>
              <a:rPr lang="en-US" altLang="zh-CN" dirty="0">
                <a:latin typeface="Times New Roman" panose="02020603050405020304" pitchFamily="18" charset="0"/>
                <a:cs typeface="Times New Roman" panose="02020603050405020304" pitchFamily="18" charset="0"/>
              </a:rPr>
              <a:t>1 </a:t>
            </a:r>
            <a:r>
              <a:rPr lang="zh-CN" altLang="zh-CN" dirty="0">
                <a:latin typeface="Times New Roman" panose="02020603050405020304" pitchFamily="18" charset="0"/>
                <a:cs typeface="Times New Roman" panose="02020603050405020304" pitchFamily="18" charset="0"/>
              </a:rPr>
              <a:t>当建筑所有区域只要求按季节同时进行供冷和供热转换时，应采用两管制空调水系统；当建筑内一些区域的空调系统需全年供冷、其它区域仅要求按季节 进行供冷和供热转换时，可采用分区两管制空调水系统；当空调水系统的供冷和 供热工况转换频繁或需同时使用时，宜采用四管制空调水系统；</a:t>
            </a:r>
          </a:p>
          <a:p>
            <a:pPr indent="457200">
              <a:lnSpc>
                <a:spcPct val="150000"/>
              </a:lnSpc>
            </a:pPr>
            <a:r>
              <a:rPr lang="en-US" altLang="zh-CN" dirty="0">
                <a:latin typeface="Times New Roman" panose="02020603050405020304" pitchFamily="18" charset="0"/>
                <a:cs typeface="Times New Roman" panose="02020603050405020304" pitchFamily="18" charset="0"/>
              </a:rPr>
              <a:t>2 </a:t>
            </a:r>
            <a:r>
              <a:rPr lang="zh-CN" altLang="zh-CN" dirty="0">
                <a:latin typeface="Times New Roman" panose="02020603050405020304" pitchFamily="18" charset="0"/>
                <a:cs typeface="Times New Roman" panose="02020603050405020304" pitchFamily="18" charset="0"/>
              </a:rPr>
              <a:t>除设置一台冷水机组的小型工程外，不应采用定流量系统</a:t>
            </a:r>
            <a:r>
              <a:rPr lang="zh-CN" altLang="zh-CN" dirty="0" smtClean="0">
                <a:latin typeface="Times New Roman" panose="02020603050405020304" pitchFamily="18" charset="0"/>
                <a:cs typeface="Times New Roman" panose="02020603050405020304" pitchFamily="18" charset="0"/>
              </a:rPr>
              <a:t>；</a:t>
            </a:r>
            <a:endParaRPr lang="en-US" altLang="zh-CN" dirty="0" smtClean="0">
              <a:latin typeface="Times New Roman" panose="02020603050405020304" pitchFamily="18" charset="0"/>
              <a:cs typeface="Times New Roman" panose="02020603050405020304" pitchFamily="18" charset="0"/>
            </a:endParaRPr>
          </a:p>
          <a:p>
            <a:pPr indent="457200">
              <a:lnSpc>
                <a:spcPct val="150000"/>
              </a:lnSpc>
            </a:pPr>
            <a:r>
              <a:rPr lang="en-US" altLang="zh-CN" dirty="0">
                <a:latin typeface="Times New Roman" panose="02020603050405020304" pitchFamily="18" charset="0"/>
                <a:cs typeface="Times New Roman" panose="02020603050405020304" pitchFamily="18" charset="0"/>
              </a:rPr>
              <a:t>3 </a:t>
            </a:r>
            <a:r>
              <a:rPr lang="zh-CN" altLang="zh-CN" dirty="0">
                <a:latin typeface="Times New Roman" panose="02020603050405020304" pitchFamily="18" charset="0"/>
                <a:cs typeface="Times New Roman" panose="02020603050405020304" pitchFamily="18" charset="0"/>
              </a:rPr>
              <a:t>水温和供回水温差要求一致且各区域管路压力损失相差不大的中小型工程，宜采用变流量一级泵系统；单台水泵功率较大时，经技术经济比较，在确保设备的适应性、控制方案和运行管理可靠的前提下，可采用一级泵变速调节的方式；</a:t>
            </a:r>
          </a:p>
          <a:p>
            <a:pPr indent="457200">
              <a:lnSpc>
                <a:spcPct val="150000"/>
              </a:lnSpc>
            </a:pPr>
            <a:r>
              <a:rPr lang="en-US" altLang="zh-CN" dirty="0">
                <a:latin typeface="Times New Roman" panose="02020603050405020304" pitchFamily="18" charset="0"/>
                <a:cs typeface="Times New Roman" panose="02020603050405020304" pitchFamily="18" charset="0"/>
              </a:rPr>
              <a:t>4 </a:t>
            </a:r>
            <a:r>
              <a:rPr lang="zh-CN" altLang="zh-CN" dirty="0">
                <a:latin typeface="Times New Roman" panose="02020603050405020304" pitchFamily="18" charset="0"/>
                <a:cs typeface="Times New Roman" panose="02020603050405020304" pitchFamily="18" charset="0"/>
              </a:rPr>
              <a:t>系统作用半径较大、设计水流阻力较高的大型工程，空调冷水宜采用变流量二级泵系统；</a:t>
            </a:r>
            <a:r>
              <a:rPr lang="en-US" altLang="zh-CN" dirty="0">
                <a:latin typeface="Times New Roman" panose="02020603050405020304" pitchFamily="18" charset="0"/>
                <a:cs typeface="Times New Roman" panose="02020603050405020304" pitchFamily="18" charset="0"/>
              </a:rPr>
              <a:t>  </a:t>
            </a:r>
            <a:endParaRPr lang="zh-CN" altLang="zh-CN" dirty="0">
              <a:latin typeface="Times New Roman" panose="02020603050405020304" pitchFamily="18" charset="0"/>
              <a:cs typeface="Times New Roman" panose="02020603050405020304" pitchFamily="18" charset="0"/>
            </a:endParaRPr>
          </a:p>
          <a:p>
            <a:pPr indent="457200">
              <a:lnSpc>
                <a:spcPct val="150000"/>
              </a:lnSpc>
            </a:pPr>
            <a:r>
              <a:rPr lang="en-US" altLang="zh-CN" dirty="0">
                <a:latin typeface="Times New Roman" panose="02020603050405020304" pitchFamily="18" charset="0"/>
                <a:cs typeface="Times New Roman" panose="02020603050405020304" pitchFamily="18" charset="0"/>
              </a:rPr>
              <a:t>5 </a:t>
            </a:r>
            <a:r>
              <a:rPr lang="zh-CN" altLang="zh-CN" dirty="0">
                <a:latin typeface="Times New Roman" panose="02020603050405020304" pitchFamily="18" charset="0"/>
                <a:cs typeface="Times New Roman" panose="02020603050405020304" pitchFamily="18" charset="0"/>
              </a:rPr>
              <a:t>冷热源设备集中且用户分散的大规模区域供能空调水系统，当二级泵的输送距离较远且各用户管路阻力相差较大，或者水温（温差）要求不同时，可采用多级泵系统。</a:t>
            </a:r>
          </a:p>
          <a:p>
            <a:pPr indent="457200">
              <a:lnSpc>
                <a:spcPct val="150000"/>
              </a:lnSpc>
            </a:pPr>
            <a:endParaRPr lang="zh-CN" altLang="zh-C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5383662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8" y="842306"/>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4.3 </a:t>
            </a:r>
            <a:r>
              <a:rPr lang="zh-CN" altLang="en-US" sz="2000" b="0" cap="none" spc="0" dirty="0">
                <a:ln w="0"/>
                <a:solidFill>
                  <a:schemeClr val="tx1"/>
                </a:solidFill>
                <a:effectLst>
                  <a:outerShdw blurRad="38100" dist="19050" dir="2700000" algn="tl" rotWithShape="0">
                    <a:schemeClr val="dk1">
                      <a:alpha val="40000"/>
                    </a:schemeClr>
                  </a:outerShdw>
                </a:effectLst>
              </a:rPr>
              <a:t>空调、供暖水系统</a:t>
            </a:r>
          </a:p>
        </p:txBody>
      </p:sp>
      <p:sp>
        <p:nvSpPr>
          <p:cNvPr id="11" name="五边形 2">
            <a:extLst>
              <a:ext uri="{FF2B5EF4-FFF2-40B4-BE49-F238E27FC236}">
                <a16:creationId xmlns="" xmlns:a16="http://schemas.microsoft.com/office/drawing/2014/main" id="{F0F4C6CC-BE6A-4BB4-8659-B80DEFAF427A}"/>
              </a:ext>
            </a:extLst>
          </p:cNvPr>
          <p:cNvSpPr/>
          <p:nvPr/>
        </p:nvSpPr>
        <p:spPr>
          <a:xfrm>
            <a:off x="1118802" y="1293178"/>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13" name="矩形 12">
            <a:extLst>
              <a:ext uri="{FF2B5EF4-FFF2-40B4-BE49-F238E27FC236}">
                <a16:creationId xmlns="" xmlns:a16="http://schemas.microsoft.com/office/drawing/2014/main" id="{9EFD1F10-CBED-4B3C-81AF-BBE306D65C6E}"/>
              </a:ext>
            </a:extLst>
          </p:cNvPr>
          <p:cNvSpPr/>
          <p:nvPr/>
        </p:nvSpPr>
        <p:spPr>
          <a:xfrm>
            <a:off x="296879" y="1772565"/>
            <a:ext cx="11159252" cy="5078313"/>
          </a:xfrm>
          <a:prstGeom prst="rect">
            <a:avLst/>
          </a:prstGeom>
        </p:spPr>
        <p:txBody>
          <a:bodyPr wrap="square">
            <a:spAutoFit/>
          </a:bodyPr>
          <a:lstStyle/>
          <a:p>
            <a:pPr>
              <a:lnSpc>
                <a:spcPct val="150000"/>
              </a:lnSpc>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在</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《公共建筑节能设计标准》</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GB50189-2015</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4.3.5</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条基础上完善。</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款：执行国家标准第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款。</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2</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款：限制定流量一级泵系统只能用于</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 </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台冷水机组和水泵的小型工程</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定</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流量一级泵系统的空调末端装置不设水路</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电动二通阀</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或设置电动三通阀，无法实现流量按需调节。当这样的系统设置有多台水泵时，在部分负荷工况下所有水泵全部运行造成水系统输配能耗浪费；在部分负荷工况下运行部分水泵，可能出现末端设备负荷需求与供给不同步的情况，还可能造成运行的水泵</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发生超负荷</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情况，严重时甚至出现事故。</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3</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款：在国标第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2</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款基础上完善。取消原条文中的“冷水”、“冷水机组”，本条不仅适用于空调冷水系统，也适用于空调热水系统。</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4</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款：</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基本执行国家标准第</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3</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款。</a:t>
            </a:r>
          </a:p>
          <a:p>
            <a:pPr>
              <a:lnSpc>
                <a:spcPct val="150000"/>
              </a:lnSpc>
            </a:pP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5</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款：在国标第</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4</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款基础上完善。将原条文中的“冷源设备”、“区域供冷”用词修改为“冷热源设备”、“区域供能”，本条不仅适用于空调冷水系统，也适用于空调热水系统</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3" name="矩形 2"/>
          <p:cNvSpPr/>
          <p:nvPr/>
        </p:nvSpPr>
        <p:spPr>
          <a:xfrm>
            <a:off x="404098" y="1352471"/>
            <a:ext cx="646331" cy="369332"/>
          </a:xfrm>
          <a:prstGeom prst="rect">
            <a:avLst/>
          </a:prstGeom>
        </p:spPr>
        <p:txBody>
          <a:bodyPr wrap="none">
            <a:spAutoFit/>
          </a:bodyPr>
          <a:lstStyle/>
          <a:p>
            <a:r>
              <a:rPr lang="en-US" altLang="zh-CN" dirty="0">
                <a:latin typeface="Times New Roman" panose="02020603050405020304" pitchFamily="18" charset="0"/>
                <a:cs typeface="Times New Roman" panose="02020603050405020304" pitchFamily="18" charset="0"/>
              </a:rPr>
              <a:t>4.3.3</a:t>
            </a:r>
            <a:endParaRPr lang="zh-CN" altLang="en-US" dirty="0"/>
          </a:p>
        </p:txBody>
      </p:sp>
    </p:spTree>
    <p:extLst>
      <p:ext uri="{BB962C8B-B14F-4D97-AF65-F5344CB8AC3E}">
        <p14:creationId xmlns:p14="http://schemas.microsoft.com/office/powerpoint/2010/main" val="206000426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8" y="842306"/>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4.3 </a:t>
            </a:r>
            <a:r>
              <a:rPr lang="zh-CN" altLang="en-US" sz="2000" b="0" cap="none" spc="0" dirty="0">
                <a:ln w="0"/>
                <a:solidFill>
                  <a:schemeClr val="tx1"/>
                </a:solidFill>
                <a:effectLst>
                  <a:outerShdw blurRad="38100" dist="19050" dir="2700000" algn="tl" rotWithShape="0">
                    <a:schemeClr val="dk1">
                      <a:alpha val="40000"/>
                    </a:schemeClr>
                  </a:outerShdw>
                </a:effectLst>
              </a:rPr>
              <a:t>空调、供暖水系统</a:t>
            </a:r>
          </a:p>
        </p:txBody>
      </p:sp>
      <p:sp>
        <p:nvSpPr>
          <p:cNvPr id="5" name="矩形 4"/>
          <p:cNvSpPr/>
          <p:nvPr/>
        </p:nvSpPr>
        <p:spPr>
          <a:xfrm>
            <a:off x="404098" y="1242416"/>
            <a:ext cx="11420474" cy="2953373"/>
          </a:xfrm>
          <a:prstGeom prst="rect">
            <a:avLst/>
          </a:prstGeom>
        </p:spPr>
        <p:txBody>
          <a:bodyPr wrap="square">
            <a:spAutoFit/>
          </a:bodyPr>
          <a:lstStyle/>
          <a:p>
            <a:pPr>
              <a:lnSpc>
                <a:spcPct val="150000"/>
              </a:lnSpc>
            </a:pPr>
            <a:r>
              <a:rPr lang="en-US" altLang="zh-CN" dirty="0">
                <a:latin typeface="Times New Roman" panose="02020603050405020304" pitchFamily="18" charset="0"/>
                <a:cs typeface="Times New Roman" panose="02020603050405020304" pitchFamily="18" charset="0"/>
              </a:rPr>
              <a:t>4.3.4 </a:t>
            </a:r>
            <a:r>
              <a:rPr lang="zh-CN" altLang="zh-CN" dirty="0">
                <a:latin typeface="Times New Roman" panose="02020603050405020304" pitchFamily="18" charset="0"/>
                <a:cs typeface="Times New Roman" panose="02020603050405020304" pitchFamily="18" charset="0"/>
              </a:rPr>
              <a:t>空调冷水、空调热水、供暖热水系统的循环水泵应满足流量调节要求，并符合下列规定：</a:t>
            </a:r>
          </a:p>
          <a:p>
            <a:pPr indent="457200">
              <a:lnSpc>
                <a:spcPct val="150000"/>
              </a:lnSpc>
            </a:pPr>
            <a:r>
              <a:rPr lang="en-US" altLang="zh-CN" dirty="0">
                <a:latin typeface="Times New Roman" panose="02020603050405020304" pitchFamily="18" charset="0"/>
                <a:cs typeface="Times New Roman" panose="02020603050405020304" pitchFamily="18" charset="0"/>
              </a:rPr>
              <a:t>1 </a:t>
            </a:r>
            <a:r>
              <a:rPr lang="zh-CN" altLang="zh-CN" dirty="0">
                <a:latin typeface="Times New Roman" panose="02020603050405020304" pitchFamily="18" charset="0"/>
                <a:cs typeface="Times New Roman" panose="02020603050405020304" pitchFamily="18" charset="0"/>
              </a:rPr>
              <a:t>当采用冷水机组变流量的一级泵变流量系统时，水泵应采用变速调节；</a:t>
            </a:r>
          </a:p>
          <a:p>
            <a:pPr indent="457200">
              <a:lnSpc>
                <a:spcPct val="150000"/>
              </a:lnSpc>
            </a:pPr>
            <a:r>
              <a:rPr lang="en-US" altLang="zh-CN" dirty="0">
                <a:latin typeface="Times New Roman" panose="02020603050405020304" pitchFamily="18" charset="0"/>
                <a:cs typeface="Times New Roman" panose="02020603050405020304" pitchFamily="18" charset="0"/>
              </a:rPr>
              <a:t>2</a:t>
            </a:r>
            <a:r>
              <a:rPr lang="zh-CN" altLang="zh-CN" dirty="0">
                <a:latin typeface="Times New Roman" panose="02020603050405020304" pitchFamily="18" charset="0"/>
                <a:cs typeface="Times New Roman" panose="02020603050405020304" pitchFamily="18" charset="0"/>
              </a:rPr>
              <a:t>当采用冷水机组定流量的一级泵变流量系统时，水泵运行台数应与冷水机组运行台数相对应，水泵宜采用变速调节；</a:t>
            </a:r>
          </a:p>
          <a:p>
            <a:pPr indent="457200">
              <a:lnSpc>
                <a:spcPct val="150000"/>
              </a:lnSpc>
            </a:pPr>
            <a:r>
              <a:rPr lang="en-US" altLang="zh-CN" dirty="0">
                <a:latin typeface="Times New Roman" panose="02020603050405020304" pitchFamily="18" charset="0"/>
                <a:cs typeface="Times New Roman" panose="02020603050405020304" pitchFamily="18" charset="0"/>
              </a:rPr>
              <a:t>3</a:t>
            </a:r>
            <a:r>
              <a:rPr lang="zh-CN" altLang="zh-CN" dirty="0">
                <a:latin typeface="Times New Roman" panose="02020603050405020304" pitchFamily="18" charset="0"/>
                <a:cs typeface="Times New Roman" panose="02020603050405020304" pitchFamily="18" charset="0"/>
              </a:rPr>
              <a:t>当采用锅炉为热源的变流量一级泵系统时，一级泵宜采用变速调节；</a:t>
            </a:r>
          </a:p>
          <a:p>
            <a:pPr indent="457200">
              <a:lnSpc>
                <a:spcPct val="150000"/>
              </a:lnSpc>
            </a:pPr>
            <a:r>
              <a:rPr lang="en-US" altLang="zh-CN" dirty="0">
                <a:latin typeface="Times New Roman" panose="02020603050405020304" pitchFamily="18" charset="0"/>
                <a:cs typeface="Times New Roman" panose="02020603050405020304" pitchFamily="18" charset="0"/>
              </a:rPr>
              <a:t>4 </a:t>
            </a:r>
            <a:r>
              <a:rPr lang="zh-CN" altLang="zh-CN" dirty="0">
                <a:latin typeface="Times New Roman" panose="02020603050405020304" pitchFamily="18" charset="0"/>
                <a:cs typeface="Times New Roman" panose="02020603050405020304" pitchFamily="18" charset="0"/>
              </a:rPr>
              <a:t>二级泵或多级泵系统，其二级泵等负荷侧各级泵应采用变速调节；</a:t>
            </a:r>
          </a:p>
          <a:p>
            <a:pPr indent="457200">
              <a:lnSpc>
                <a:spcPct val="150000"/>
              </a:lnSpc>
            </a:pPr>
            <a:r>
              <a:rPr lang="en-US" altLang="zh-CN" dirty="0">
                <a:latin typeface="Times New Roman" panose="02020603050405020304" pitchFamily="18" charset="0"/>
                <a:cs typeface="Times New Roman" panose="02020603050405020304" pitchFamily="18" charset="0"/>
              </a:rPr>
              <a:t>5 </a:t>
            </a:r>
            <a:r>
              <a:rPr lang="zh-CN" altLang="zh-CN" dirty="0">
                <a:latin typeface="Times New Roman" panose="02020603050405020304" pitchFamily="18" charset="0"/>
                <a:cs typeface="Times New Roman" panose="02020603050405020304" pitchFamily="18" charset="0"/>
              </a:rPr>
              <a:t>采用换热器加热或冷却的空调、供暖二次侧水系统的循环水泵应采用变速调节。</a:t>
            </a:r>
          </a:p>
        </p:txBody>
      </p:sp>
      <p:sp>
        <p:nvSpPr>
          <p:cNvPr id="11" name="五边形 2">
            <a:extLst>
              <a:ext uri="{FF2B5EF4-FFF2-40B4-BE49-F238E27FC236}">
                <a16:creationId xmlns="" xmlns:a16="http://schemas.microsoft.com/office/drawing/2014/main" id="{F0F4C6CC-BE6A-4BB4-8659-B80DEFAF427A}"/>
              </a:ext>
            </a:extLst>
          </p:cNvPr>
          <p:cNvSpPr/>
          <p:nvPr/>
        </p:nvSpPr>
        <p:spPr>
          <a:xfrm>
            <a:off x="275857" y="4167274"/>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13" name="矩形 12">
            <a:extLst>
              <a:ext uri="{FF2B5EF4-FFF2-40B4-BE49-F238E27FC236}">
                <a16:creationId xmlns="" xmlns:a16="http://schemas.microsoft.com/office/drawing/2014/main" id="{9EFD1F10-CBED-4B3C-81AF-BBE306D65C6E}"/>
              </a:ext>
            </a:extLst>
          </p:cNvPr>
          <p:cNvSpPr/>
          <p:nvPr/>
        </p:nvSpPr>
        <p:spPr>
          <a:xfrm>
            <a:off x="275857" y="4810211"/>
            <a:ext cx="11805783" cy="1754326"/>
          </a:xfrm>
          <a:prstGeom prst="rect">
            <a:avLst/>
          </a:prstGeom>
        </p:spPr>
        <p:txBody>
          <a:bodyPr wrap="square">
            <a:spAutoFit/>
          </a:bodyPr>
          <a:lstStyle/>
          <a:p>
            <a:pPr>
              <a:lnSpc>
                <a:spcPct val="150000"/>
              </a:lnSpc>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本条对不同场合的空调、供暖循环水泵的流量调节要求做出规定。将</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《公共建筑节能设计标准》</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GB50189-2015</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4.3.7</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条、</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4.3.5</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条中的内容梳理、补充。</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ct val="150000"/>
              </a:lnSpc>
              <a:buFont typeface="Wingdings" panose="05000000000000000000" pitchFamily="2" charset="2"/>
              <a:buChar char="Ø"/>
            </a:pP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冷水机组变流量的变流量一级泵系统的循环水泵、二级泵或多级泵系统的负荷侧泵、采用换热器加热或冷却的空调、供暖二次侧水系统的</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循环水泵：应根据</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负荷</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需求动态</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调速运行，以节省水泵能耗</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316048620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8" y="842306"/>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4.3 </a:t>
            </a:r>
            <a:r>
              <a:rPr lang="zh-CN" altLang="en-US" sz="2000" b="0" cap="none" spc="0" dirty="0">
                <a:ln w="0"/>
                <a:solidFill>
                  <a:schemeClr val="tx1"/>
                </a:solidFill>
                <a:effectLst>
                  <a:outerShdw blurRad="38100" dist="19050" dir="2700000" algn="tl" rotWithShape="0">
                    <a:schemeClr val="dk1">
                      <a:alpha val="40000"/>
                    </a:schemeClr>
                  </a:outerShdw>
                </a:effectLst>
              </a:rPr>
              <a:t>空调、供暖水系统</a:t>
            </a:r>
          </a:p>
        </p:txBody>
      </p:sp>
      <p:sp>
        <p:nvSpPr>
          <p:cNvPr id="5" name="矩形 4"/>
          <p:cNvSpPr/>
          <p:nvPr/>
        </p:nvSpPr>
        <p:spPr>
          <a:xfrm>
            <a:off x="404098" y="1242416"/>
            <a:ext cx="11420474" cy="458074"/>
          </a:xfrm>
          <a:prstGeom prst="rect">
            <a:avLst/>
          </a:prstGeom>
        </p:spPr>
        <p:txBody>
          <a:bodyPr wrap="square">
            <a:spAutoFit/>
          </a:bodyPr>
          <a:lstStyle/>
          <a:p>
            <a:pPr>
              <a:lnSpc>
                <a:spcPct val="150000"/>
              </a:lnSpc>
            </a:pPr>
            <a:r>
              <a:rPr lang="en-US" altLang="zh-CN" dirty="0" smtClean="0">
                <a:latin typeface="Times New Roman" panose="02020603050405020304" pitchFamily="18" charset="0"/>
                <a:cs typeface="Times New Roman" panose="02020603050405020304" pitchFamily="18" charset="0"/>
              </a:rPr>
              <a:t>4.3.4                                           (</a:t>
            </a:r>
            <a:r>
              <a:rPr lang="zh-CN" altLang="en-US" dirty="0" smtClean="0">
                <a:latin typeface="Times New Roman" panose="02020603050405020304" pitchFamily="18" charset="0"/>
                <a:cs typeface="Times New Roman" panose="02020603050405020304" pitchFamily="18" charset="0"/>
              </a:rPr>
              <a:t>续）</a:t>
            </a:r>
            <a:endParaRPr lang="zh-CN" altLang="zh-CN" dirty="0">
              <a:latin typeface="Times New Roman" panose="02020603050405020304" pitchFamily="18" charset="0"/>
              <a:cs typeface="Times New Roman" panose="02020603050405020304" pitchFamily="18" charset="0"/>
            </a:endParaRPr>
          </a:p>
        </p:txBody>
      </p:sp>
      <p:sp>
        <p:nvSpPr>
          <p:cNvPr id="11" name="五边形 2">
            <a:extLst>
              <a:ext uri="{FF2B5EF4-FFF2-40B4-BE49-F238E27FC236}">
                <a16:creationId xmlns="" xmlns:a16="http://schemas.microsoft.com/office/drawing/2014/main" id="{F0F4C6CC-BE6A-4BB4-8659-B80DEFAF427A}"/>
              </a:ext>
            </a:extLst>
          </p:cNvPr>
          <p:cNvSpPr/>
          <p:nvPr/>
        </p:nvSpPr>
        <p:spPr>
          <a:xfrm>
            <a:off x="1121940" y="1358508"/>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13" name="矩形 12">
            <a:extLst>
              <a:ext uri="{FF2B5EF4-FFF2-40B4-BE49-F238E27FC236}">
                <a16:creationId xmlns="" xmlns:a16="http://schemas.microsoft.com/office/drawing/2014/main" id="{9EFD1F10-CBED-4B3C-81AF-BBE306D65C6E}"/>
              </a:ext>
            </a:extLst>
          </p:cNvPr>
          <p:cNvSpPr/>
          <p:nvPr/>
        </p:nvSpPr>
        <p:spPr>
          <a:xfrm>
            <a:off x="211443" y="2361300"/>
            <a:ext cx="11805783" cy="3000821"/>
          </a:xfrm>
          <a:prstGeom prst="rect">
            <a:avLst/>
          </a:prstGeom>
        </p:spPr>
        <p:txBody>
          <a:bodyPr wrap="square">
            <a:spAutoFit/>
          </a:bodyPr>
          <a:lstStyle/>
          <a:p>
            <a:pPr marL="285750" indent="-285750">
              <a:lnSpc>
                <a:spcPct val="150000"/>
              </a:lnSpc>
              <a:buFont typeface="Wingdings" panose="05000000000000000000" pitchFamily="2" charset="2"/>
              <a:buChar char="Ø"/>
            </a:pPr>
            <a:r>
              <a:rPr lang="zh-CN" altLang="en-US" dirty="0" smtClean="0">
                <a:solidFill>
                  <a:schemeClr val="accent1">
                    <a:lumMod val="75000"/>
                  </a:schemeClr>
                </a:solidFill>
                <a:latin typeface="楷体" panose="02010609060101010101" pitchFamily="49" charset="-122"/>
                <a:ea typeface="楷体" panose="02010609060101010101" pitchFamily="49" charset="-122"/>
              </a:rPr>
              <a:t>冷水</a:t>
            </a:r>
            <a:r>
              <a:rPr lang="zh-CN" altLang="en-US" dirty="0">
                <a:solidFill>
                  <a:schemeClr val="accent1">
                    <a:lumMod val="75000"/>
                  </a:schemeClr>
                </a:solidFill>
                <a:latin typeface="楷体" panose="02010609060101010101" pitchFamily="49" charset="-122"/>
                <a:ea typeface="楷体" panose="02010609060101010101" pitchFamily="49" charset="-122"/>
              </a:rPr>
              <a:t>机组定流量的变流量一级泵</a:t>
            </a:r>
            <a:r>
              <a:rPr lang="zh-CN" altLang="en-US" dirty="0" smtClean="0">
                <a:solidFill>
                  <a:schemeClr val="accent1">
                    <a:lumMod val="75000"/>
                  </a:schemeClr>
                </a:solidFill>
                <a:latin typeface="楷体" panose="02010609060101010101" pitchFamily="49" charset="-122"/>
                <a:ea typeface="楷体" panose="02010609060101010101" pitchFamily="49" charset="-122"/>
              </a:rPr>
              <a:t>系统：</a:t>
            </a:r>
            <a:endParaRPr lang="en-US" altLang="zh-CN" dirty="0" smtClean="0">
              <a:solidFill>
                <a:schemeClr val="accent1">
                  <a:lumMod val="75000"/>
                </a:schemeClr>
              </a:solidFill>
              <a:latin typeface="楷体" panose="02010609060101010101" pitchFamily="49" charset="-122"/>
              <a:ea typeface="楷体" panose="02010609060101010101" pitchFamily="49" charset="-122"/>
            </a:endParaRPr>
          </a:p>
          <a:p>
            <a:pPr indent="457200">
              <a:lnSpc>
                <a:spcPct val="150000"/>
              </a:lnSpc>
            </a:pPr>
            <a:r>
              <a:rPr lang="zh-CN" altLang="en-US" dirty="0" smtClean="0">
                <a:solidFill>
                  <a:schemeClr val="accent1">
                    <a:lumMod val="75000"/>
                  </a:schemeClr>
                </a:solidFill>
                <a:latin typeface="楷体" panose="02010609060101010101" pitchFamily="49" charset="-122"/>
                <a:ea typeface="楷体" panose="02010609060101010101" pitchFamily="49" charset="-122"/>
              </a:rPr>
              <a:t>当</a:t>
            </a:r>
            <a:r>
              <a:rPr lang="zh-CN" altLang="en-US" dirty="0">
                <a:solidFill>
                  <a:schemeClr val="accent1">
                    <a:lumMod val="75000"/>
                  </a:schemeClr>
                </a:solidFill>
                <a:latin typeface="楷体" panose="02010609060101010101" pitchFamily="49" charset="-122"/>
                <a:ea typeface="楷体" panose="02010609060101010101" pitchFamily="49" charset="-122"/>
              </a:rPr>
              <a:t>循环水泵采用定速泵时，通过台数调节方式满足系统流量调节的要求</a:t>
            </a:r>
            <a:r>
              <a:rPr lang="zh-CN" altLang="en-US" dirty="0" smtClean="0">
                <a:solidFill>
                  <a:schemeClr val="accent1">
                    <a:lumMod val="75000"/>
                  </a:schemeClr>
                </a:solidFill>
                <a:latin typeface="楷体" panose="02010609060101010101" pitchFamily="49" charset="-122"/>
                <a:ea typeface="楷体" panose="02010609060101010101" pitchFamily="49" charset="-122"/>
              </a:rPr>
              <a:t>。</a:t>
            </a:r>
            <a:endParaRPr lang="en-US" altLang="zh-CN" dirty="0" smtClean="0">
              <a:solidFill>
                <a:schemeClr val="accent1">
                  <a:lumMod val="75000"/>
                </a:schemeClr>
              </a:solidFill>
              <a:latin typeface="楷体" panose="02010609060101010101" pitchFamily="49" charset="-122"/>
              <a:ea typeface="楷体" panose="02010609060101010101" pitchFamily="49" charset="-122"/>
            </a:endParaRPr>
          </a:p>
          <a:p>
            <a:pPr indent="457200">
              <a:lnSpc>
                <a:spcPct val="150000"/>
              </a:lnSpc>
            </a:pPr>
            <a:r>
              <a:rPr lang="zh-CN" altLang="en-US" dirty="0" smtClean="0">
                <a:solidFill>
                  <a:schemeClr val="accent1">
                    <a:lumMod val="75000"/>
                  </a:schemeClr>
                </a:solidFill>
                <a:latin typeface="楷体" panose="02010609060101010101" pitchFamily="49" charset="-122"/>
                <a:ea typeface="楷体" panose="02010609060101010101" pitchFamily="49" charset="-122"/>
              </a:rPr>
              <a:t>由于</a:t>
            </a:r>
            <a:r>
              <a:rPr lang="zh-CN" altLang="en-US" dirty="0">
                <a:solidFill>
                  <a:schemeClr val="accent1">
                    <a:lumMod val="75000"/>
                  </a:schemeClr>
                </a:solidFill>
                <a:latin typeface="楷体" panose="02010609060101010101" pitchFamily="49" charset="-122"/>
                <a:ea typeface="楷体" panose="02010609060101010101" pitchFamily="49" charset="-122"/>
              </a:rPr>
              <a:t>制造水平的提高，目前常规冷水机组的允许流量变化范围大幅提升，冷水机组可在低于额定流量的工况下运行；实际工程中亦有常规冷水机组与变速调节水泵配套运行的运行案例。因此，在保证冷水机组安全运行、冷水机组允许的前提下，可根据冷水机组性能配置变速调节水泵；变速水泵可在冷水机组低负荷工况时降频运行，以节约运行能耗</a:t>
            </a:r>
            <a:r>
              <a:rPr lang="zh-CN" altLang="en-US" dirty="0" smtClean="0">
                <a:solidFill>
                  <a:schemeClr val="accent1">
                    <a:lumMod val="75000"/>
                  </a:schemeClr>
                </a:solidFill>
                <a:latin typeface="楷体" panose="02010609060101010101" pitchFamily="49" charset="-122"/>
                <a:ea typeface="楷体" panose="02010609060101010101" pitchFamily="49" charset="-122"/>
              </a:rPr>
              <a:t>。</a:t>
            </a:r>
            <a:endParaRPr lang="en-US" altLang="zh-CN" dirty="0" smtClean="0">
              <a:solidFill>
                <a:schemeClr val="accent1">
                  <a:lumMod val="75000"/>
                </a:schemeClr>
              </a:solidFill>
              <a:latin typeface="楷体" panose="02010609060101010101" pitchFamily="49" charset="-122"/>
              <a:ea typeface="楷体" panose="02010609060101010101" pitchFamily="49" charset="-122"/>
            </a:endParaRPr>
          </a:p>
          <a:p>
            <a:pPr indent="457200">
              <a:lnSpc>
                <a:spcPct val="150000"/>
              </a:lnSpc>
            </a:pPr>
            <a:r>
              <a:rPr lang="zh-CN" altLang="en-US" dirty="0" smtClean="0">
                <a:solidFill>
                  <a:schemeClr val="accent1">
                    <a:lumMod val="75000"/>
                  </a:schemeClr>
                </a:solidFill>
                <a:latin typeface="楷体" panose="02010609060101010101" pitchFamily="49" charset="-122"/>
                <a:ea typeface="楷体" panose="02010609060101010101" pitchFamily="49" charset="-122"/>
              </a:rPr>
              <a:t>锅炉同样允许其通过流量变化，因此规定循环水泵宜采用变速调节。</a:t>
            </a:r>
            <a:endParaRPr lang="zh-CN" altLang="en-US" dirty="0">
              <a:solidFill>
                <a:schemeClr val="accent1">
                  <a:lumMod val="75000"/>
                </a:schemeClr>
              </a:solidFill>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127596590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8" y="842306"/>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4.3 </a:t>
            </a:r>
            <a:r>
              <a:rPr lang="zh-CN" altLang="en-US" sz="2000" b="0" cap="none" spc="0" dirty="0">
                <a:ln w="0"/>
                <a:solidFill>
                  <a:schemeClr val="tx1"/>
                </a:solidFill>
                <a:effectLst>
                  <a:outerShdw blurRad="38100" dist="19050" dir="2700000" algn="tl" rotWithShape="0">
                    <a:schemeClr val="dk1">
                      <a:alpha val="40000"/>
                    </a:schemeClr>
                  </a:outerShdw>
                </a:effectLst>
              </a:rPr>
              <a:t>空调、供暖水系统</a:t>
            </a:r>
          </a:p>
        </p:txBody>
      </p:sp>
      <p:sp>
        <p:nvSpPr>
          <p:cNvPr id="5" name="矩形 4"/>
          <p:cNvSpPr/>
          <p:nvPr/>
        </p:nvSpPr>
        <p:spPr>
          <a:xfrm>
            <a:off x="404098" y="1316613"/>
            <a:ext cx="11159253" cy="923330"/>
          </a:xfrm>
          <a:prstGeom prst="rect">
            <a:avLst/>
          </a:prstGeom>
        </p:spPr>
        <p:txBody>
          <a:bodyPr wrap="square">
            <a:spAutoFit/>
          </a:bodyPr>
          <a:lstStyle/>
          <a:p>
            <a:pPr>
              <a:lnSpc>
                <a:spcPct val="150000"/>
              </a:lnSpc>
            </a:pPr>
            <a:r>
              <a:rPr lang="en-US" altLang="zh-CN" dirty="0">
                <a:latin typeface="Times New Roman" panose="02020603050405020304" pitchFamily="18" charset="0"/>
                <a:cs typeface="Times New Roman" panose="02020603050405020304" pitchFamily="18" charset="0"/>
              </a:rPr>
              <a:t>4.3.5 </a:t>
            </a:r>
            <a:r>
              <a:rPr lang="zh-CN" altLang="zh-CN" dirty="0">
                <a:latin typeface="Times New Roman" panose="02020603050405020304" pitchFamily="18" charset="0"/>
                <a:cs typeface="Times New Roman" panose="02020603050405020304" pitchFamily="18" charset="0"/>
              </a:rPr>
              <a:t>除空调冷水系统和空调热水系统的设计流量和管网阻力特性及水泵工作特性相吻合的情况外，两管制空调水系统应分别设置冷水和热水循环泵。</a:t>
            </a:r>
            <a:r>
              <a:rPr lang="zh-CN" altLang="en-US" kern="0" dirty="0" smtClean="0">
                <a:solidFill>
                  <a:srgbClr val="FF0000"/>
                </a:solidFill>
                <a:latin typeface="Times New Roman" panose="02020603050405020304" pitchFamily="18" charset="0"/>
                <a:cs typeface="Times New Roman" panose="02020603050405020304" pitchFamily="18" charset="0"/>
              </a:rPr>
              <a:t>（执行国家标准）</a:t>
            </a:r>
            <a:endParaRPr lang="zh-CN" altLang="zh-C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452439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714640" y="3370562"/>
            <a:ext cx="6612866" cy="947331"/>
          </a:xfrm>
          <a:prstGeom prst="rect">
            <a:avLst/>
          </a:prstGeom>
        </p:spPr>
      </p:pic>
      <p:sp>
        <p:nvSpPr>
          <p:cNvPr id="2" name="矩形 1"/>
          <p:cNvSpPr/>
          <p:nvPr/>
        </p:nvSpPr>
        <p:spPr>
          <a:xfrm>
            <a:off x="404098" y="842306"/>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4.3 </a:t>
            </a:r>
            <a:r>
              <a:rPr lang="zh-CN" altLang="en-US" sz="2000" b="0" cap="none" spc="0" dirty="0">
                <a:ln w="0"/>
                <a:solidFill>
                  <a:schemeClr val="tx1"/>
                </a:solidFill>
                <a:effectLst>
                  <a:outerShdw blurRad="38100" dist="19050" dir="2700000" algn="tl" rotWithShape="0">
                    <a:schemeClr val="dk1">
                      <a:alpha val="40000"/>
                    </a:schemeClr>
                  </a:outerShdw>
                </a:effectLst>
              </a:rPr>
              <a:t>空调、供暖水系统</a:t>
            </a:r>
          </a:p>
        </p:txBody>
      </p:sp>
      <p:sp>
        <p:nvSpPr>
          <p:cNvPr id="5" name="矩形 4"/>
          <p:cNvSpPr/>
          <p:nvPr/>
        </p:nvSpPr>
        <p:spPr>
          <a:xfrm>
            <a:off x="404098" y="1307668"/>
            <a:ext cx="11420474" cy="1295868"/>
          </a:xfrm>
          <a:prstGeom prst="rect">
            <a:avLst/>
          </a:prstGeom>
        </p:spPr>
        <p:txBody>
          <a:bodyPr wrap="square">
            <a:spAutoFit/>
          </a:bodyPr>
          <a:lstStyle/>
          <a:p>
            <a:pPr>
              <a:lnSpc>
                <a:spcPct val="150000"/>
              </a:lnSpc>
            </a:pPr>
            <a:r>
              <a:rPr lang="en-US" altLang="zh-CN" dirty="0">
                <a:latin typeface="Times New Roman" panose="02020603050405020304" pitchFamily="18" charset="0"/>
                <a:cs typeface="Times New Roman" panose="02020603050405020304" pitchFamily="18" charset="0"/>
              </a:rPr>
              <a:t>4.3.6 </a:t>
            </a:r>
            <a:r>
              <a:rPr lang="zh-CN" altLang="zh-CN" dirty="0">
                <a:latin typeface="Times New Roman" panose="02020603050405020304" pitchFamily="18" charset="0"/>
                <a:cs typeface="Times New Roman" panose="02020603050405020304" pitchFamily="18" charset="0"/>
              </a:rPr>
              <a:t>水泵的选型在满足流量、扬程参数时，应选用高效率的水泵；同时水泵经常性的运行工作点应在该泵的高效工作区内。</a:t>
            </a:r>
          </a:p>
          <a:p>
            <a:pPr>
              <a:lnSpc>
                <a:spcPct val="150000"/>
              </a:lnSpc>
            </a:pPr>
            <a:endParaRPr lang="zh-CN" altLang="zh-CN" dirty="0">
              <a:latin typeface="Times New Roman" panose="02020603050405020304" pitchFamily="18" charset="0"/>
              <a:cs typeface="Times New Roman" panose="02020603050405020304" pitchFamily="18" charset="0"/>
            </a:endParaRPr>
          </a:p>
        </p:txBody>
      </p:sp>
      <p:sp>
        <p:nvSpPr>
          <p:cNvPr id="11" name="五边形 2">
            <a:extLst>
              <a:ext uri="{FF2B5EF4-FFF2-40B4-BE49-F238E27FC236}">
                <a16:creationId xmlns="" xmlns:a16="http://schemas.microsoft.com/office/drawing/2014/main" id="{F0F4C6CC-BE6A-4BB4-8659-B80DEFAF427A}"/>
              </a:ext>
            </a:extLst>
          </p:cNvPr>
          <p:cNvSpPr/>
          <p:nvPr/>
        </p:nvSpPr>
        <p:spPr>
          <a:xfrm>
            <a:off x="456650" y="2240163"/>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13" name="矩形 12">
            <a:extLst>
              <a:ext uri="{FF2B5EF4-FFF2-40B4-BE49-F238E27FC236}">
                <a16:creationId xmlns="" xmlns:a16="http://schemas.microsoft.com/office/drawing/2014/main" id="{9EFD1F10-CBED-4B3C-81AF-BBE306D65C6E}"/>
              </a:ext>
            </a:extLst>
          </p:cNvPr>
          <p:cNvSpPr/>
          <p:nvPr/>
        </p:nvSpPr>
        <p:spPr>
          <a:xfrm>
            <a:off x="404098" y="2615099"/>
            <a:ext cx="11577695" cy="4247317"/>
          </a:xfrm>
          <a:prstGeom prst="rect">
            <a:avLst/>
          </a:prstGeom>
        </p:spPr>
        <p:txBody>
          <a:bodyPr wrap="square">
            <a:spAutoFit/>
          </a:bodyPr>
          <a:lstStyle/>
          <a:p>
            <a:pPr marL="285750" indent="-285750">
              <a:lnSpc>
                <a:spcPct val="150000"/>
              </a:lnSpc>
              <a:buFont typeface="Wingdings" panose="05000000000000000000" pitchFamily="2" charset="2"/>
              <a:buChar char="Ø"/>
            </a:pP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在水泵的流量、扬程需求确定的前提下，水泵的能耗取决于效率，因此应采用高效率的水泵</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清水离心泵能效限定值及节能评价值</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》GB19762</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对水泵的能效限定值和节能评价值</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进行了规定，如；</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绿色建筑评价标准</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》GBT50378</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将水泵满足节能评价值作为评分项；工程中宜采用满足节能评价值的水泵</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endPar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endPar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ct val="15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由于</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水泵的规格所限，不可能保证工作点正好是所选择水泵的最高效率点，因此要求水泵的工作点应在水泵的高效工作区内，一般认为在最高效率的</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90%</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以上范围均属于水泵的高效率区</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pic>
        <p:nvPicPr>
          <p:cNvPr id="6" name="图片 5"/>
          <p:cNvPicPr>
            <a:picLocks noChangeAspect="1"/>
          </p:cNvPicPr>
          <p:nvPr/>
        </p:nvPicPr>
        <p:blipFill>
          <a:blip r:embed="rId3"/>
          <a:stretch>
            <a:fillRect/>
          </a:stretch>
        </p:blipFill>
        <p:spPr>
          <a:xfrm>
            <a:off x="608998" y="4753114"/>
            <a:ext cx="8495498" cy="1126783"/>
          </a:xfrm>
          <a:prstGeom prst="rect">
            <a:avLst/>
          </a:prstGeom>
        </p:spPr>
      </p:pic>
      <p:sp>
        <p:nvSpPr>
          <p:cNvPr id="7" name="双括号 6"/>
          <p:cNvSpPr/>
          <p:nvPr/>
        </p:nvSpPr>
        <p:spPr>
          <a:xfrm>
            <a:off x="1023039" y="5595467"/>
            <a:ext cx="7499694" cy="188441"/>
          </a:xfrm>
          <a:prstGeom prst="bracketPair">
            <a:avLst/>
          </a:prstGeom>
          <a:ln w="12700"/>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extLst>
      <p:ext uri="{BB962C8B-B14F-4D97-AF65-F5344CB8AC3E}">
        <p14:creationId xmlns:p14="http://schemas.microsoft.com/office/powerpoint/2010/main" val="11879900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8" y="776585"/>
            <a:ext cx="159210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4.1 </a:t>
            </a:r>
            <a:r>
              <a:rPr lang="zh-CN" altLang="en-US" sz="2000" b="0" cap="none" spc="0" dirty="0">
                <a:ln w="0"/>
                <a:solidFill>
                  <a:schemeClr val="tx1"/>
                </a:solidFill>
                <a:effectLst>
                  <a:outerShdw blurRad="38100" dist="19050" dir="2700000" algn="tl" rotWithShape="0">
                    <a:schemeClr val="dk1">
                      <a:alpha val="40000"/>
                    </a:schemeClr>
                  </a:outerShdw>
                </a:effectLst>
              </a:rPr>
              <a:t>一般规定</a:t>
            </a:r>
          </a:p>
        </p:txBody>
      </p:sp>
      <p:sp>
        <p:nvSpPr>
          <p:cNvPr id="5" name="矩形 4"/>
          <p:cNvSpPr/>
          <p:nvPr/>
        </p:nvSpPr>
        <p:spPr>
          <a:xfrm>
            <a:off x="404098" y="1437880"/>
            <a:ext cx="11239501" cy="1338828"/>
          </a:xfrm>
          <a:prstGeom prst="rect">
            <a:avLst/>
          </a:prstGeom>
        </p:spPr>
        <p:txBody>
          <a:bodyPr wrap="square">
            <a:spAutoFit/>
          </a:bodyPr>
          <a:lstStyle/>
          <a:p>
            <a:pPr>
              <a:lnSpc>
                <a:spcPct val="150000"/>
              </a:lnSpc>
            </a:pPr>
            <a:r>
              <a:rPr lang="en-US" altLang="zh-CN" b="1" dirty="0">
                <a:latin typeface="Times New Roman" panose="02020603050405020304" pitchFamily="18" charset="0"/>
                <a:ea typeface="黑体" panose="02010609060101010101" pitchFamily="49" charset="-122"/>
                <a:cs typeface="Times New Roman" panose="02020603050405020304" pitchFamily="18" charset="0"/>
              </a:rPr>
              <a:t>4.1.2</a:t>
            </a:r>
            <a:r>
              <a:rPr lang="en-US" altLang="zh-CN" dirty="0">
                <a:latin typeface="Times New Roman" panose="02020603050405020304" pitchFamily="18" charset="0"/>
                <a:ea typeface="黑体" panose="02010609060101010101" pitchFamily="49" charset="-122"/>
                <a:cs typeface="Times New Roman" panose="02020603050405020304" pitchFamily="18" charset="0"/>
              </a:rPr>
              <a:t> </a:t>
            </a:r>
            <a:r>
              <a:rPr lang="zh-CN" altLang="zh-CN" dirty="0">
                <a:latin typeface="Times New Roman" panose="02020603050405020304" pitchFamily="18" charset="0"/>
                <a:ea typeface="黑体" panose="02010609060101010101" pitchFamily="49" charset="-122"/>
                <a:cs typeface="Times New Roman" panose="02020603050405020304" pitchFamily="18" charset="0"/>
              </a:rPr>
              <a:t>甲类公共建筑的施工图设计阶段，必须进行热负荷计算和逐项逐时的冷负荷计算</a:t>
            </a:r>
            <a:r>
              <a:rPr lang="zh-CN" altLang="zh-CN" dirty="0" smtClean="0">
                <a:latin typeface="Times New Roman" panose="02020603050405020304" pitchFamily="18" charset="0"/>
                <a:ea typeface="黑体" panose="02010609060101010101" pitchFamily="49" charset="-122"/>
                <a:cs typeface="Times New Roman" panose="02020603050405020304" pitchFamily="18" charset="0"/>
              </a:rPr>
              <a:t>。</a:t>
            </a:r>
            <a:endParaRPr lang="en-US" altLang="zh-CN" dirty="0" smtClean="0">
              <a:latin typeface="Times New Roman" panose="02020603050405020304" pitchFamily="18" charset="0"/>
              <a:ea typeface="黑体" panose="02010609060101010101" pitchFamily="49" charset="-122"/>
              <a:cs typeface="Times New Roman" panose="02020603050405020304" pitchFamily="18" charset="0"/>
            </a:endParaRPr>
          </a:p>
          <a:p>
            <a:pPr>
              <a:lnSpc>
                <a:spcPct val="150000"/>
              </a:lnSpc>
            </a:pPr>
            <a:r>
              <a:rPr lang="zh-CN" altLang="en-US" kern="0" dirty="0" smtClean="0">
                <a:solidFill>
                  <a:srgbClr val="FF0000"/>
                </a:solidFill>
                <a:latin typeface="Times New Roman" panose="02020603050405020304" pitchFamily="18" charset="0"/>
              </a:rPr>
              <a:t>（</a:t>
            </a:r>
            <a:r>
              <a:rPr lang="zh-CN" altLang="zh-CN" dirty="0">
                <a:solidFill>
                  <a:srgbClr val="FF0000"/>
                </a:solidFill>
              </a:rPr>
              <a:t>强制性条文，与《公共建筑节能设计标准》</a:t>
            </a:r>
            <a:r>
              <a:rPr lang="en-US" altLang="zh-CN" dirty="0">
                <a:solidFill>
                  <a:srgbClr val="FF0000"/>
                </a:solidFill>
              </a:rPr>
              <a:t>GB50189-2015</a:t>
            </a:r>
            <a:r>
              <a:rPr lang="zh-CN" altLang="zh-CN" dirty="0" smtClean="0">
                <a:solidFill>
                  <a:srgbClr val="FF0000"/>
                </a:solidFill>
              </a:rPr>
              <a:t>第</a:t>
            </a:r>
            <a:r>
              <a:rPr lang="en-US" altLang="zh-CN" kern="0" dirty="0" smtClean="0">
                <a:solidFill>
                  <a:srgbClr val="FF0000"/>
                </a:solidFill>
                <a:latin typeface="Times New Roman" panose="02020603050405020304" pitchFamily="18" charset="0"/>
              </a:rPr>
              <a:t>4.1.1</a:t>
            </a:r>
            <a:r>
              <a:rPr lang="zh-CN" altLang="en-US" kern="0" dirty="0" smtClean="0">
                <a:solidFill>
                  <a:srgbClr val="FF0000"/>
                </a:solidFill>
                <a:latin typeface="Times New Roman" panose="02020603050405020304" pitchFamily="18" charset="0"/>
              </a:rPr>
              <a:t>条相同）</a:t>
            </a:r>
            <a:endParaRPr lang="zh-CN" altLang="zh-CN" sz="1400" kern="100" dirty="0" smtClean="0">
              <a:solidFill>
                <a:srgbClr val="FF0000"/>
              </a:solidFill>
              <a:latin typeface="Times New Roman" panose="02020603050405020304" pitchFamily="18" charset="0"/>
            </a:endParaRPr>
          </a:p>
          <a:p>
            <a:pPr>
              <a:lnSpc>
                <a:spcPct val="150000"/>
              </a:lnSpc>
            </a:pPr>
            <a:endParaRPr lang="zh-CN" altLang="zh-CN" dirty="0">
              <a:latin typeface="Times New Roman" panose="02020603050405020304" pitchFamily="18" charset="0"/>
              <a:ea typeface="黑体" panose="02010609060101010101" pitchFamily="49" charset="-122"/>
              <a:cs typeface="Times New Roman" panose="02020603050405020304" pitchFamily="18" charset="0"/>
            </a:endParaRPr>
          </a:p>
        </p:txBody>
      </p:sp>
      <p:sp>
        <p:nvSpPr>
          <p:cNvPr id="7" name="矩形 6"/>
          <p:cNvSpPr/>
          <p:nvPr/>
        </p:nvSpPr>
        <p:spPr>
          <a:xfrm>
            <a:off x="456650" y="2730651"/>
            <a:ext cx="11420474" cy="3000821"/>
          </a:xfrm>
          <a:prstGeom prst="rect">
            <a:avLst/>
          </a:prstGeom>
        </p:spPr>
        <p:txBody>
          <a:bodyPr wrap="square">
            <a:spAutoFit/>
          </a:bodyPr>
          <a:lstStyle/>
          <a:p>
            <a:pPr>
              <a:lnSpc>
                <a:spcPct val="150000"/>
              </a:lnSpc>
            </a:pPr>
            <a:r>
              <a:rPr lang="en-US" altLang="zh-CN" dirty="0">
                <a:latin typeface="Times New Roman" panose="02020603050405020304" pitchFamily="18" charset="0"/>
                <a:cs typeface="Times New Roman" panose="02020603050405020304" pitchFamily="18" charset="0"/>
              </a:rPr>
              <a:t>4.1.3 </a:t>
            </a:r>
            <a:r>
              <a:rPr lang="zh-CN" altLang="zh-CN" dirty="0">
                <a:latin typeface="Times New Roman" panose="02020603050405020304" pitchFamily="18" charset="0"/>
                <a:cs typeface="Times New Roman" panose="02020603050405020304" pitchFamily="18" charset="0"/>
              </a:rPr>
              <a:t>符合下列情况之一时，宜采用分散设置的空调装置或系统：</a:t>
            </a:r>
            <a:endParaRPr lang="en-US" altLang="zh-CN" dirty="0">
              <a:latin typeface="Times New Roman" panose="02020603050405020304" pitchFamily="18" charset="0"/>
              <a:cs typeface="Times New Roman" panose="02020603050405020304" pitchFamily="18" charset="0"/>
            </a:endParaRPr>
          </a:p>
          <a:p>
            <a:pPr indent="457200">
              <a:lnSpc>
                <a:spcPct val="150000"/>
              </a:lnSpc>
            </a:pPr>
            <a:r>
              <a:rPr lang="en-US" altLang="zh-CN" dirty="0">
                <a:latin typeface="Times New Roman" panose="02020603050405020304" pitchFamily="18" charset="0"/>
                <a:cs typeface="Times New Roman" panose="02020603050405020304" pitchFamily="18" charset="0"/>
              </a:rPr>
              <a:t>1 </a:t>
            </a:r>
            <a:r>
              <a:rPr lang="zh-CN" altLang="zh-CN" dirty="0">
                <a:latin typeface="Times New Roman" panose="02020603050405020304" pitchFamily="18" charset="0"/>
                <a:cs typeface="Times New Roman" panose="02020603050405020304" pitchFamily="18" charset="0"/>
              </a:rPr>
              <a:t>全年所需供冷、供暖时间短或采用集中供冷、供暖系统不经济；</a:t>
            </a:r>
          </a:p>
          <a:p>
            <a:pPr indent="457200">
              <a:lnSpc>
                <a:spcPct val="150000"/>
              </a:lnSpc>
            </a:pPr>
            <a:r>
              <a:rPr lang="en-US" altLang="zh-CN" dirty="0">
                <a:latin typeface="Times New Roman" panose="02020603050405020304" pitchFamily="18" charset="0"/>
                <a:cs typeface="Times New Roman" panose="02020603050405020304" pitchFamily="18" charset="0"/>
              </a:rPr>
              <a:t>2 </a:t>
            </a:r>
            <a:r>
              <a:rPr lang="zh-CN" altLang="zh-CN" dirty="0">
                <a:latin typeface="Times New Roman" panose="02020603050405020304" pitchFamily="18" charset="0"/>
                <a:cs typeface="Times New Roman" panose="02020603050405020304" pitchFamily="18" charset="0"/>
              </a:rPr>
              <a:t>需设空气调节的房间布置分散；</a:t>
            </a:r>
          </a:p>
          <a:p>
            <a:pPr indent="457200">
              <a:lnSpc>
                <a:spcPct val="150000"/>
              </a:lnSpc>
            </a:pPr>
            <a:r>
              <a:rPr lang="en-US" altLang="zh-CN" dirty="0">
                <a:latin typeface="Times New Roman" panose="02020603050405020304" pitchFamily="18" charset="0"/>
                <a:cs typeface="Times New Roman" panose="02020603050405020304" pitchFamily="18" charset="0"/>
              </a:rPr>
              <a:t>3 </a:t>
            </a:r>
            <a:r>
              <a:rPr lang="zh-CN" altLang="zh-CN" dirty="0">
                <a:latin typeface="Times New Roman" panose="02020603050405020304" pitchFamily="18" charset="0"/>
                <a:cs typeface="Times New Roman" panose="02020603050405020304" pitchFamily="18" charset="0"/>
              </a:rPr>
              <a:t>设有集中供冷、供暖系统的建筑中，使用时间和要求不同的房间；</a:t>
            </a:r>
          </a:p>
          <a:p>
            <a:pPr indent="457200">
              <a:lnSpc>
                <a:spcPct val="150000"/>
              </a:lnSpc>
            </a:pPr>
            <a:r>
              <a:rPr lang="en-US" altLang="zh-CN" dirty="0">
                <a:latin typeface="Times New Roman" panose="02020603050405020304" pitchFamily="18" charset="0"/>
                <a:cs typeface="Times New Roman" panose="02020603050405020304" pitchFamily="18" charset="0"/>
              </a:rPr>
              <a:t>4 </a:t>
            </a:r>
            <a:r>
              <a:rPr lang="zh-CN" altLang="zh-CN" dirty="0">
                <a:latin typeface="Times New Roman" panose="02020603050405020304" pitchFamily="18" charset="0"/>
                <a:cs typeface="Times New Roman" panose="02020603050405020304" pitchFamily="18" charset="0"/>
              </a:rPr>
              <a:t>需增设空调系统，而难以设置机房和管道的既有公共建筑</a:t>
            </a:r>
            <a:r>
              <a:rPr lang="zh-CN" altLang="zh-CN" dirty="0" smtClean="0">
                <a:latin typeface="Times New Roman" panose="02020603050405020304" pitchFamily="18" charset="0"/>
                <a:cs typeface="Times New Roman" panose="02020603050405020304" pitchFamily="18" charset="0"/>
              </a:rPr>
              <a:t>。</a:t>
            </a:r>
            <a:endParaRPr lang="en-US" altLang="zh-CN" dirty="0" smtClean="0">
              <a:latin typeface="Times New Roman" panose="02020603050405020304" pitchFamily="18" charset="0"/>
              <a:cs typeface="Times New Roman" panose="02020603050405020304" pitchFamily="18" charset="0"/>
            </a:endParaRPr>
          </a:p>
          <a:p>
            <a:pPr indent="457200">
              <a:lnSpc>
                <a:spcPct val="150000"/>
              </a:lnSpc>
            </a:pPr>
            <a:r>
              <a:rPr lang="zh-CN" altLang="en-US" kern="0" dirty="0" smtClean="0">
                <a:solidFill>
                  <a:srgbClr val="FF0000"/>
                </a:solidFill>
                <a:latin typeface="Times New Roman" panose="02020603050405020304" pitchFamily="18" charset="0"/>
              </a:rPr>
              <a:t>（执行国家标准）</a:t>
            </a:r>
            <a:endParaRPr lang="zh-CN" altLang="zh-CN" kern="100" dirty="0">
              <a:latin typeface="Times New Roman" panose="02020603050405020304" pitchFamily="18" charset="0"/>
            </a:endParaRPr>
          </a:p>
          <a:p>
            <a:pPr indent="457200">
              <a:lnSpc>
                <a:spcPct val="150000"/>
              </a:lnSpc>
            </a:pPr>
            <a:endParaRPr lang="zh-CN" altLang="zh-C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3164662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47859" y="632476"/>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4.3 </a:t>
            </a:r>
            <a:r>
              <a:rPr lang="zh-CN" altLang="en-US" sz="2000" b="0" cap="none" spc="0" dirty="0">
                <a:ln w="0"/>
                <a:solidFill>
                  <a:schemeClr val="tx1"/>
                </a:solidFill>
                <a:effectLst>
                  <a:outerShdw blurRad="38100" dist="19050" dir="2700000" algn="tl" rotWithShape="0">
                    <a:schemeClr val="dk1">
                      <a:alpha val="40000"/>
                    </a:schemeClr>
                  </a:outerShdw>
                </a:effectLst>
              </a:rPr>
              <a:t>空调、供暖水系统</a:t>
            </a:r>
          </a:p>
        </p:txBody>
      </p:sp>
      <p:sp>
        <p:nvSpPr>
          <p:cNvPr id="5" name="矩形 4"/>
          <p:cNvSpPr/>
          <p:nvPr/>
        </p:nvSpPr>
        <p:spPr>
          <a:xfrm>
            <a:off x="302134" y="877193"/>
            <a:ext cx="11667033" cy="3000821"/>
          </a:xfrm>
          <a:prstGeom prst="rect">
            <a:avLst/>
          </a:prstGeom>
        </p:spPr>
        <p:txBody>
          <a:bodyPr wrap="square">
            <a:spAutoFit/>
          </a:bodyPr>
          <a:lstStyle/>
          <a:p>
            <a:pPr>
              <a:lnSpc>
                <a:spcPct val="150000"/>
              </a:lnSpc>
            </a:pPr>
            <a:r>
              <a:rPr lang="en-US" altLang="zh-CN" dirty="0">
                <a:latin typeface="Times New Roman" panose="02020603050405020304" pitchFamily="18" charset="0"/>
                <a:cs typeface="Times New Roman" panose="02020603050405020304" pitchFamily="18" charset="0"/>
              </a:rPr>
              <a:t>4.3.7 </a:t>
            </a:r>
            <a:r>
              <a:rPr lang="zh-CN" altLang="zh-CN" dirty="0">
                <a:latin typeface="Times New Roman" panose="02020603050405020304" pitchFamily="18" charset="0"/>
                <a:cs typeface="Times New Roman" panose="02020603050405020304" pitchFamily="18" charset="0"/>
              </a:rPr>
              <a:t>空调、供暖水系统的管路设计应符合以下规定：</a:t>
            </a:r>
          </a:p>
          <a:p>
            <a:pPr indent="457200">
              <a:lnSpc>
                <a:spcPct val="150000"/>
              </a:lnSpc>
            </a:pPr>
            <a:r>
              <a:rPr lang="en-US" altLang="zh-CN" dirty="0">
                <a:latin typeface="Times New Roman" panose="02020603050405020304" pitchFamily="18" charset="0"/>
                <a:cs typeface="Times New Roman" panose="02020603050405020304" pitchFamily="18" charset="0"/>
              </a:rPr>
              <a:t>1 </a:t>
            </a:r>
            <a:r>
              <a:rPr lang="zh-CN" altLang="zh-CN" dirty="0">
                <a:latin typeface="Times New Roman" panose="02020603050405020304" pitchFamily="18" charset="0"/>
                <a:cs typeface="Times New Roman" panose="02020603050405020304" pitchFamily="18" charset="0"/>
              </a:rPr>
              <a:t>合理规划与布置管路走向，缩短管道总长度；</a:t>
            </a:r>
          </a:p>
          <a:p>
            <a:pPr indent="457200">
              <a:lnSpc>
                <a:spcPct val="150000"/>
              </a:lnSpc>
            </a:pPr>
            <a:r>
              <a:rPr lang="en-US" altLang="zh-CN" dirty="0">
                <a:latin typeface="Times New Roman" panose="02020603050405020304" pitchFamily="18" charset="0"/>
                <a:cs typeface="Times New Roman" panose="02020603050405020304" pitchFamily="18" charset="0"/>
              </a:rPr>
              <a:t>2 </a:t>
            </a:r>
            <a:r>
              <a:rPr lang="zh-CN" altLang="zh-CN" dirty="0">
                <a:latin typeface="Times New Roman" panose="02020603050405020304" pitchFamily="18" charset="0"/>
                <a:cs typeface="Times New Roman" panose="02020603050405020304" pitchFamily="18" charset="0"/>
              </a:rPr>
              <a:t>优先采用低阻力管件；</a:t>
            </a:r>
          </a:p>
          <a:p>
            <a:pPr indent="457200">
              <a:lnSpc>
                <a:spcPct val="150000"/>
              </a:lnSpc>
            </a:pPr>
            <a:r>
              <a:rPr lang="en-US" altLang="zh-CN" dirty="0">
                <a:latin typeface="Times New Roman" panose="02020603050405020304" pitchFamily="18" charset="0"/>
                <a:cs typeface="Times New Roman" panose="02020603050405020304" pitchFamily="18" charset="0"/>
              </a:rPr>
              <a:t>3 </a:t>
            </a:r>
            <a:r>
              <a:rPr lang="zh-CN" altLang="zh-CN" dirty="0">
                <a:latin typeface="Times New Roman" panose="02020603050405020304" pitchFamily="18" charset="0"/>
                <a:cs typeface="Times New Roman" panose="02020603050405020304" pitchFamily="18" charset="0"/>
              </a:rPr>
              <a:t>应优先通过合理布置管路、合理选择管径的方式尽量减少并联环路之间压力损失的相对差额；当设计工况下并联环路之间压力损失的相对差额超过</a:t>
            </a:r>
            <a:r>
              <a:rPr lang="en-US" altLang="zh-CN" dirty="0">
                <a:latin typeface="Times New Roman" panose="02020603050405020304" pitchFamily="18" charset="0"/>
                <a:cs typeface="Times New Roman" panose="02020603050405020304" pitchFamily="18" charset="0"/>
              </a:rPr>
              <a:t>15%</a:t>
            </a:r>
            <a:r>
              <a:rPr lang="zh-CN" altLang="zh-CN" dirty="0">
                <a:latin typeface="Times New Roman" panose="02020603050405020304" pitchFamily="18" charset="0"/>
                <a:cs typeface="Times New Roman" panose="02020603050405020304" pitchFamily="18" charset="0"/>
              </a:rPr>
              <a:t>时，应采取设置平衡阀等水力平衡措施。区域集中供暖系统的热力入口处应根据水力平衡要求设置水力平衡装置；</a:t>
            </a:r>
          </a:p>
          <a:p>
            <a:pPr indent="457200">
              <a:lnSpc>
                <a:spcPct val="150000"/>
              </a:lnSpc>
            </a:pPr>
            <a:r>
              <a:rPr lang="en-US" altLang="zh-CN" dirty="0">
                <a:latin typeface="Times New Roman" panose="02020603050405020304" pitchFamily="18" charset="0"/>
                <a:cs typeface="Times New Roman" panose="02020603050405020304" pitchFamily="18" charset="0"/>
              </a:rPr>
              <a:t>4 </a:t>
            </a:r>
            <a:r>
              <a:rPr lang="zh-CN" altLang="zh-CN" dirty="0">
                <a:latin typeface="Times New Roman" panose="02020603050405020304" pitchFamily="18" charset="0"/>
                <a:cs typeface="Times New Roman" panose="02020603050405020304" pitchFamily="18" charset="0"/>
              </a:rPr>
              <a:t>空调、供暖水环路划分宜考虑负荷特征、使用时间、使用对象等因素</a:t>
            </a:r>
            <a:r>
              <a:rPr lang="zh-CN" altLang="zh-CN" dirty="0" smtClean="0">
                <a:latin typeface="Times New Roman" panose="02020603050405020304" pitchFamily="18" charset="0"/>
                <a:cs typeface="Times New Roman" panose="02020603050405020304" pitchFamily="18" charset="0"/>
              </a:rPr>
              <a:t>。</a:t>
            </a:r>
            <a:endParaRPr lang="zh-CN" altLang="zh-CN" dirty="0">
              <a:latin typeface="Times New Roman" panose="02020603050405020304" pitchFamily="18" charset="0"/>
              <a:cs typeface="Times New Roman" panose="02020603050405020304" pitchFamily="18" charset="0"/>
            </a:endParaRPr>
          </a:p>
        </p:txBody>
      </p:sp>
      <p:sp>
        <p:nvSpPr>
          <p:cNvPr id="11" name="五边形 2">
            <a:extLst>
              <a:ext uri="{FF2B5EF4-FFF2-40B4-BE49-F238E27FC236}">
                <a16:creationId xmlns="" xmlns:a16="http://schemas.microsoft.com/office/drawing/2014/main" id="{F0F4C6CC-BE6A-4BB4-8659-B80DEFAF427A}"/>
              </a:ext>
            </a:extLst>
          </p:cNvPr>
          <p:cNvSpPr/>
          <p:nvPr/>
        </p:nvSpPr>
        <p:spPr>
          <a:xfrm>
            <a:off x="302134" y="3783421"/>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13" name="矩形 12">
            <a:extLst>
              <a:ext uri="{FF2B5EF4-FFF2-40B4-BE49-F238E27FC236}">
                <a16:creationId xmlns="" xmlns:a16="http://schemas.microsoft.com/office/drawing/2014/main" id="{9EFD1F10-CBED-4B3C-81AF-BBE306D65C6E}"/>
              </a:ext>
            </a:extLst>
          </p:cNvPr>
          <p:cNvSpPr/>
          <p:nvPr/>
        </p:nvSpPr>
        <p:spPr>
          <a:xfrm>
            <a:off x="139221" y="4212046"/>
            <a:ext cx="11958186" cy="2585323"/>
          </a:xfrm>
          <a:prstGeom prst="rect">
            <a:avLst/>
          </a:prstGeom>
        </p:spPr>
        <p:txBody>
          <a:bodyPr wrap="square">
            <a:spAutoFit/>
          </a:bodyPr>
          <a:lstStyle/>
          <a:p>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在</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《公共建筑节能设计标准》</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GB50189-2015</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4.3.6</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条基础上完善。</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2</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款：管道</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走向的合理化布置可提高管路有效性</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，比如管道长度的缩短</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有利于减少管网</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阻力。另外设计</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、施工中还应注意采用低阻力管件（如长半径弯头、阻力系数低的阀门），以减少管网阻力</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。以上措施均可节约</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输配能耗</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3</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款：水</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系统管路不平衡会造成水量分配不均，影响</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空调效果</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可能引发系统在“小温差、大流量”状态下运行，造成能源浪费。强调水系统设计时，首先应通过管路布置和管径选择减少并联环路之间的压力损失，实现空调水系统的水力平衡。区域集中供暖系统规模大，近端热用户与远端热用户之间距离远，热力入口处设置水力平衡装置可对系统水力分布进行调整与设定，保持系统水力平衡。</a:t>
            </a:r>
          </a:p>
          <a:p>
            <a:pPr marL="285750" indent="-285750">
              <a:buFont typeface="Wingdings" panose="05000000000000000000" pitchFamily="2" charset="2"/>
              <a:buChar char="Ø"/>
            </a:pP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4</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款：关于</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空调、供暖水环路划分的规定是考虑便于调节负荷、计量及运行管理，从而达到节能与舒适的目的；如供暖环路宜按不同朝向分设</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zh-CN" altLang="en-US" dirty="0">
              <a:solidFill>
                <a:schemeClr val="accent1">
                  <a:lumMod val="75000"/>
                </a:schemeClr>
              </a:solidFill>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208031354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8" y="842306"/>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4.3 </a:t>
            </a:r>
            <a:r>
              <a:rPr lang="zh-CN" altLang="en-US" sz="2000" b="0" cap="none" spc="0" dirty="0">
                <a:ln w="0"/>
                <a:solidFill>
                  <a:schemeClr val="tx1"/>
                </a:solidFill>
                <a:effectLst>
                  <a:outerShdw blurRad="38100" dist="19050" dir="2700000" algn="tl" rotWithShape="0">
                    <a:schemeClr val="dk1">
                      <a:alpha val="40000"/>
                    </a:schemeClr>
                  </a:outerShdw>
                </a:effectLst>
              </a:rPr>
              <a:t>空调、供暖水系统</a:t>
            </a:r>
          </a:p>
        </p:txBody>
      </p:sp>
      <p:sp>
        <p:nvSpPr>
          <p:cNvPr id="5" name="矩形 4"/>
          <p:cNvSpPr/>
          <p:nvPr/>
        </p:nvSpPr>
        <p:spPr>
          <a:xfrm>
            <a:off x="345442" y="1287402"/>
            <a:ext cx="11504972" cy="1200329"/>
          </a:xfrm>
          <a:prstGeom prst="rect">
            <a:avLst/>
          </a:prstGeom>
        </p:spPr>
        <p:txBody>
          <a:bodyPr wrap="square">
            <a:spAutoFit/>
          </a:bodyPr>
          <a:lstStyle/>
          <a:p>
            <a:pPr>
              <a:lnSpc>
                <a:spcPct val="150000"/>
              </a:lnSpc>
            </a:pPr>
            <a:r>
              <a:rPr lang="en-US" altLang="zh-CN" dirty="0">
                <a:latin typeface="Times New Roman" panose="02020603050405020304" pitchFamily="18" charset="0"/>
                <a:cs typeface="Times New Roman" panose="02020603050405020304" pitchFamily="18" charset="0"/>
              </a:rPr>
              <a:t>4.3.8 </a:t>
            </a:r>
            <a:r>
              <a:rPr lang="zh-CN" altLang="zh-CN" dirty="0">
                <a:latin typeface="Times New Roman" panose="02020603050405020304" pitchFamily="18" charset="0"/>
                <a:cs typeface="Times New Roman" panose="02020603050405020304" pitchFamily="18" charset="0"/>
              </a:rPr>
              <a:t>在选配空调冷（热）水系统的循环水泵时，应计算空调冷（热）水系统耗电输冷（热）比</a:t>
            </a:r>
            <a:r>
              <a:rPr lang="en-US" altLang="zh-CN" dirty="0">
                <a:latin typeface="Times New Roman" panose="02020603050405020304" pitchFamily="18" charset="0"/>
                <a:cs typeface="Times New Roman" panose="02020603050405020304" pitchFamily="18" charset="0"/>
              </a:rPr>
              <a:t>[EC(H)R-a]</a:t>
            </a:r>
            <a:r>
              <a:rPr lang="zh-CN" altLang="zh-CN" dirty="0">
                <a:latin typeface="Times New Roman" panose="02020603050405020304" pitchFamily="18" charset="0"/>
                <a:cs typeface="Times New Roman" panose="02020603050405020304" pitchFamily="18" charset="0"/>
              </a:rPr>
              <a:t>，并应标注在施工图的设计说明中。空调冷（热）水系统耗电输冷（热）比计算应符合下列规定：</a:t>
            </a:r>
          </a:p>
          <a:p>
            <a:endParaRPr lang="zh-CN" altLang="zh-CN" dirty="0"/>
          </a:p>
        </p:txBody>
      </p:sp>
      <p:sp>
        <p:nvSpPr>
          <p:cNvPr id="19" name="Rectangle 15">
            <a:extLst>
              <a:ext uri="{FF2B5EF4-FFF2-40B4-BE49-F238E27FC236}">
                <a16:creationId xmlns="" xmlns:a16="http://schemas.microsoft.com/office/drawing/2014/main" id="{A0BE052A-7E0F-4F89-9D1E-90E6C35B798E}"/>
              </a:ext>
            </a:extLst>
          </p:cNvPr>
          <p:cNvSpPr>
            <a:spLocks noChangeArrowheads="1"/>
          </p:cNvSpPr>
          <p:nvPr/>
        </p:nvSpPr>
        <p:spPr bwMode="auto">
          <a:xfrm>
            <a:off x="3022122" y="224464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0" name="对象 19">
            <a:extLst>
              <a:ext uri="{FF2B5EF4-FFF2-40B4-BE49-F238E27FC236}">
                <a16:creationId xmlns="" xmlns:a16="http://schemas.microsoft.com/office/drawing/2014/main" id="{8D1E7996-42EE-4B9D-9558-6656215B85C0}"/>
              </a:ext>
            </a:extLst>
          </p:cNvPr>
          <p:cNvGraphicFramePr>
            <a:graphicFrameLocks noChangeAspect="1"/>
          </p:cNvGraphicFramePr>
          <p:nvPr>
            <p:extLst>
              <p:ext uri="{D42A27DB-BD31-4B8C-83A1-F6EECF244321}">
                <p14:modId xmlns:p14="http://schemas.microsoft.com/office/powerpoint/2010/main" val="2946768204"/>
              </p:ext>
            </p:extLst>
          </p:nvPr>
        </p:nvGraphicFramePr>
        <p:xfrm>
          <a:off x="2215095" y="2267228"/>
          <a:ext cx="5598781" cy="398963"/>
        </p:xfrm>
        <a:graphic>
          <a:graphicData uri="http://schemas.openxmlformats.org/presentationml/2006/ole">
            <mc:AlternateContent xmlns:mc="http://schemas.openxmlformats.org/markup-compatibility/2006">
              <mc:Choice xmlns:v="urn:schemas-microsoft-com:vml" Requires="v">
                <p:oleObj spid="_x0000_s10850" name="Equation" r:id="rId3" imgW="4038600" imgH="279400" progId="Equation.DSMT4">
                  <p:embed/>
                </p:oleObj>
              </mc:Choice>
              <mc:Fallback>
                <p:oleObj name="Equation" r:id="rId3" imgW="4038600" imgH="279400" progId="Equation.DSMT4">
                  <p:embed/>
                  <p:pic>
                    <p:nvPicPr>
                      <p:cNvPr id="0" name="Object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15095" y="2267228"/>
                        <a:ext cx="5598781" cy="398963"/>
                      </a:xfrm>
                      <a:prstGeom prst="rect">
                        <a:avLst/>
                      </a:prstGeom>
                      <a:noFill/>
                    </p:spPr>
                  </p:pic>
                </p:oleObj>
              </mc:Fallback>
            </mc:AlternateContent>
          </a:graphicData>
        </a:graphic>
      </p:graphicFrame>
      <p:sp>
        <p:nvSpPr>
          <p:cNvPr id="21" name="矩形 20">
            <a:extLst>
              <a:ext uri="{FF2B5EF4-FFF2-40B4-BE49-F238E27FC236}">
                <a16:creationId xmlns="" xmlns:a16="http://schemas.microsoft.com/office/drawing/2014/main" id="{40014B24-993E-454A-87FF-49466C774F45}"/>
              </a:ext>
            </a:extLst>
          </p:cNvPr>
          <p:cNvSpPr/>
          <p:nvPr/>
        </p:nvSpPr>
        <p:spPr>
          <a:xfrm>
            <a:off x="9118122" y="2239944"/>
            <a:ext cx="1165704" cy="369332"/>
          </a:xfrm>
          <a:prstGeom prst="rect">
            <a:avLst/>
          </a:prstGeom>
        </p:spPr>
        <p:txBody>
          <a:bodyPr wrap="none">
            <a:spAutoFit/>
          </a:bodyPr>
          <a:lstStyle/>
          <a:p>
            <a:pPr algn="r">
              <a:spcAft>
                <a:spcPts val="0"/>
              </a:spcAft>
            </a:pPr>
            <a:r>
              <a:rPr lang="en-US" altLang="zh-CN" kern="0" dirty="0">
                <a:solidFill>
                  <a:srgbClr val="000000"/>
                </a:solidFill>
                <a:latin typeface="Times New Roman" panose="02020603050405020304" pitchFamily="18" charset="0"/>
              </a:rPr>
              <a:t> </a:t>
            </a:r>
            <a:r>
              <a:rPr lang="zh-CN" altLang="zh-CN" kern="0" dirty="0">
                <a:solidFill>
                  <a:srgbClr val="000000"/>
                </a:solidFill>
                <a:latin typeface="Times New Roman" panose="02020603050405020304" pitchFamily="18" charset="0"/>
              </a:rPr>
              <a:t>（</a:t>
            </a:r>
            <a:r>
              <a:rPr lang="en-US" altLang="zh-CN" kern="0" dirty="0">
                <a:solidFill>
                  <a:srgbClr val="000000"/>
                </a:solidFill>
                <a:latin typeface="Times New Roman" panose="02020603050405020304" pitchFamily="18" charset="0"/>
              </a:rPr>
              <a:t>4.3.8</a:t>
            </a:r>
            <a:r>
              <a:rPr lang="zh-CN" altLang="zh-CN" kern="0" dirty="0">
                <a:solidFill>
                  <a:srgbClr val="000000"/>
                </a:solidFill>
                <a:latin typeface="Times New Roman" panose="02020603050405020304" pitchFamily="18" charset="0"/>
              </a:rPr>
              <a:t>）</a:t>
            </a:r>
            <a:endParaRPr lang="zh-CN" altLang="zh-CN" sz="1400" kern="100" dirty="0">
              <a:latin typeface="Times New Roman" panose="02020603050405020304" pitchFamily="18" charset="0"/>
            </a:endParaRPr>
          </a:p>
        </p:txBody>
      </p:sp>
      <p:sp>
        <p:nvSpPr>
          <p:cNvPr id="43" name="矩形 42">
            <a:extLst>
              <a:ext uri="{FF2B5EF4-FFF2-40B4-BE49-F238E27FC236}">
                <a16:creationId xmlns="" xmlns:a16="http://schemas.microsoft.com/office/drawing/2014/main" id="{985EFE60-9964-4909-9AA7-2E203220434B}"/>
              </a:ext>
            </a:extLst>
          </p:cNvPr>
          <p:cNvSpPr/>
          <p:nvPr/>
        </p:nvSpPr>
        <p:spPr>
          <a:xfrm>
            <a:off x="964271" y="2730820"/>
            <a:ext cx="10959715" cy="4039567"/>
          </a:xfrm>
          <a:prstGeom prst="rect">
            <a:avLst/>
          </a:prstGeom>
        </p:spPr>
        <p:txBody>
          <a:bodyPr wrap="square">
            <a:spAutoFit/>
          </a:bodyPr>
          <a:lstStyle/>
          <a:p>
            <a:pPr indent="-972000">
              <a:lnSpc>
                <a:spcPct val="150000"/>
              </a:lnSpc>
            </a:pPr>
            <a:r>
              <a:rPr lang="zh-CN" altLang="zh-CN" dirty="0">
                <a:latin typeface="Times New Roman" panose="02020603050405020304" pitchFamily="18" charset="0"/>
                <a:cs typeface="Times New Roman" panose="02020603050405020304" pitchFamily="18" charset="0"/>
              </a:rPr>
              <a:t>式中：</a:t>
            </a:r>
            <a:r>
              <a:rPr lang="en-US" altLang="zh-CN" i="1" dirty="0">
                <a:latin typeface="Times New Roman" panose="02020603050405020304" pitchFamily="18" charset="0"/>
                <a:cs typeface="Times New Roman" panose="02020603050405020304" pitchFamily="18" charset="0"/>
              </a:rPr>
              <a:t>EC</a:t>
            </a:r>
            <a:r>
              <a:rPr lang="zh-CN" altLang="en-US" dirty="0">
                <a:latin typeface="Times New Roman" panose="02020603050405020304" pitchFamily="18" charset="0"/>
                <a:cs typeface="Times New Roman" panose="02020603050405020304" pitchFamily="18" charset="0"/>
              </a:rPr>
              <a:t>（</a:t>
            </a:r>
            <a:r>
              <a:rPr lang="en-US" altLang="zh-CN" i="1" dirty="0">
                <a:latin typeface="Times New Roman" panose="02020603050405020304" pitchFamily="18" charset="0"/>
                <a:cs typeface="Times New Roman" panose="02020603050405020304" pitchFamily="18" charset="0"/>
              </a:rPr>
              <a:t>H</a:t>
            </a:r>
            <a:r>
              <a:rPr lang="zh-CN" altLang="en-US" dirty="0">
                <a:latin typeface="Times New Roman" panose="02020603050405020304" pitchFamily="18" charset="0"/>
                <a:cs typeface="Times New Roman" panose="02020603050405020304" pitchFamily="18" charset="0"/>
              </a:rPr>
              <a:t>）</a:t>
            </a:r>
            <a:r>
              <a:rPr lang="en-US" altLang="zh-CN" i="1" dirty="0">
                <a:latin typeface="Times New Roman" panose="02020603050405020304" pitchFamily="18" charset="0"/>
                <a:cs typeface="Times New Roman" panose="02020603050405020304" pitchFamily="18" charset="0"/>
              </a:rPr>
              <a:t>R-a</a:t>
            </a:r>
            <a:r>
              <a:rPr lang="en-US" altLang="zh-CN" dirty="0">
                <a:latin typeface="Times New Roman" panose="02020603050405020304" pitchFamily="18" charset="0"/>
                <a:cs typeface="Times New Roman" panose="02020603050405020304" pitchFamily="18" charset="0"/>
              </a:rPr>
              <a:t>——</a:t>
            </a:r>
            <a:r>
              <a:rPr lang="zh-CN" altLang="zh-CN" dirty="0">
                <a:latin typeface="Times New Roman" panose="02020603050405020304" pitchFamily="18" charset="0"/>
                <a:cs typeface="Times New Roman" panose="02020603050405020304" pitchFamily="18" charset="0"/>
              </a:rPr>
              <a:t>空调冷（热）水系统循环水泵的耗电输冷（热）比；</a:t>
            </a:r>
            <a:endParaRPr lang="en-US" altLang="zh-CN" dirty="0">
              <a:latin typeface="Times New Roman" panose="02020603050405020304" pitchFamily="18" charset="0"/>
              <a:cs typeface="Times New Roman" panose="02020603050405020304" pitchFamily="18" charset="0"/>
            </a:endParaRPr>
          </a:p>
          <a:p>
            <a:pPr>
              <a:lnSpc>
                <a:spcPct val="150000"/>
              </a:lnSpc>
            </a:pPr>
            <a:r>
              <a:rPr lang="en-US" altLang="zh-CN" dirty="0">
                <a:latin typeface="Times New Roman" panose="02020603050405020304" pitchFamily="18" charset="0"/>
                <a:cs typeface="Times New Roman" panose="02020603050405020304" pitchFamily="18" charset="0"/>
              </a:rPr>
              <a:t>           </a:t>
            </a:r>
            <a:r>
              <a:rPr lang="en-US" altLang="zh-CN" dirty="0" smtClean="0">
                <a:latin typeface="Times New Roman" panose="02020603050405020304" pitchFamily="18" charset="0"/>
                <a:cs typeface="Times New Roman" panose="02020603050405020304" pitchFamily="18" charset="0"/>
              </a:rPr>
              <a:t>                    </a:t>
            </a:r>
            <a:r>
              <a:rPr lang="en-US" altLang="zh-CN" i="1" dirty="0" smtClean="0">
                <a:latin typeface="Times New Roman" panose="02020603050405020304" pitchFamily="18" charset="0"/>
                <a:cs typeface="Times New Roman" panose="02020603050405020304" pitchFamily="18" charset="0"/>
              </a:rPr>
              <a:t>G</a:t>
            </a:r>
            <a:r>
              <a:rPr lang="en-US" altLang="zh-CN" dirty="0">
                <a:latin typeface="Times New Roman" panose="02020603050405020304" pitchFamily="18" charset="0"/>
                <a:cs typeface="Times New Roman" panose="02020603050405020304" pitchFamily="18" charset="0"/>
              </a:rPr>
              <a:t>——</a:t>
            </a:r>
            <a:r>
              <a:rPr lang="zh-CN" altLang="zh-CN" dirty="0">
                <a:latin typeface="Times New Roman" panose="02020603050405020304" pitchFamily="18" charset="0"/>
                <a:cs typeface="Times New Roman" panose="02020603050405020304" pitchFamily="18" charset="0"/>
              </a:rPr>
              <a:t>每台运行水泵的设计流量（</a:t>
            </a:r>
            <a:r>
              <a:rPr lang="en-US" altLang="zh-CN" dirty="0">
                <a:latin typeface="Times New Roman" panose="02020603050405020304" pitchFamily="18" charset="0"/>
                <a:cs typeface="Times New Roman" panose="02020603050405020304" pitchFamily="18" charset="0"/>
              </a:rPr>
              <a:t>m</a:t>
            </a:r>
            <a:r>
              <a:rPr lang="en-US" altLang="zh-CN" baseline="30000" dirty="0">
                <a:latin typeface="Times New Roman" panose="02020603050405020304" pitchFamily="18" charset="0"/>
                <a:cs typeface="Times New Roman" panose="02020603050405020304" pitchFamily="18" charset="0"/>
              </a:rPr>
              <a:t>3</a:t>
            </a:r>
            <a:r>
              <a:rPr lang="en-US" altLang="zh-CN" dirty="0">
                <a:latin typeface="Times New Roman" panose="02020603050405020304" pitchFamily="18" charset="0"/>
                <a:cs typeface="Times New Roman" panose="02020603050405020304" pitchFamily="18" charset="0"/>
              </a:rPr>
              <a:t>/h</a:t>
            </a:r>
            <a:r>
              <a:rPr lang="zh-CN" altLang="zh-CN" dirty="0">
                <a:latin typeface="Times New Roman" panose="02020603050405020304" pitchFamily="18" charset="0"/>
                <a:cs typeface="Times New Roman" panose="02020603050405020304" pitchFamily="18" charset="0"/>
              </a:rPr>
              <a:t>）；</a:t>
            </a:r>
            <a:endParaRPr lang="en-US" altLang="zh-CN" dirty="0">
              <a:latin typeface="Times New Roman" panose="02020603050405020304" pitchFamily="18" charset="0"/>
              <a:cs typeface="Times New Roman" panose="02020603050405020304" pitchFamily="18" charset="0"/>
            </a:endParaRPr>
          </a:p>
          <a:p>
            <a:pPr>
              <a:lnSpc>
                <a:spcPct val="150000"/>
              </a:lnSpc>
            </a:pPr>
            <a:r>
              <a:rPr lang="en-US" altLang="zh-CN" i="1" dirty="0">
                <a:latin typeface="Times New Roman" panose="02020603050405020304" pitchFamily="18" charset="0"/>
                <a:cs typeface="Times New Roman" panose="02020603050405020304" pitchFamily="18" charset="0"/>
              </a:rPr>
              <a:t>           </a:t>
            </a:r>
            <a:r>
              <a:rPr lang="en-US" altLang="zh-CN" i="1" dirty="0" smtClean="0">
                <a:latin typeface="Times New Roman" panose="02020603050405020304" pitchFamily="18" charset="0"/>
                <a:cs typeface="Times New Roman" panose="02020603050405020304" pitchFamily="18" charset="0"/>
              </a:rPr>
              <a:t>                    H</a:t>
            </a:r>
            <a:r>
              <a:rPr lang="en-US" altLang="zh-CN" dirty="0">
                <a:latin typeface="Times New Roman" panose="02020603050405020304" pitchFamily="18" charset="0"/>
                <a:cs typeface="Times New Roman" panose="02020603050405020304" pitchFamily="18" charset="0"/>
              </a:rPr>
              <a:t>——</a:t>
            </a:r>
            <a:r>
              <a:rPr lang="zh-CN" altLang="zh-CN" dirty="0">
                <a:latin typeface="Times New Roman" panose="02020603050405020304" pitchFamily="18" charset="0"/>
                <a:cs typeface="Times New Roman" panose="02020603050405020304" pitchFamily="18" charset="0"/>
              </a:rPr>
              <a:t>每台运行水泵对应的设计扬程（</a:t>
            </a:r>
            <a:r>
              <a:rPr lang="en-US" altLang="zh-CN" dirty="0">
                <a:latin typeface="Times New Roman" panose="02020603050405020304" pitchFamily="18" charset="0"/>
                <a:cs typeface="Times New Roman" panose="02020603050405020304" pitchFamily="18" charset="0"/>
              </a:rPr>
              <a:t>m</a:t>
            </a:r>
            <a:r>
              <a:rPr lang="zh-CN" altLang="zh-CN" dirty="0">
                <a:latin typeface="Times New Roman" panose="02020603050405020304" pitchFamily="18" charset="0"/>
                <a:cs typeface="Times New Roman" panose="02020603050405020304" pitchFamily="18" charset="0"/>
              </a:rPr>
              <a:t>） ；</a:t>
            </a:r>
            <a:endParaRPr lang="en-US" altLang="zh-CN" dirty="0">
              <a:latin typeface="Times New Roman" panose="02020603050405020304" pitchFamily="18" charset="0"/>
              <a:cs typeface="Times New Roman" panose="02020603050405020304" pitchFamily="18" charset="0"/>
            </a:endParaRPr>
          </a:p>
          <a:p>
            <a:pPr>
              <a:lnSpc>
                <a:spcPct val="150000"/>
              </a:lnSpc>
            </a:pPr>
            <a:r>
              <a:rPr lang="en-US" altLang="zh-CN" dirty="0">
                <a:latin typeface="Times New Roman" panose="02020603050405020304" pitchFamily="18" charset="0"/>
                <a:cs typeface="Times New Roman" panose="02020603050405020304" pitchFamily="18" charset="0"/>
              </a:rPr>
              <a:t>           </a:t>
            </a:r>
            <a:r>
              <a:rPr lang="en-US" altLang="zh-CN" dirty="0" smtClean="0">
                <a:latin typeface="Times New Roman" panose="02020603050405020304" pitchFamily="18" charset="0"/>
                <a:cs typeface="Times New Roman" panose="02020603050405020304" pitchFamily="18" charset="0"/>
              </a:rPr>
              <a:t>                    </a:t>
            </a:r>
            <a:r>
              <a:rPr lang="el-GR" altLang="zh-CN" i="1" dirty="0" smtClean="0">
                <a:latin typeface="Times New Roman" panose="02020603050405020304" pitchFamily="18" charset="0"/>
                <a:cs typeface="Times New Roman" panose="02020603050405020304" pitchFamily="18" charset="0"/>
              </a:rPr>
              <a:t>η</a:t>
            </a:r>
            <a:r>
              <a:rPr lang="en-US" altLang="zh-CN" i="1" baseline="-25000" dirty="0">
                <a:latin typeface="Times New Roman" panose="02020603050405020304" pitchFamily="18" charset="0"/>
                <a:cs typeface="Times New Roman" panose="02020603050405020304" pitchFamily="18" charset="0"/>
              </a:rPr>
              <a:t>b</a:t>
            </a:r>
            <a:r>
              <a:rPr lang="en-US" altLang="zh-CN" dirty="0">
                <a:latin typeface="Times New Roman" panose="02020603050405020304" pitchFamily="18" charset="0"/>
                <a:cs typeface="Times New Roman" panose="02020603050405020304" pitchFamily="18" charset="0"/>
              </a:rPr>
              <a:t>——</a:t>
            </a:r>
            <a:r>
              <a:rPr lang="zh-CN" altLang="zh-CN" dirty="0">
                <a:latin typeface="Times New Roman" panose="02020603050405020304" pitchFamily="18" charset="0"/>
                <a:cs typeface="Times New Roman" panose="02020603050405020304" pitchFamily="18" charset="0"/>
              </a:rPr>
              <a:t>每台运行水泵对应的设计工作点效率</a:t>
            </a:r>
            <a:r>
              <a:rPr lang="zh-CN" altLang="zh-CN" dirty="0" smtClean="0">
                <a:latin typeface="Times New Roman" panose="02020603050405020304" pitchFamily="18" charset="0"/>
                <a:cs typeface="Times New Roman" panose="02020603050405020304" pitchFamily="18" charset="0"/>
              </a:rPr>
              <a:t>；</a:t>
            </a:r>
            <a:endParaRPr lang="en-US" altLang="zh-CN" dirty="0" smtClean="0">
              <a:latin typeface="Times New Roman" panose="02020603050405020304" pitchFamily="18" charset="0"/>
              <a:cs typeface="Times New Roman" panose="02020603050405020304" pitchFamily="18" charset="0"/>
            </a:endParaRPr>
          </a:p>
          <a:p>
            <a:pPr>
              <a:lnSpc>
                <a:spcPct val="150000"/>
              </a:lnSpc>
            </a:pPr>
            <a:r>
              <a:rPr lang="en-US" altLang="zh-CN" dirty="0" smtClean="0">
                <a:latin typeface="Times New Roman" panose="02020603050405020304" pitchFamily="18" charset="0"/>
                <a:cs typeface="Times New Roman" panose="02020603050405020304" pitchFamily="18" charset="0"/>
              </a:rPr>
              <a:t>                                Q</a:t>
            </a:r>
            <a:r>
              <a:rPr lang="en-US" altLang="zh-CN" dirty="0">
                <a:latin typeface="Times New Roman" panose="02020603050405020304" pitchFamily="18" charset="0"/>
                <a:cs typeface="Times New Roman" panose="02020603050405020304" pitchFamily="18" charset="0"/>
              </a:rPr>
              <a:t>——</a:t>
            </a:r>
            <a:r>
              <a:rPr lang="zh-CN" altLang="en-US" dirty="0">
                <a:latin typeface="Times New Roman" panose="02020603050405020304" pitchFamily="18" charset="0"/>
                <a:cs typeface="Times New Roman" panose="02020603050405020304" pitchFamily="18" charset="0"/>
              </a:rPr>
              <a:t>设计冷（热）负荷（</a:t>
            </a:r>
            <a:r>
              <a:rPr lang="en-US" altLang="zh-CN" dirty="0">
                <a:latin typeface="Times New Roman" panose="02020603050405020304" pitchFamily="18" charset="0"/>
                <a:cs typeface="Times New Roman" panose="02020603050405020304" pitchFamily="18" charset="0"/>
              </a:rPr>
              <a:t>kW</a:t>
            </a:r>
            <a:r>
              <a:rPr lang="zh-CN" altLang="en-US" dirty="0">
                <a:latin typeface="Times New Roman" panose="02020603050405020304" pitchFamily="18" charset="0"/>
                <a:cs typeface="Times New Roman" panose="02020603050405020304" pitchFamily="18" charset="0"/>
              </a:rPr>
              <a:t>）； </a:t>
            </a:r>
          </a:p>
          <a:p>
            <a:pPr>
              <a:lnSpc>
                <a:spcPct val="125000"/>
              </a:lnSpc>
            </a:pPr>
            <a:r>
              <a:rPr lang="en-US" altLang="zh-CN" dirty="0" smtClean="0">
                <a:latin typeface="Times New Roman" panose="02020603050405020304" pitchFamily="18" charset="0"/>
                <a:cs typeface="Times New Roman" panose="02020603050405020304" pitchFamily="18" charset="0"/>
              </a:rPr>
              <a:t>                              ΔT</a:t>
            </a:r>
            <a:r>
              <a:rPr lang="en-US" altLang="zh-CN" dirty="0">
                <a:latin typeface="Times New Roman" panose="02020603050405020304" pitchFamily="18" charset="0"/>
                <a:cs typeface="Times New Roman" panose="02020603050405020304" pitchFamily="18" charset="0"/>
              </a:rPr>
              <a:t>——</a:t>
            </a:r>
            <a:r>
              <a:rPr lang="zh-CN" altLang="en-US" dirty="0">
                <a:latin typeface="Times New Roman" panose="02020603050405020304" pitchFamily="18" charset="0"/>
                <a:cs typeface="Times New Roman" panose="02020603050405020304" pitchFamily="18" charset="0"/>
              </a:rPr>
              <a:t>规定的计算供回水温差（℃），冷水系统取</a:t>
            </a:r>
            <a:r>
              <a:rPr lang="en-US" altLang="zh-CN" dirty="0">
                <a:latin typeface="Times New Roman" panose="02020603050405020304" pitchFamily="18" charset="0"/>
                <a:cs typeface="Times New Roman" panose="02020603050405020304" pitchFamily="18" charset="0"/>
              </a:rPr>
              <a:t>5℃</a:t>
            </a:r>
            <a:r>
              <a:rPr lang="zh-CN" altLang="en-US" dirty="0">
                <a:latin typeface="Times New Roman" panose="02020603050405020304" pitchFamily="18" charset="0"/>
                <a:cs typeface="Times New Roman" panose="02020603050405020304" pitchFamily="18" charset="0"/>
              </a:rPr>
              <a:t>；热水系统按照气候分区确定温差：严寒和寒冷地区取</a:t>
            </a:r>
            <a:r>
              <a:rPr lang="en-US" altLang="zh-CN" dirty="0">
                <a:latin typeface="Times New Roman" panose="02020603050405020304" pitchFamily="18" charset="0"/>
                <a:cs typeface="Times New Roman" panose="02020603050405020304" pitchFamily="18" charset="0"/>
              </a:rPr>
              <a:t>15℃</a:t>
            </a:r>
            <a:r>
              <a:rPr lang="zh-CN" altLang="en-US" dirty="0">
                <a:latin typeface="Times New Roman" panose="02020603050405020304" pitchFamily="18" charset="0"/>
                <a:cs typeface="Times New Roman" panose="02020603050405020304" pitchFamily="18" charset="0"/>
              </a:rPr>
              <a:t>，夏热冬冷地区取</a:t>
            </a:r>
            <a:r>
              <a:rPr lang="en-US" altLang="zh-CN" dirty="0">
                <a:latin typeface="Times New Roman" panose="02020603050405020304" pitchFamily="18" charset="0"/>
                <a:cs typeface="Times New Roman" panose="02020603050405020304" pitchFamily="18" charset="0"/>
              </a:rPr>
              <a:t>10℃</a:t>
            </a:r>
            <a:r>
              <a:rPr lang="zh-CN" altLang="en-US" dirty="0">
                <a:latin typeface="Times New Roman" panose="02020603050405020304" pitchFamily="18" charset="0"/>
                <a:cs typeface="Times New Roman" panose="02020603050405020304" pitchFamily="18" charset="0"/>
              </a:rPr>
              <a:t>。对空气源热泵、溴化锂机组、水源热泵等机组的热水供回水温差应按机组实际参数确定；对直接提供高温冷水的机组，冷水供回水温差应按机组实际参数确定；</a:t>
            </a:r>
          </a:p>
          <a:p>
            <a:pPr>
              <a:lnSpc>
                <a:spcPct val="150000"/>
              </a:lnSpc>
            </a:pPr>
            <a:r>
              <a:rPr lang="zh-CN" altLang="en-US" dirty="0">
                <a:latin typeface="Times New Roman" panose="02020603050405020304" pitchFamily="18" charset="0"/>
                <a:cs typeface="Times New Roman" panose="02020603050405020304" pitchFamily="18" charset="0"/>
              </a:rPr>
              <a:t>  </a:t>
            </a:r>
            <a:r>
              <a:rPr lang="zh-CN" altLang="en-US" dirty="0" smtClean="0">
                <a:latin typeface="Times New Roman" panose="02020603050405020304" pitchFamily="18" charset="0"/>
                <a:cs typeface="Times New Roman" panose="02020603050405020304" pitchFamily="18" charset="0"/>
              </a:rPr>
              <a:t>                              </a:t>
            </a:r>
            <a:r>
              <a:rPr lang="en-US" altLang="zh-CN" dirty="0" smtClean="0">
                <a:latin typeface="Times New Roman" panose="02020603050405020304" pitchFamily="18" charset="0"/>
                <a:cs typeface="Times New Roman" panose="02020603050405020304" pitchFamily="18" charset="0"/>
              </a:rPr>
              <a:t>A</a:t>
            </a:r>
            <a:r>
              <a:rPr lang="en-US" altLang="zh-CN" dirty="0">
                <a:latin typeface="Times New Roman" panose="02020603050405020304" pitchFamily="18" charset="0"/>
                <a:cs typeface="Times New Roman" panose="02020603050405020304" pitchFamily="18" charset="0"/>
              </a:rPr>
              <a:t>——</a:t>
            </a:r>
            <a:r>
              <a:rPr lang="zh-CN" altLang="en-US" dirty="0">
                <a:latin typeface="Times New Roman" panose="02020603050405020304" pitchFamily="18" charset="0"/>
                <a:cs typeface="Times New Roman" panose="02020603050405020304" pitchFamily="18" charset="0"/>
              </a:rPr>
              <a:t>与水泵流量有关的计算系数，按表</a:t>
            </a:r>
            <a:r>
              <a:rPr lang="en-US" altLang="zh-CN" dirty="0">
                <a:latin typeface="Times New Roman" panose="02020603050405020304" pitchFamily="18" charset="0"/>
                <a:cs typeface="Times New Roman" panose="02020603050405020304" pitchFamily="18" charset="0"/>
              </a:rPr>
              <a:t>4.3.8-1</a:t>
            </a:r>
            <a:r>
              <a:rPr lang="zh-CN" altLang="en-US" dirty="0">
                <a:latin typeface="Times New Roman" panose="02020603050405020304" pitchFamily="18" charset="0"/>
                <a:cs typeface="Times New Roman" panose="02020603050405020304" pitchFamily="18" charset="0"/>
              </a:rPr>
              <a:t>选取；多台水泵并联运行时，</a:t>
            </a:r>
            <a:r>
              <a:rPr lang="en-US" altLang="zh-CN" dirty="0">
                <a:latin typeface="Times New Roman" panose="02020603050405020304" pitchFamily="18" charset="0"/>
                <a:cs typeface="Times New Roman" panose="02020603050405020304" pitchFamily="18" charset="0"/>
              </a:rPr>
              <a:t>A</a:t>
            </a:r>
            <a:r>
              <a:rPr lang="zh-CN" altLang="en-US" dirty="0">
                <a:latin typeface="Times New Roman" panose="02020603050405020304" pitchFamily="18" charset="0"/>
                <a:cs typeface="Times New Roman" panose="02020603050405020304" pitchFamily="18" charset="0"/>
              </a:rPr>
              <a:t>值应按较大流量选取</a:t>
            </a:r>
            <a:r>
              <a:rPr lang="zh-CN" altLang="en-US" dirty="0" smtClean="0">
                <a:latin typeface="Times New Roman" panose="02020603050405020304" pitchFamily="18" charset="0"/>
                <a:cs typeface="Times New Roman" panose="02020603050405020304" pitchFamily="18" charset="0"/>
              </a:rPr>
              <a:t>；</a:t>
            </a:r>
            <a:endParaRPr lang="en-US" altLang="zh-C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6107087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88485" y="692988"/>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4.3 </a:t>
            </a:r>
            <a:r>
              <a:rPr lang="zh-CN" altLang="en-US" sz="2000" b="0" cap="none" spc="0" dirty="0">
                <a:ln w="0"/>
                <a:solidFill>
                  <a:schemeClr val="tx1"/>
                </a:solidFill>
                <a:effectLst>
                  <a:outerShdw blurRad="38100" dist="19050" dir="2700000" algn="tl" rotWithShape="0">
                    <a:schemeClr val="dk1">
                      <a:alpha val="40000"/>
                    </a:schemeClr>
                  </a:outerShdw>
                </a:effectLst>
              </a:rPr>
              <a:t>空调、供暖水系统</a:t>
            </a:r>
          </a:p>
        </p:txBody>
      </p:sp>
      <p:sp>
        <p:nvSpPr>
          <p:cNvPr id="5" name="矩形 4"/>
          <p:cNvSpPr/>
          <p:nvPr/>
        </p:nvSpPr>
        <p:spPr>
          <a:xfrm>
            <a:off x="493508" y="1090479"/>
            <a:ext cx="10769969" cy="2308324"/>
          </a:xfrm>
          <a:prstGeom prst="rect">
            <a:avLst/>
          </a:prstGeom>
        </p:spPr>
        <p:txBody>
          <a:bodyPr wrap="square">
            <a:spAutoFit/>
          </a:bodyPr>
          <a:lstStyle/>
          <a:p>
            <a:pPr marL="792000" indent="-792000"/>
            <a:r>
              <a:rPr lang="en-US" altLang="zh-CN" dirty="0">
                <a:latin typeface="Times New Roman" panose="02020603050405020304" pitchFamily="18" charset="0"/>
                <a:cs typeface="Times New Roman" panose="02020603050405020304" pitchFamily="18" charset="0"/>
              </a:rPr>
              <a:t> </a:t>
            </a:r>
            <a:r>
              <a:rPr lang="en-US" altLang="zh-CN" i="1" dirty="0">
                <a:latin typeface="Times New Roman" panose="02020603050405020304" pitchFamily="18" charset="0"/>
                <a:cs typeface="Times New Roman" panose="02020603050405020304" pitchFamily="18" charset="0"/>
              </a:rPr>
              <a:t>B</a:t>
            </a:r>
            <a:r>
              <a:rPr lang="en-US" altLang="zh-CN" dirty="0">
                <a:latin typeface="Times New Roman" panose="02020603050405020304" pitchFamily="18" charset="0"/>
                <a:cs typeface="Times New Roman" panose="02020603050405020304" pitchFamily="18" charset="0"/>
              </a:rPr>
              <a:t>——</a:t>
            </a:r>
            <a:r>
              <a:rPr lang="zh-CN" altLang="zh-CN" dirty="0">
                <a:latin typeface="Times New Roman" panose="02020603050405020304" pitchFamily="18" charset="0"/>
                <a:cs typeface="Times New Roman" panose="02020603050405020304" pitchFamily="18" charset="0"/>
              </a:rPr>
              <a:t>与机房及用户的水阻力有关的计算系数，按表</a:t>
            </a:r>
            <a:r>
              <a:rPr lang="en-US" altLang="zh-CN" dirty="0">
                <a:latin typeface="Times New Roman" panose="02020603050405020304" pitchFamily="18" charset="0"/>
                <a:cs typeface="Times New Roman" panose="02020603050405020304" pitchFamily="18" charset="0"/>
              </a:rPr>
              <a:t>4.3.8-2</a:t>
            </a:r>
            <a:r>
              <a:rPr lang="zh-CN" altLang="zh-CN" dirty="0">
                <a:latin typeface="Times New Roman" panose="02020603050405020304" pitchFamily="18" charset="0"/>
                <a:cs typeface="Times New Roman" panose="02020603050405020304" pitchFamily="18" charset="0"/>
              </a:rPr>
              <a:t>选取；两管制冷水管道的</a:t>
            </a:r>
            <a:r>
              <a:rPr lang="en-US" altLang="zh-CN" dirty="0">
                <a:latin typeface="Times New Roman" panose="02020603050405020304" pitchFamily="18" charset="0"/>
                <a:cs typeface="Times New Roman" panose="02020603050405020304" pitchFamily="18" charset="0"/>
              </a:rPr>
              <a:t>B</a:t>
            </a:r>
            <a:r>
              <a:rPr lang="zh-CN" altLang="zh-CN" dirty="0">
                <a:latin typeface="Times New Roman" panose="02020603050405020304" pitchFamily="18" charset="0"/>
                <a:cs typeface="Times New Roman" panose="02020603050405020304" pitchFamily="18" charset="0"/>
              </a:rPr>
              <a:t>值应按四管制单冷管道的</a:t>
            </a:r>
            <a:r>
              <a:rPr lang="en-US" altLang="zh-CN" dirty="0">
                <a:latin typeface="Times New Roman" panose="02020603050405020304" pitchFamily="18" charset="0"/>
                <a:cs typeface="Times New Roman" panose="02020603050405020304" pitchFamily="18" charset="0"/>
              </a:rPr>
              <a:t>B</a:t>
            </a:r>
            <a:r>
              <a:rPr lang="zh-CN" altLang="zh-CN" dirty="0">
                <a:latin typeface="Times New Roman" panose="02020603050405020304" pitchFamily="18" charset="0"/>
                <a:cs typeface="Times New Roman" panose="02020603050405020304" pitchFamily="18" charset="0"/>
              </a:rPr>
              <a:t>值选取；多级泵冷水系统，每增加一级泵，</a:t>
            </a:r>
            <a:r>
              <a:rPr lang="en-US" altLang="zh-CN" dirty="0">
                <a:latin typeface="Times New Roman" panose="02020603050405020304" pitchFamily="18" charset="0"/>
                <a:cs typeface="Times New Roman" panose="02020603050405020304" pitchFamily="18" charset="0"/>
              </a:rPr>
              <a:t>B</a:t>
            </a:r>
            <a:r>
              <a:rPr lang="zh-CN" altLang="zh-CN" dirty="0">
                <a:latin typeface="Times New Roman" panose="02020603050405020304" pitchFamily="18" charset="0"/>
                <a:cs typeface="Times New Roman" panose="02020603050405020304" pitchFamily="18" charset="0"/>
              </a:rPr>
              <a:t>值可增加</a:t>
            </a:r>
            <a:r>
              <a:rPr lang="en-US" altLang="zh-CN" dirty="0">
                <a:latin typeface="Times New Roman" panose="02020603050405020304" pitchFamily="18" charset="0"/>
                <a:cs typeface="Times New Roman" panose="02020603050405020304" pitchFamily="18" charset="0"/>
              </a:rPr>
              <a:t>5</a:t>
            </a:r>
            <a:r>
              <a:rPr lang="zh-CN" altLang="zh-CN" dirty="0">
                <a:latin typeface="Times New Roman" panose="02020603050405020304" pitchFamily="18" charset="0"/>
                <a:cs typeface="Times New Roman" panose="02020603050405020304" pitchFamily="18" charset="0"/>
              </a:rPr>
              <a:t>；多级泵热水系统，每增加一级泵，</a:t>
            </a:r>
            <a:r>
              <a:rPr lang="en-US" altLang="zh-CN" dirty="0">
                <a:latin typeface="Times New Roman" panose="02020603050405020304" pitchFamily="18" charset="0"/>
                <a:cs typeface="Times New Roman" panose="02020603050405020304" pitchFamily="18" charset="0"/>
              </a:rPr>
              <a:t>B</a:t>
            </a:r>
            <a:r>
              <a:rPr lang="zh-CN" altLang="zh-CN" dirty="0">
                <a:latin typeface="Times New Roman" panose="02020603050405020304" pitchFamily="18" charset="0"/>
                <a:cs typeface="Times New Roman" panose="02020603050405020304" pitchFamily="18" charset="0"/>
              </a:rPr>
              <a:t>值可增加</a:t>
            </a:r>
            <a:r>
              <a:rPr lang="en-US" altLang="zh-CN" dirty="0">
                <a:latin typeface="Times New Roman" panose="02020603050405020304" pitchFamily="18" charset="0"/>
                <a:cs typeface="Times New Roman" panose="02020603050405020304" pitchFamily="18" charset="0"/>
              </a:rPr>
              <a:t>4</a:t>
            </a:r>
            <a:r>
              <a:rPr lang="zh-CN" altLang="zh-CN" dirty="0">
                <a:latin typeface="Times New Roman" panose="02020603050405020304" pitchFamily="18" charset="0"/>
                <a:cs typeface="Times New Roman" panose="02020603050405020304" pitchFamily="18" charset="0"/>
              </a:rPr>
              <a:t>；</a:t>
            </a:r>
            <a:endParaRPr lang="en-US" altLang="zh-CN" dirty="0">
              <a:latin typeface="Times New Roman" panose="02020603050405020304" pitchFamily="18" charset="0"/>
              <a:cs typeface="Times New Roman" panose="02020603050405020304" pitchFamily="18" charset="0"/>
            </a:endParaRPr>
          </a:p>
          <a:p>
            <a:pPr marL="792000" indent="-792000">
              <a:lnSpc>
                <a:spcPct val="150000"/>
              </a:lnSpc>
            </a:pPr>
            <a:r>
              <a:rPr lang="en-US" altLang="zh-CN" dirty="0">
                <a:latin typeface="Times New Roman" panose="02020603050405020304" pitchFamily="18" charset="0"/>
                <a:cs typeface="Times New Roman" panose="02020603050405020304" pitchFamily="18" charset="0"/>
              </a:rPr>
              <a:t>α ——</a:t>
            </a:r>
            <a:r>
              <a:rPr lang="zh-CN" altLang="zh-CN" dirty="0">
                <a:latin typeface="Times New Roman" panose="02020603050405020304" pitchFamily="18" charset="0"/>
                <a:cs typeface="Times New Roman" panose="02020603050405020304" pitchFamily="18" charset="0"/>
              </a:rPr>
              <a:t>与</a:t>
            </a:r>
            <a:r>
              <a:rPr lang="en-US" altLang="zh-CN" dirty="0">
                <a:latin typeface="Times New Roman" panose="02020603050405020304" pitchFamily="18" charset="0"/>
                <a:cs typeface="Times New Roman" panose="02020603050405020304" pitchFamily="18" charset="0"/>
              </a:rPr>
              <a:t>∑L</a:t>
            </a:r>
            <a:r>
              <a:rPr lang="zh-CN" altLang="zh-CN" dirty="0">
                <a:latin typeface="Times New Roman" panose="02020603050405020304" pitchFamily="18" charset="0"/>
                <a:cs typeface="Times New Roman" panose="02020603050405020304" pitchFamily="18" charset="0"/>
              </a:rPr>
              <a:t>有关的计算系数，按表</a:t>
            </a:r>
            <a:r>
              <a:rPr lang="en-US" altLang="zh-CN" dirty="0">
                <a:latin typeface="Times New Roman" panose="02020603050405020304" pitchFamily="18" charset="0"/>
                <a:cs typeface="Times New Roman" panose="02020603050405020304" pitchFamily="18" charset="0"/>
              </a:rPr>
              <a:t>4.3.8-3</a:t>
            </a:r>
            <a:r>
              <a:rPr lang="zh-CN" altLang="zh-CN" dirty="0">
                <a:latin typeface="Times New Roman" panose="02020603050405020304" pitchFamily="18" charset="0"/>
                <a:cs typeface="Times New Roman" panose="02020603050405020304" pitchFamily="18" charset="0"/>
              </a:rPr>
              <a:t>或表</a:t>
            </a:r>
            <a:r>
              <a:rPr lang="en-US" altLang="zh-CN" dirty="0">
                <a:latin typeface="Times New Roman" panose="02020603050405020304" pitchFamily="18" charset="0"/>
                <a:cs typeface="Times New Roman" panose="02020603050405020304" pitchFamily="18" charset="0"/>
              </a:rPr>
              <a:t>4.3.8-4</a:t>
            </a:r>
            <a:r>
              <a:rPr lang="zh-CN" altLang="zh-CN" dirty="0">
                <a:latin typeface="Times New Roman" panose="02020603050405020304" pitchFamily="18" charset="0"/>
                <a:cs typeface="Times New Roman" panose="02020603050405020304" pitchFamily="18" charset="0"/>
              </a:rPr>
              <a:t>选取；两管制冷水系统</a:t>
            </a:r>
            <a:r>
              <a:rPr lang="en-US" altLang="zh-CN" dirty="0">
                <a:latin typeface="Times New Roman" panose="02020603050405020304" pitchFamily="18" charset="0"/>
                <a:cs typeface="Times New Roman" panose="02020603050405020304" pitchFamily="18" charset="0"/>
              </a:rPr>
              <a:t>α</a:t>
            </a:r>
            <a:r>
              <a:rPr lang="zh-CN" altLang="zh-CN" dirty="0">
                <a:latin typeface="Times New Roman" panose="02020603050405020304" pitchFamily="18" charset="0"/>
                <a:cs typeface="Times New Roman" panose="02020603050405020304" pitchFamily="18" charset="0"/>
              </a:rPr>
              <a:t>计算式应与四管制冷</a:t>
            </a:r>
            <a:r>
              <a:rPr lang="zh-CN" altLang="zh-CN" dirty="0" smtClean="0">
                <a:latin typeface="Times New Roman" panose="02020603050405020304" pitchFamily="18" charset="0"/>
                <a:cs typeface="Times New Roman" panose="02020603050405020304" pitchFamily="18" charset="0"/>
              </a:rPr>
              <a:t>水系统</a:t>
            </a:r>
            <a:r>
              <a:rPr lang="zh-CN" altLang="zh-CN" dirty="0">
                <a:latin typeface="Times New Roman" panose="02020603050405020304" pitchFamily="18" charset="0"/>
                <a:cs typeface="Times New Roman" panose="02020603050405020304" pitchFamily="18" charset="0"/>
              </a:rPr>
              <a:t>相同；</a:t>
            </a:r>
            <a:endParaRPr lang="en-US" altLang="zh-CN" dirty="0">
              <a:latin typeface="Times New Roman" panose="02020603050405020304" pitchFamily="18" charset="0"/>
              <a:cs typeface="Times New Roman" panose="02020603050405020304" pitchFamily="18" charset="0"/>
            </a:endParaRPr>
          </a:p>
          <a:p>
            <a:pPr marL="792000" indent="-792000"/>
            <a:r>
              <a:rPr lang="en-US" altLang="zh-CN" dirty="0">
                <a:latin typeface="Times New Roman" panose="02020603050405020304" pitchFamily="18" charset="0"/>
                <a:cs typeface="Times New Roman" panose="02020603050405020304" pitchFamily="18" charset="0"/>
              </a:rPr>
              <a:t>∑L——</a:t>
            </a:r>
            <a:r>
              <a:rPr lang="zh-CN" altLang="zh-CN" dirty="0">
                <a:latin typeface="Times New Roman" panose="02020603050405020304" pitchFamily="18" charset="0"/>
                <a:cs typeface="Times New Roman" panose="02020603050405020304" pitchFamily="18" charset="0"/>
              </a:rPr>
              <a:t>从冷热机房出口至该系统最远用户供回水管道的总输送长度（</a:t>
            </a:r>
            <a:r>
              <a:rPr lang="en-US" altLang="zh-CN" dirty="0">
                <a:latin typeface="Times New Roman" panose="02020603050405020304" pitchFamily="18" charset="0"/>
                <a:cs typeface="Times New Roman" panose="02020603050405020304" pitchFamily="18" charset="0"/>
              </a:rPr>
              <a:t>m</a:t>
            </a:r>
            <a:r>
              <a:rPr lang="zh-CN" altLang="zh-CN" dirty="0">
                <a:latin typeface="Times New Roman" panose="02020603050405020304" pitchFamily="18" charset="0"/>
                <a:cs typeface="Times New Roman" panose="02020603050405020304" pitchFamily="18" charset="0"/>
              </a:rPr>
              <a:t>）；当最远用户为风机盘管时，</a:t>
            </a:r>
            <a:r>
              <a:rPr lang="en-US" altLang="zh-CN" dirty="0">
                <a:latin typeface="Times New Roman" panose="02020603050405020304" pitchFamily="18" charset="0"/>
                <a:cs typeface="Times New Roman" panose="02020603050405020304" pitchFamily="18" charset="0"/>
              </a:rPr>
              <a:t>              </a:t>
            </a:r>
            <a:r>
              <a:rPr lang="zh-CN" altLang="zh-CN" dirty="0">
                <a:latin typeface="Times New Roman" panose="02020603050405020304" pitchFamily="18" charset="0"/>
                <a:cs typeface="Times New Roman" panose="02020603050405020304" pitchFamily="18" charset="0"/>
              </a:rPr>
              <a:t>∑</a:t>
            </a:r>
            <a:r>
              <a:rPr lang="en-US" altLang="zh-CN" dirty="0">
                <a:latin typeface="Times New Roman" panose="02020603050405020304" pitchFamily="18" charset="0"/>
                <a:cs typeface="Times New Roman" panose="02020603050405020304" pitchFamily="18" charset="0"/>
              </a:rPr>
              <a:t>L</a:t>
            </a:r>
            <a:r>
              <a:rPr lang="zh-CN" altLang="zh-CN" dirty="0">
                <a:latin typeface="Times New Roman" panose="02020603050405020304" pitchFamily="18" charset="0"/>
                <a:cs typeface="Times New Roman" panose="02020603050405020304" pitchFamily="18" charset="0"/>
              </a:rPr>
              <a:t>应按机房出口至最远端风机盘管的供回水管道总长度减去</a:t>
            </a:r>
            <a:r>
              <a:rPr lang="en-US" altLang="zh-CN" dirty="0">
                <a:latin typeface="Times New Roman" panose="02020603050405020304" pitchFamily="18" charset="0"/>
                <a:cs typeface="Times New Roman" panose="02020603050405020304" pitchFamily="18" charset="0"/>
              </a:rPr>
              <a:t>100m</a:t>
            </a:r>
            <a:r>
              <a:rPr lang="zh-CN" altLang="zh-CN" dirty="0">
                <a:latin typeface="Times New Roman" panose="02020603050405020304" pitchFamily="18" charset="0"/>
                <a:cs typeface="Times New Roman" panose="02020603050405020304" pitchFamily="18" charset="0"/>
              </a:rPr>
              <a:t>确定。</a:t>
            </a:r>
          </a:p>
        </p:txBody>
      </p:sp>
      <p:sp>
        <p:nvSpPr>
          <p:cNvPr id="19" name="Rectangle 15">
            <a:extLst>
              <a:ext uri="{FF2B5EF4-FFF2-40B4-BE49-F238E27FC236}">
                <a16:creationId xmlns="" xmlns:a16="http://schemas.microsoft.com/office/drawing/2014/main" id="{A0BE052A-7E0F-4F89-9D1E-90E6C35B798E}"/>
              </a:ext>
            </a:extLst>
          </p:cNvPr>
          <p:cNvSpPr>
            <a:spLocks noChangeArrowheads="1"/>
          </p:cNvSpPr>
          <p:nvPr/>
        </p:nvSpPr>
        <p:spPr bwMode="auto">
          <a:xfrm>
            <a:off x="3022122" y="224464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7" name="表格 6">
            <a:extLst>
              <a:ext uri="{FF2B5EF4-FFF2-40B4-BE49-F238E27FC236}">
                <a16:creationId xmlns="" xmlns:a16="http://schemas.microsoft.com/office/drawing/2014/main" id="{0CF97F48-2FD3-4C38-A9B9-3C5B52B9859A}"/>
              </a:ext>
            </a:extLst>
          </p:cNvPr>
          <p:cNvGraphicFramePr>
            <a:graphicFrameLocks noGrp="1"/>
          </p:cNvGraphicFramePr>
          <p:nvPr>
            <p:extLst>
              <p:ext uri="{D42A27DB-BD31-4B8C-83A1-F6EECF244321}">
                <p14:modId xmlns:p14="http://schemas.microsoft.com/office/powerpoint/2010/main" val="2920663936"/>
              </p:ext>
            </p:extLst>
          </p:nvPr>
        </p:nvGraphicFramePr>
        <p:xfrm>
          <a:off x="370127" y="3912613"/>
          <a:ext cx="4947204" cy="699770"/>
        </p:xfrm>
        <a:graphic>
          <a:graphicData uri="http://schemas.openxmlformats.org/drawingml/2006/table">
            <a:tbl>
              <a:tblPr firstRow="1" firstCol="1" bandRow="1">
                <a:tableStyleId>{2D5ABB26-0587-4C30-8999-92F81FD0307C}</a:tableStyleId>
              </a:tblPr>
              <a:tblGrid>
                <a:gridCol w="1317529">
                  <a:extLst>
                    <a:ext uri="{9D8B030D-6E8A-4147-A177-3AD203B41FA5}">
                      <a16:colId xmlns="" xmlns:a16="http://schemas.microsoft.com/office/drawing/2014/main" val="5677903"/>
                    </a:ext>
                  </a:extLst>
                </a:gridCol>
                <a:gridCol w="807512">
                  <a:extLst>
                    <a:ext uri="{9D8B030D-6E8A-4147-A177-3AD203B41FA5}">
                      <a16:colId xmlns="" xmlns:a16="http://schemas.microsoft.com/office/drawing/2014/main" val="4145325918"/>
                    </a:ext>
                  </a:extLst>
                </a:gridCol>
                <a:gridCol w="1801178">
                  <a:extLst>
                    <a:ext uri="{9D8B030D-6E8A-4147-A177-3AD203B41FA5}">
                      <a16:colId xmlns="" xmlns:a16="http://schemas.microsoft.com/office/drawing/2014/main" val="2494634617"/>
                    </a:ext>
                  </a:extLst>
                </a:gridCol>
                <a:gridCol w="1020985">
                  <a:extLst>
                    <a:ext uri="{9D8B030D-6E8A-4147-A177-3AD203B41FA5}">
                      <a16:colId xmlns="" xmlns:a16="http://schemas.microsoft.com/office/drawing/2014/main" val="768419675"/>
                    </a:ext>
                  </a:extLst>
                </a:gridCol>
              </a:tblGrid>
              <a:tr h="379730">
                <a:tc>
                  <a:txBody>
                    <a:bodyPr/>
                    <a:lstStyle/>
                    <a:p>
                      <a:pPr marL="57150" algn="ctr">
                        <a:lnSpc>
                          <a:spcPct val="150000"/>
                        </a:lnSpc>
                        <a:spcAft>
                          <a:spcPts val="0"/>
                        </a:spcAft>
                      </a:pPr>
                      <a:r>
                        <a:rPr lang="en-US" sz="1400" kern="0" dirty="0" err="1">
                          <a:effectLst/>
                          <a:latin typeface="Times New Roman" panose="02020603050405020304" pitchFamily="18" charset="0"/>
                          <a:cs typeface="Times New Roman" panose="02020603050405020304" pitchFamily="18" charset="0"/>
                        </a:rPr>
                        <a:t>设计</a:t>
                      </a:r>
                      <a:r>
                        <a:rPr lang="en-US" sz="1400" kern="0" spc="5" dirty="0" err="1">
                          <a:effectLst/>
                          <a:latin typeface="Times New Roman" panose="02020603050405020304" pitchFamily="18" charset="0"/>
                          <a:cs typeface="Times New Roman" panose="02020603050405020304" pitchFamily="18" charset="0"/>
                        </a:rPr>
                        <a:t>水</a:t>
                      </a:r>
                      <a:r>
                        <a:rPr lang="en-US" sz="1400" kern="0" dirty="0" err="1">
                          <a:effectLst/>
                          <a:latin typeface="Times New Roman" panose="02020603050405020304" pitchFamily="18" charset="0"/>
                          <a:cs typeface="Times New Roman" panose="02020603050405020304" pitchFamily="18" charset="0"/>
                        </a:rPr>
                        <a:t>泵流量G</a:t>
                      </a:r>
                      <a:endParaRPr lang="zh-CN" sz="1400" kern="100" dirty="0">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n-US" sz="1400" kern="0" spc="5" dirty="0">
                          <a:effectLst/>
                          <a:latin typeface="Times New Roman" panose="02020603050405020304" pitchFamily="18" charset="0"/>
                          <a:cs typeface="Times New Roman" panose="02020603050405020304" pitchFamily="18" charset="0"/>
                        </a:rPr>
                        <a:t>≤60</a:t>
                      </a:r>
                      <a:r>
                        <a:rPr lang="en-US" sz="1400" kern="0" spc="-15" dirty="0">
                          <a:effectLst/>
                          <a:latin typeface="Times New Roman" panose="02020603050405020304" pitchFamily="18" charset="0"/>
                          <a:cs typeface="Times New Roman" panose="02020603050405020304" pitchFamily="18" charset="0"/>
                        </a:rPr>
                        <a:t>m</a:t>
                      </a:r>
                      <a:r>
                        <a:rPr lang="en-US" sz="1400" kern="0" spc="-15" baseline="30000" dirty="0">
                          <a:effectLst/>
                          <a:latin typeface="Times New Roman" panose="02020603050405020304" pitchFamily="18" charset="0"/>
                          <a:cs typeface="Times New Roman" panose="02020603050405020304" pitchFamily="18" charset="0"/>
                        </a:rPr>
                        <a:t>3</a:t>
                      </a:r>
                      <a:r>
                        <a:rPr lang="en-US" sz="1400" kern="0" spc="-5" dirty="0">
                          <a:effectLst/>
                          <a:latin typeface="Times New Roman" panose="02020603050405020304" pitchFamily="18" charset="0"/>
                          <a:cs typeface="Times New Roman" panose="02020603050405020304" pitchFamily="18" charset="0"/>
                        </a:rPr>
                        <a:t>/</a:t>
                      </a:r>
                      <a:r>
                        <a:rPr lang="en-US" sz="1400" kern="0" dirty="0">
                          <a:effectLst/>
                          <a:latin typeface="Times New Roman" panose="02020603050405020304" pitchFamily="18" charset="0"/>
                          <a:cs typeface="Times New Roman" panose="02020603050405020304" pitchFamily="18" charset="0"/>
                        </a:rPr>
                        <a:t>h</a:t>
                      </a:r>
                      <a:endParaRPr lang="zh-CN" sz="1400" kern="100" dirty="0">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57785" algn="ctr" fontAlgn="ctr">
                        <a:spcAft>
                          <a:spcPts val="0"/>
                        </a:spcAft>
                      </a:pPr>
                      <a:r>
                        <a:rPr lang="en-US" sz="1400" kern="0" spc="5" dirty="0">
                          <a:effectLst/>
                          <a:latin typeface="Times New Roman" panose="02020603050405020304" pitchFamily="18" charset="0"/>
                          <a:cs typeface="Times New Roman" panose="02020603050405020304" pitchFamily="18" charset="0"/>
                        </a:rPr>
                        <a:t>60</a:t>
                      </a:r>
                      <a:r>
                        <a:rPr lang="en-US" sz="1400" kern="0" spc="-15" dirty="0">
                          <a:effectLst/>
                          <a:latin typeface="Times New Roman" panose="02020603050405020304" pitchFamily="18" charset="0"/>
                          <a:cs typeface="Times New Roman" panose="02020603050405020304" pitchFamily="18" charset="0"/>
                        </a:rPr>
                        <a:t> m</a:t>
                      </a:r>
                      <a:r>
                        <a:rPr lang="en-US" sz="1400" kern="0" spc="-15" baseline="30000" dirty="0">
                          <a:effectLst/>
                          <a:latin typeface="Times New Roman" panose="02020603050405020304" pitchFamily="18" charset="0"/>
                          <a:cs typeface="Times New Roman" panose="02020603050405020304" pitchFamily="18" charset="0"/>
                        </a:rPr>
                        <a:t>3</a:t>
                      </a:r>
                      <a:r>
                        <a:rPr lang="en-US" sz="1400" kern="0" spc="-5" dirty="0">
                          <a:effectLst/>
                          <a:latin typeface="Times New Roman" panose="02020603050405020304" pitchFamily="18" charset="0"/>
                          <a:cs typeface="Times New Roman" panose="02020603050405020304" pitchFamily="18" charset="0"/>
                        </a:rPr>
                        <a:t>/</a:t>
                      </a:r>
                      <a:r>
                        <a:rPr lang="en-US" sz="1400" kern="0" dirty="0">
                          <a:effectLst/>
                          <a:latin typeface="Times New Roman" panose="02020603050405020304" pitchFamily="18" charset="0"/>
                          <a:cs typeface="Times New Roman" panose="02020603050405020304" pitchFamily="18" charset="0"/>
                        </a:rPr>
                        <a:t>h</a:t>
                      </a:r>
                      <a:r>
                        <a:rPr lang="en-US" sz="1400" kern="0" spc="5" dirty="0">
                          <a:effectLst/>
                          <a:latin typeface="Times New Roman" panose="02020603050405020304" pitchFamily="18" charset="0"/>
                          <a:cs typeface="Times New Roman" panose="02020603050405020304" pitchFamily="18" charset="0"/>
                        </a:rPr>
                        <a:t>＜</a:t>
                      </a:r>
                      <a:r>
                        <a:rPr lang="en-US" sz="1400" kern="0" spc="-5" dirty="0">
                          <a:effectLst/>
                          <a:latin typeface="Times New Roman" panose="02020603050405020304" pitchFamily="18" charset="0"/>
                          <a:cs typeface="Times New Roman" panose="02020603050405020304" pitchFamily="18" charset="0"/>
                        </a:rPr>
                        <a:t>G</a:t>
                      </a:r>
                      <a:r>
                        <a:rPr lang="en-US" sz="1400" kern="0" spc="5" dirty="0">
                          <a:effectLst/>
                          <a:latin typeface="Times New Roman" panose="02020603050405020304" pitchFamily="18" charset="0"/>
                          <a:cs typeface="Times New Roman" panose="02020603050405020304" pitchFamily="18" charset="0"/>
                        </a:rPr>
                        <a:t>≤20</a:t>
                      </a:r>
                      <a:r>
                        <a:rPr lang="en-US" sz="1400" kern="0" dirty="0">
                          <a:effectLst/>
                          <a:latin typeface="Times New Roman" panose="02020603050405020304" pitchFamily="18" charset="0"/>
                          <a:cs typeface="Times New Roman" panose="02020603050405020304" pitchFamily="18" charset="0"/>
                        </a:rPr>
                        <a:t>0</a:t>
                      </a:r>
                      <a:r>
                        <a:rPr lang="en-US" sz="1400" kern="0" spc="-15" dirty="0">
                          <a:effectLst/>
                          <a:latin typeface="Times New Roman" panose="02020603050405020304" pitchFamily="18" charset="0"/>
                          <a:cs typeface="Times New Roman" panose="02020603050405020304" pitchFamily="18" charset="0"/>
                        </a:rPr>
                        <a:t> m</a:t>
                      </a:r>
                      <a:r>
                        <a:rPr lang="en-US" sz="1400" kern="0" spc="-15" baseline="30000" dirty="0">
                          <a:effectLst/>
                          <a:latin typeface="Times New Roman" panose="02020603050405020304" pitchFamily="18" charset="0"/>
                          <a:cs typeface="Times New Roman" panose="02020603050405020304" pitchFamily="18" charset="0"/>
                        </a:rPr>
                        <a:t>3</a:t>
                      </a:r>
                      <a:r>
                        <a:rPr lang="en-US" sz="1400" kern="0" spc="-5" dirty="0">
                          <a:effectLst/>
                          <a:latin typeface="Times New Roman" panose="02020603050405020304" pitchFamily="18" charset="0"/>
                          <a:cs typeface="Times New Roman" panose="02020603050405020304" pitchFamily="18" charset="0"/>
                        </a:rPr>
                        <a:t>/</a:t>
                      </a:r>
                      <a:r>
                        <a:rPr lang="en-US" sz="1400" kern="0" dirty="0">
                          <a:effectLst/>
                          <a:latin typeface="Times New Roman" panose="02020603050405020304" pitchFamily="18" charset="0"/>
                          <a:cs typeface="Times New Roman" panose="02020603050405020304" pitchFamily="18" charset="0"/>
                        </a:rPr>
                        <a:t>h</a:t>
                      </a:r>
                      <a:r>
                        <a:rPr lang="en-US" sz="1400" kern="0" spc="10" dirty="0">
                          <a:effectLst/>
                          <a:latin typeface="Times New Roman" panose="02020603050405020304" pitchFamily="18" charset="0"/>
                          <a:cs typeface="Times New Roman" panose="02020603050405020304" pitchFamily="18" charset="0"/>
                        </a:rPr>
                        <a:t> </a:t>
                      </a:r>
                      <a:endParaRPr lang="zh-CN" sz="1400" kern="100" dirty="0">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57150" algn="ctr">
                        <a:lnSpc>
                          <a:spcPct val="150000"/>
                        </a:lnSpc>
                        <a:spcAft>
                          <a:spcPts val="0"/>
                        </a:spcAft>
                      </a:pPr>
                      <a:r>
                        <a:rPr lang="en-US" sz="1400" kern="0">
                          <a:effectLst/>
                          <a:latin typeface="Times New Roman" panose="02020603050405020304" pitchFamily="18" charset="0"/>
                          <a:cs typeface="Times New Roman" panose="02020603050405020304" pitchFamily="18" charset="0"/>
                        </a:rPr>
                        <a:t>G＞</a:t>
                      </a:r>
                      <a:r>
                        <a:rPr lang="en-US" sz="1400" kern="0" spc="5">
                          <a:effectLst/>
                          <a:latin typeface="Times New Roman" panose="02020603050405020304" pitchFamily="18" charset="0"/>
                          <a:cs typeface="Times New Roman" panose="02020603050405020304" pitchFamily="18" charset="0"/>
                        </a:rPr>
                        <a:t>200</a:t>
                      </a:r>
                      <a:r>
                        <a:rPr lang="en-US" sz="1400" kern="0" spc="-15">
                          <a:effectLst/>
                          <a:latin typeface="Times New Roman" panose="02020603050405020304" pitchFamily="18" charset="0"/>
                          <a:cs typeface="Times New Roman" panose="02020603050405020304" pitchFamily="18" charset="0"/>
                        </a:rPr>
                        <a:t> m</a:t>
                      </a:r>
                      <a:r>
                        <a:rPr lang="en-US" sz="1400" kern="0" spc="-15" baseline="30000">
                          <a:effectLst/>
                          <a:latin typeface="Times New Roman" panose="02020603050405020304" pitchFamily="18" charset="0"/>
                          <a:cs typeface="Times New Roman" panose="02020603050405020304" pitchFamily="18" charset="0"/>
                        </a:rPr>
                        <a:t>3</a:t>
                      </a:r>
                      <a:r>
                        <a:rPr lang="en-US" sz="1400" kern="0" spc="-5">
                          <a:effectLst/>
                          <a:latin typeface="Times New Roman" panose="02020603050405020304" pitchFamily="18" charset="0"/>
                          <a:cs typeface="Times New Roman" panose="02020603050405020304" pitchFamily="18" charset="0"/>
                        </a:rPr>
                        <a:t>/</a:t>
                      </a:r>
                      <a:r>
                        <a:rPr lang="en-US" sz="1400" kern="0">
                          <a:effectLst/>
                          <a:latin typeface="Times New Roman" panose="02020603050405020304" pitchFamily="18" charset="0"/>
                          <a:cs typeface="Times New Roman" panose="02020603050405020304" pitchFamily="18" charset="0"/>
                        </a:rPr>
                        <a:t>h</a:t>
                      </a:r>
                      <a:endParaRPr lang="zh-CN" sz="1400" kern="100">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3437983848"/>
                  </a:ext>
                </a:extLst>
              </a:tr>
              <a:tr h="276225">
                <a:tc>
                  <a:txBody>
                    <a:bodyPr/>
                    <a:lstStyle/>
                    <a:p>
                      <a:pPr marL="57150" algn="ctr">
                        <a:lnSpc>
                          <a:spcPct val="150000"/>
                        </a:lnSpc>
                        <a:spcAft>
                          <a:spcPts val="0"/>
                        </a:spcAft>
                      </a:pPr>
                      <a:r>
                        <a:rPr lang="en-US" sz="1400" kern="0" dirty="0" err="1">
                          <a:effectLst/>
                          <a:latin typeface="Times New Roman" panose="02020603050405020304" pitchFamily="18" charset="0"/>
                          <a:cs typeface="Times New Roman" panose="02020603050405020304" pitchFamily="18" charset="0"/>
                        </a:rPr>
                        <a:t>A值</a:t>
                      </a:r>
                      <a:endParaRPr lang="zh-CN" sz="1400" kern="100" dirty="0">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57785" algn="ctr">
                        <a:lnSpc>
                          <a:spcPct val="150000"/>
                        </a:lnSpc>
                        <a:spcAft>
                          <a:spcPts val="0"/>
                        </a:spcAft>
                      </a:pPr>
                      <a:r>
                        <a:rPr lang="en-US" sz="1400" kern="0">
                          <a:effectLst/>
                          <a:latin typeface="Times New Roman" panose="02020603050405020304" pitchFamily="18" charset="0"/>
                          <a:cs typeface="Times New Roman" panose="02020603050405020304" pitchFamily="18" charset="0"/>
                        </a:rPr>
                        <a:t>0.</a:t>
                      </a:r>
                      <a:r>
                        <a:rPr lang="en-US" sz="1400" kern="0" spc="-5">
                          <a:effectLst/>
                          <a:latin typeface="Times New Roman" panose="02020603050405020304" pitchFamily="18" charset="0"/>
                          <a:cs typeface="Times New Roman" panose="02020603050405020304" pitchFamily="18" charset="0"/>
                        </a:rPr>
                        <a:t>0</a:t>
                      </a:r>
                      <a:r>
                        <a:rPr lang="en-US" sz="1400" kern="0">
                          <a:effectLst/>
                          <a:latin typeface="Times New Roman" panose="02020603050405020304" pitchFamily="18" charset="0"/>
                          <a:cs typeface="Times New Roman" panose="02020603050405020304" pitchFamily="18" charset="0"/>
                        </a:rPr>
                        <a:t>0</a:t>
                      </a:r>
                      <a:r>
                        <a:rPr lang="en-US" sz="1400" kern="0" spc="-5">
                          <a:effectLst/>
                          <a:latin typeface="Times New Roman" panose="02020603050405020304" pitchFamily="18" charset="0"/>
                          <a:cs typeface="Times New Roman" panose="02020603050405020304" pitchFamily="18" charset="0"/>
                        </a:rPr>
                        <a:t>4</a:t>
                      </a:r>
                      <a:r>
                        <a:rPr lang="en-US" sz="1400" kern="0">
                          <a:effectLst/>
                          <a:latin typeface="Times New Roman" panose="02020603050405020304" pitchFamily="18" charset="0"/>
                          <a:cs typeface="Times New Roman" panose="02020603050405020304" pitchFamily="18" charset="0"/>
                        </a:rPr>
                        <a:t>2</a:t>
                      </a:r>
                      <a:r>
                        <a:rPr lang="en-US" sz="1400" kern="0" spc="-5">
                          <a:effectLst/>
                          <a:latin typeface="Times New Roman" panose="02020603050405020304" pitchFamily="18" charset="0"/>
                          <a:cs typeface="Times New Roman" panose="02020603050405020304" pitchFamily="18" charset="0"/>
                        </a:rPr>
                        <a:t>2</a:t>
                      </a:r>
                      <a:r>
                        <a:rPr lang="en-US" sz="1400" kern="0">
                          <a:effectLst/>
                          <a:latin typeface="Times New Roman" panose="02020603050405020304" pitchFamily="18" charset="0"/>
                          <a:cs typeface="Times New Roman" panose="02020603050405020304" pitchFamily="18" charset="0"/>
                        </a:rPr>
                        <a:t>5</a:t>
                      </a:r>
                      <a:endParaRPr lang="zh-CN" sz="1400" kern="100">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57785" algn="ctr">
                        <a:lnSpc>
                          <a:spcPct val="150000"/>
                        </a:lnSpc>
                        <a:spcAft>
                          <a:spcPts val="0"/>
                        </a:spcAft>
                      </a:pPr>
                      <a:r>
                        <a:rPr lang="en-US" sz="1400" kern="0">
                          <a:effectLst/>
                          <a:latin typeface="Times New Roman" panose="02020603050405020304" pitchFamily="18" charset="0"/>
                          <a:cs typeface="Times New Roman" panose="02020603050405020304" pitchFamily="18" charset="0"/>
                        </a:rPr>
                        <a:t>0.</a:t>
                      </a:r>
                      <a:r>
                        <a:rPr lang="en-US" sz="1400" kern="0" spc="-5">
                          <a:effectLst/>
                          <a:latin typeface="Times New Roman" panose="02020603050405020304" pitchFamily="18" charset="0"/>
                          <a:cs typeface="Times New Roman" panose="02020603050405020304" pitchFamily="18" charset="0"/>
                        </a:rPr>
                        <a:t>0</a:t>
                      </a:r>
                      <a:r>
                        <a:rPr lang="en-US" sz="1400" kern="0">
                          <a:effectLst/>
                          <a:latin typeface="Times New Roman" panose="02020603050405020304" pitchFamily="18" charset="0"/>
                          <a:cs typeface="Times New Roman" panose="02020603050405020304" pitchFamily="18" charset="0"/>
                        </a:rPr>
                        <a:t>0</a:t>
                      </a:r>
                      <a:r>
                        <a:rPr lang="en-US" sz="1400" kern="0" spc="-5">
                          <a:effectLst/>
                          <a:latin typeface="Times New Roman" panose="02020603050405020304" pitchFamily="18" charset="0"/>
                          <a:cs typeface="Times New Roman" panose="02020603050405020304" pitchFamily="18" charset="0"/>
                        </a:rPr>
                        <a:t>3</a:t>
                      </a:r>
                      <a:r>
                        <a:rPr lang="en-US" sz="1400" kern="0">
                          <a:effectLst/>
                          <a:latin typeface="Times New Roman" panose="02020603050405020304" pitchFamily="18" charset="0"/>
                          <a:cs typeface="Times New Roman" panose="02020603050405020304" pitchFamily="18" charset="0"/>
                        </a:rPr>
                        <a:t>8</a:t>
                      </a:r>
                      <a:r>
                        <a:rPr lang="en-US" sz="1400" kern="0" spc="-5">
                          <a:effectLst/>
                          <a:latin typeface="Times New Roman" panose="02020603050405020304" pitchFamily="18" charset="0"/>
                          <a:cs typeface="Times New Roman" panose="02020603050405020304" pitchFamily="18" charset="0"/>
                        </a:rPr>
                        <a:t>5</a:t>
                      </a:r>
                      <a:r>
                        <a:rPr lang="en-US" sz="1400" kern="0">
                          <a:effectLst/>
                          <a:latin typeface="Times New Roman" panose="02020603050405020304" pitchFamily="18" charset="0"/>
                          <a:cs typeface="Times New Roman" panose="02020603050405020304" pitchFamily="18" charset="0"/>
                        </a:rPr>
                        <a:t>8</a:t>
                      </a:r>
                      <a:endParaRPr lang="zh-CN" sz="1400" kern="100">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57150" algn="ctr">
                        <a:lnSpc>
                          <a:spcPct val="150000"/>
                        </a:lnSpc>
                        <a:spcAft>
                          <a:spcPts val="0"/>
                        </a:spcAft>
                      </a:pPr>
                      <a:r>
                        <a:rPr lang="en-US" sz="1400" kern="0" dirty="0">
                          <a:effectLst/>
                          <a:latin typeface="Times New Roman" panose="02020603050405020304" pitchFamily="18" charset="0"/>
                          <a:cs typeface="Times New Roman" panose="02020603050405020304" pitchFamily="18" charset="0"/>
                        </a:rPr>
                        <a:t>0.</a:t>
                      </a:r>
                      <a:r>
                        <a:rPr lang="en-US" sz="1400" kern="0" spc="-5" dirty="0">
                          <a:effectLst/>
                          <a:latin typeface="Times New Roman" panose="02020603050405020304" pitchFamily="18" charset="0"/>
                          <a:cs typeface="Times New Roman" panose="02020603050405020304" pitchFamily="18" charset="0"/>
                        </a:rPr>
                        <a:t>0</a:t>
                      </a:r>
                      <a:r>
                        <a:rPr lang="en-US" sz="1400" kern="0" dirty="0">
                          <a:effectLst/>
                          <a:latin typeface="Times New Roman" panose="02020603050405020304" pitchFamily="18" charset="0"/>
                          <a:cs typeface="Times New Roman" panose="02020603050405020304" pitchFamily="18" charset="0"/>
                        </a:rPr>
                        <a:t>037</a:t>
                      </a:r>
                      <a:r>
                        <a:rPr lang="en-US" sz="1400" kern="0" spc="-5" dirty="0">
                          <a:effectLst/>
                          <a:latin typeface="Times New Roman" panose="02020603050405020304" pitchFamily="18" charset="0"/>
                          <a:cs typeface="Times New Roman" panose="02020603050405020304" pitchFamily="18" charset="0"/>
                        </a:rPr>
                        <a:t>4</a:t>
                      </a:r>
                      <a:r>
                        <a:rPr lang="en-US" sz="1400" kern="0" dirty="0">
                          <a:effectLst/>
                          <a:latin typeface="Times New Roman" panose="02020603050405020304" pitchFamily="18" charset="0"/>
                          <a:cs typeface="Times New Roman" panose="02020603050405020304" pitchFamily="18" charset="0"/>
                        </a:rPr>
                        <a:t>9</a:t>
                      </a:r>
                      <a:endParaRPr lang="zh-CN" sz="1400" kern="100" dirty="0">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2340642672"/>
                  </a:ext>
                </a:extLst>
              </a:tr>
            </a:tbl>
          </a:graphicData>
        </a:graphic>
      </p:graphicFrame>
      <p:graphicFrame>
        <p:nvGraphicFramePr>
          <p:cNvPr id="8" name="表格 7">
            <a:extLst>
              <a:ext uri="{FF2B5EF4-FFF2-40B4-BE49-F238E27FC236}">
                <a16:creationId xmlns="" xmlns:a16="http://schemas.microsoft.com/office/drawing/2014/main" id="{098508B4-BF9D-4C23-87A6-2BBCCAA13F6D}"/>
              </a:ext>
            </a:extLst>
          </p:cNvPr>
          <p:cNvGraphicFramePr>
            <a:graphicFrameLocks noGrp="1"/>
          </p:cNvGraphicFramePr>
          <p:nvPr>
            <p:extLst>
              <p:ext uri="{D42A27DB-BD31-4B8C-83A1-F6EECF244321}">
                <p14:modId xmlns:p14="http://schemas.microsoft.com/office/powerpoint/2010/main" val="1346835705"/>
              </p:ext>
            </p:extLst>
          </p:nvPr>
        </p:nvGraphicFramePr>
        <p:xfrm>
          <a:off x="370127" y="5397063"/>
          <a:ext cx="4963345" cy="1081940"/>
        </p:xfrm>
        <a:graphic>
          <a:graphicData uri="http://schemas.openxmlformats.org/drawingml/2006/table">
            <a:tbl>
              <a:tblPr firstRow="1" firstCol="1" bandRow="1">
                <a:tableStyleId>{2D5ABB26-0587-4C30-8999-92F81FD0307C}</a:tableStyleId>
              </a:tblPr>
              <a:tblGrid>
                <a:gridCol w="864701">
                  <a:extLst>
                    <a:ext uri="{9D8B030D-6E8A-4147-A177-3AD203B41FA5}">
                      <a16:colId xmlns="" xmlns:a16="http://schemas.microsoft.com/office/drawing/2014/main" val="4233941474"/>
                    </a:ext>
                  </a:extLst>
                </a:gridCol>
                <a:gridCol w="1301398">
                  <a:extLst>
                    <a:ext uri="{9D8B030D-6E8A-4147-A177-3AD203B41FA5}">
                      <a16:colId xmlns="" xmlns:a16="http://schemas.microsoft.com/office/drawing/2014/main" val="1781525210"/>
                    </a:ext>
                  </a:extLst>
                </a:gridCol>
                <a:gridCol w="1573435">
                  <a:extLst>
                    <a:ext uri="{9D8B030D-6E8A-4147-A177-3AD203B41FA5}">
                      <a16:colId xmlns="" xmlns:a16="http://schemas.microsoft.com/office/drawing/2014/main" val="470884713"/>
                    </a:ext>
                  </a:extLst>
                </a:gridCol>
                <a:gridCol w="1223811">
                  <a:extLst>
                    <a:ext uri="{9D8B030D-6E8A-4147-A177-3AD203B41FA5}">
                      <a16:colId xmlns="" xmlns:a16="http://schemas.microsoft.com/office/drawing/2014/main" val="4177860695"/>
                    </a:ext>
                  </a:extLst>
                </a:gridCol>
              </a:tblGrid>
              <a:tr h="298940">
                <a:tc rowSpan="2">
                  <a:txBody>
                    <a:bodyPr/>
                    <a:lstStyle/>
                    <a:p>
                      <a:pPr marL="57150" algn="ctr">
                        <a:spcAft>
                          <a:spcPts val="0"/>
                        </a:spcAft>
                      </a:pPr>
                      <a:r>
                        <a:rPr lang="en-US" sz="1400" kern="0" dirty="0" err="1">
                          <a:effectLst/>
                          <a:latin typeface="Times New Roman" panose="02020603050405020304" pitchFamily="18" charset="0"/>
                          <a:ea typeface="+mn-ea"/>
                          <a:cs typeface="Times New Roman" panose="02020603050405020304" pitchFamily="18" charset="0"/>
                        </a:rPr>
                        <a:t>系统</a:t>
                      </a:r>
                      <a:endParaRPr lang="zh-CN" sz="1400" kern="100" dirty="0">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marL="57150" algn="ctr">
                        <a:spcAft>
                          <a:spcPts val="0"/>
                        </a:spcAft>
                      </a:pPr>
                      <a:r>
                        <a:rPr lang="zh-CN" sz="1400" kern="0" dirty="0">
                          <a:effectLst/>
                          <a:latin typeface="Times New Roman" panose="02020603050405020304" pitchFamily="18" charset="0"/>
                          <a:ea typeface="+mn-ea"/>
                          <a:cs typeface="Times New Roman" panose="02020603050405020304" pitchFamily="18" charset="0"/>
                        </a:rPr>
                        <a:t>管道长度</a:t>
                      </a:r>
                      <a:r>
                        <a:rPr lang="en-US" sz="1400" kern="0" dirty="0">
                          <a:effectLst/>
                          <a:latin typeface="Times New Roman" panose="02020603050405020304" pitchFamily="18" charset="0"/>
                          <a:ea typeface="+mn-ea"/>
                          <a:cs typeface="Times New Roman" panose="02020603050405020304" pitchFamily="18" charset="0"/>
                        </a:rPr>
                        <a:t>ΣL</a:t>
                      </a:r>
                      <a:r>
                        <a:rPr lang="zh-CN" sz="1400" kern="0" dirty="0">
                          <a:effectLst/>
                          <a:latin typeface="Times New Roman" panose="02020603050405020304" pitchFamily="18" charset="0"/>
                          <a:ea typeface="+mn-ea"/>
                          <a:cs typeface="Times New Roman" panose="02020603050405020304" pitchFamily="18" charset="0"/>
                        </a:rPr>
                        <a:t>范围</a:t>
                      </a:r>
                      <a:r>
                        <a:rPr lang="zh-CN" sz="1400" kern="0" spc="5" dirty="0">
                          <a:effectLst/>
                          <a:latin typeface="Times New Roman" panose="02020603050405020304" pitchFamily="18" charset="0"/>
                          <a:ea typeface="+mn-ea"/>
                          <a:cs typeface="Times New Roman" panose="02020603050405020304" pitchFamily="18" charset="0"/>
                        </a:rPr>
                        <a:t>（</a:t>
                      </a:r>
                      <a:r>
                        <a:rPr lang="en-US" sz="1400" kern="0" spc="-10" dirty="0">
                          <a:effectLst/>
                          <a:latin typeface="Times New Roman" panose="02020603050405020304" pitchFamily="18" charset="0"/>
                          <a:ea typeface="+mn-ea"/>
                          <a:cs typeface="Times New Roman" panose="02020603050405020304" pitchFamily="18" charset="0"/>
                        </a:rPr>
                        <a:t>m</a:t>
                      </a:r>
                      <a:r>
                        <a:rPr lang="zh-CN" sz="1400" kern="0" dirty="0">
                          <a:effectLst/>
                          <a:latin typeface="Times New Roman" panose="02020603050405020304" pitchFamily="18" charset="0"/>
                          <a:ea typeface="+mn-ea"/>
                          <a:cs typeface="Times New Roman" panose="02020603050405020304" pitchFamily="18" charset="0"/>
                        </a:rPr>
                        <a:t>）</a:t>
                      </a:r>
                      <a:endParaRPr lang="zh-CN" sz="1400" kern="100" dirty="0">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extLst>
                  <a:ext uri="{0D108BD9-81ED-4DB2-BD59-A6C34878D82A}">
                    <a16:rowId xmlns="" xmlns:a16="http://schemas.microsoft.com/office/drawing/2014/main" val="503806382"/>
                  </a:ext>
                </a:extLst>
              </a:tr>
              <a:tr h="261000">
                <a:tc vMerge="1">
                  <a:txBody>
                    <a:bodyPr/>
                    <a:lstStyle/>
                    <a:p>
                      <a:endParaRPr lang="zh-CN" altLang="en-US"/>
                    </a:p>
                  </a:txBody>
                  <a:tcPr/>
                </a:tc>
                <a:tc>
                  <a:txBody>
                    <a:bodyPr/>
                    <a:lstStyle/>
                    <a:p>
                      <a:pPr marL="57150" algn="ctr">
                        <a:spcAft>
                          <a:spcPts val="0"/>
                        </a:spcAft>
                      </a:pPr>
                      <a:r>
                        <a:rPr lang="en-US" sz="1400" kern="0">
                          <a:effectLst/>
                          <a:latin typeface="Times New Roman" panose="02020603050405020304" pitchFamily="18" charset="0"/>
                          <a:ea typeface="+mn-ea"/>
                          <a:cs typeface="Times New Roman" panose="02020603050405020304" pitchFamily="18" charset="0"/>
                        </a:rPr>
                        <a:t>ΣL≤</a:t>
                      </a:r>
                      <a:r>
                        <a:rPr lang="en-US" sz="1400" kern="0" spc="5">
                          <a:effectLst/>
                          <a:latin typeface="Times New Roman" panose="02020603050405020304" pitchFamily="18" charset="0"/>
                          <a:ea typeface="+mn-ea"/>
                          <a:cs typeface="Times New Roman" panose="02020603050405020304" pitchFamily="18" charset="0"/>
                        </a:rPr>
                        <a:t>4</a:t>
                      </a:r>
                      <a:r>
                        <a:rPr lang="en-US" sz="1400" kern="0" spc="-5">
                          <a:effectLst/>
                          <a:latin typeface="Times New Roman" panose="02020603050405020304" pitchFamily="18" charset="0"/>
                          <a:ea typeface="+mn-ea"/>
                          <a:cs typeface="Times New Roman" panose="02020603050405020304" pitchFamily="18" charset="0"/>
                        </a:rPr>
                        <a:t>0</a:t>
                      </a:r>
                      <a:r>
                        <a:rPr lang="en-US" sz="1400" kern="0" spc="5">
                          <a:effectLst/>
                          <a:latin typeface="Times New Roman" panose="02020603050405020304" pitchFamily="18" charset="0"/>
                          <a:ea typeface="+mn-ea"/>
                          <a:cs typeface="Times New Roman" panose="02020603050405020304" pitchFamily="18" charset="0"/>
                        </a:rPr>
                        <a:t>0m</a:t>
                      </a:r>
                      <a:endParaRPr lang="zh-CN" sz="1400" kern="100">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57150" algn="ctr">
                        <a:spcAft>
                          <a:spcPts val="0"/>
                        </a:spcAft>
                      </a:pPr>
                      <a:r>
                        <a:rPr lang="en-US" sz="1400" kern="0" spc="5">
                          <a:effectLst/>
                          <a:latin typeface="Times New Roman" panose="02020603050405020304" pitchFamily="18" charset="0"/>
                          <a:ea typeface="+mn-ea"/>
                          <a:cs typeface="Times New Roman" panose="02020603050405020304" pitchFamily="18" charset="0"/>
                        </a:rPr>
                        <a:t>40</a:t>
                      </a:r>
                      <a:r>
                        <a:rPr lang="en-US" sz="1400" kern="0" spc="10">
                          <a:effectLst/>
                          <a:latin typeface="Times New Roman" panose="02020603050405020304" pitchFamily="18" charset="0"/>
                          <a:ea typeface="+mn-ea"/>
                          <a:cs typeface="Times New Roman" panose="02020603050405020304" pitchFamily="18" charset="0"/>
                        </a:rPr>
                        <a:t>0</a:t>
                      </a:r>
                      <a:r>
                        <a:rPr lang="en-US" sz="1400" kern="0" spc="-15">
                          <a:effectLst/>
                          <a:latin typeface="Times New Roman" panose="02020603050405020304" pitchFamily="18" charset="0"/>
                          <a:ea typeface="+mn-ea"/>
                          <a:cs typeface="Times New Roman" panose="02020603050405020304" pitchFamily="18" charset="0"/>
                        </a:rPr>
                        <a:t>m</a:t>
                      </a:r>
                      <a:r>
                        <a:rPr lang="en-US" sz="1400" kern="0" spc="5">
                          <a:effectLst/>
                          <a:latin typeface="Times New Roman" panose="02020603050405020304" pitchFamily="18" charset="0"/>
                          <a:ea typeface="+mn-ea"/>
                          <a:cs typeface="Times New Roman" panose="02020603050405020304" pitchFamily="18" charset="0"/>
                        </a:rPr>
                        <a:t>＜</a:t>
                      </a:r>
                      <a:r>
                        <a:rPr lang="en-US" sz="1400" kern="0">
                          <a:effectLst/>
                          <a:latin typeface="Times New Roman" panose="02020603050405020304" pitchFamily="18" charset="0"/>
                          <a:ea typeface="+mn-ea"/>
                          <a:cs typeface="Times New Roman" panose="02020603050405020304" pitchFamily="18" charset="0"/>
                        </a:rPr>
                        <a:t>ΣL＜</a:t>
                      </a:r>
                      <a:r>
                        <a:rPr lang="en-US" sz="1400" kern="0" spc="5">
                          <a:effectLst/>
                          <a:latin typeface="Times New Roman" panose="02020603050405020304" pitchFamily="18" charset="0"/>
                          <a:ea typeface="+mn-ea"/>
                          <a:cs typeface="Times New Roman" panose="02020603050405020304" pitchFamily="18" charset="0"/>
                        </a:rPr>
                        <a:t>1</a:t>
                      </a:r>
                      <a:r>
                        <a:rPr lang="en-US" sz="1400" kern="0" spc="-5">
                          <a:effectLst/>
                          <a:latin typeface="Times New Roman" panose="02020603050405020304" pitchFamily="18" charset="0"/>
                          <a:ea typeface="+mn-ea"/>
                          <a:cs typeface="Times New Roman" panose="02020603050405020304" pitchFamily="18" charset="0"/>
                        </a:rPr>
                        <a:t>0</a:t>
                      </a:r>
                      <a:r>
                        <a:rPr lang="en-US" sz="1400" kern="0" spc="5">
                          <a:effectLst/>
                          <a:latin typeface="Times New Roman" panose="02020603050405020304" pitchFamily="18" charset="0"/>
                          <a:ea typeface="+mn-ea"/>
                          <a:cs typeface="Times New Roman" panose="02020603050405020304" pitchFamily="18" charset="0"/>
                        </a:rPr>
                        <a:t>00m</a:t>
                      </a:r>
                      <a:endParaRPr lang="zh-CN" sz="1400" kern="100">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57150" algn="ctr">
                        <a:spcAft>
                          <a:spcPts val="0"/>
                        </a:spcAft>
                      </a:pPr>
                      <a:r>
                        <a:rPr lang="en-US" sz="1400" kern="0">
                          <a:effectLst/>
                          <a:latin typeface="Times New Roman" panose="02020603050405020304" pitchFamily="18" charset="0"/>
                          <a:ea typeface="+mn-ea"/>
                          <a:cs typeface="Times New Roman" panose="02020603050405020304" pitchFamily="18" charset="0"/>
                        </a:rPr>
                        <a:t>ΣL</a:t>
                      </a:r>
                      <a:r>
                        <a:rPr lang="en-US" sz="1400" kern="0" spc="5">
                          <a:effectLst/>
                          <a:latin typeface="Times New Roman" panose="02020603050405020304" pitchFamily="18" charset="0"/>
                          <a:ea typeface="+mn-ea"/>
                          <a:cs typeface="Times New Roman" panose="02020603050405020304" pitchFamily="18" charset="0"/>
                        </a:rPr>
                        <a:t>≥1</a:t>
                      </a:r>
                      <a:r>
                        <a:rPr lang="en-US" sz="1400" kern="0" spc="-5">
                          <a:effectLst/>
                          <a:latin typeface="Times New Roman" panose="02020603050405020304" pitchFamily="18" charset="0"/>
                          <a:ea typeface="+mn-ea"/>
                          <a:cs typeface="Times New Roman" panose="02020603050405020304" pitchFamily="18" charset="0"/>
                        </a:rPr>
                        <a:t>0</a:t>
                      </a:r>
                      <a:r>
                        <a:rPr lang="en-US" sz="1400" kern="0" spc="5">
                          <a:effectLst/>
                          <a:latin typeface="Times New Roman" panose="02020603050405020304" pitchFamily="18" charset="0"/>
                          <a:ea typeface="+mn-ea"/>
                          <a:cs typeface="Times New Roman" panose="02020603050405020304" pitchFamily="18" charset="0"/>
                        </a:rPr>
                        <a:t>00m</a:t>
                      </a:r>
                      <a:endParaRPr lang="zh-CN" sz="1400" kern="100">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3675582304"/>
                  </a:ext>
                </a:extLst>
              </a:tr>
              <a:tr h="261000">
                <a:tc>
                  <a:txBody>
                    <a:bodyPr/>
                    <a:lstStyle/>
                    <a:p>
                      <a:pPr marL="57150" algn="ctr">
                        <a:spcAft>
                          <a:spcPts val="0"/>
                        </a:spcAft>
                      </a:pPr>
                      <a:r>
                        <a:rPr lang="en-US" sz="1400" kern="0">
                          <a:effectLst/>
                          <a:latin typeface="Times New Roman" panose="02020603050405020304" pitchFamily="18" charset="0"/>
                          <a:ea typeface="+mn-ea"/>
                          <a:cs typeface="Times New Roman" panose="02020603050405020304" pitchFamily="18" charset="0"/>
                        </a:rPr>
                        <a:t>冷水</a:t>
                      </a:r>
                      <a:endParaRPr lang="zh-CN" sz="1400" kern="100">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57150" algn="ctr">
                        <a:spcAft>
                          <a:spcPts val="0"/>
                        </a:spcAft>
                      </a:pPr>
                      <a:r>
                        <a:rPr lang="en-US" sz="1400" kern="0">
                          <a:effectLst/>
                          <a:latin typeface="Times New Roman" panose="02020603050405020304" pitchFamily="18" charset="0"/>
                          <a:ea typeface="+mn-ea"/>
                          <a:cs typeface="Times New Roman" panose="02020603050405020304" pitchFamily="18" charset="0"/>
                        </a:rPr>
                        <a:t>=</a:t>
                      </a:r>
                      <a:r>
                        <a:rPr lang="en-US" sz="1400" kern="0" spc="35">
                          <a:effectLst/>
                          <a:latin typeface="Times New Roman" panose="02020603050405020304" pitchFamily="18" charset="0"/>
                          <a:ea typeface="+mn-ea"/>
                          <a:cs typeface="Times New Roman" panose="02020603050405020304" pitchFamily="18" charset="0"/>
                        </a:rPr>
                        <a:t> </a:t>
                      </a:r>
                      <a:r>
                        <a:rPr lang="en-US" sz="1400" kern="0">
                          <a:effectLst/>
                          <a:latin typeface="Times New Roman" panose="02020603050405020304" pitchFamily="18" charset="0"/>
                          <a:ea typeface="+mn-ea"/>
                          <a:cs typeface="Times New Roman" panose="02020603050405020304" pitchFamily="18" charset="0"/>
                        </a:rPr>
                        <a:t>0.02</a:t>
                      </a:r>
                      <a:endParaRPr lang="en-US" sz="1400" kern="0">
                        <a:solidFill>
                          <a:srgbClr val="000000"/>
                        </a:solidFill>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57150" algn="ctr">
                        <a:spcAft>
                          <a:spcPts val="0"/>
                        </a:spcAft>
                      </a:pPr>
                      <a:r>
                        <a:rPr lang="en-US" sz="1400" kern="0">
                          <a:effectLst/>
                          <a:latin typeface="Times New Roman" panose="02020603050405020304" pitchFamily="18" charset="0"/>
                          <a:ea typeface="+mn-ea"/>
                          <a:cs typeface="Times New Roman" panose="02020603050405020304" pitchFamily="18" charset="0"/>
                        </a:rPr>
                        <a:t>=</a:t>
                      </a:r>
                      <a:r>
                        <a:rPr lang="en-US" sz="1400" kern="0" spc="35">
                          <a:effectLst/>
                          <a:latin typeface="Times New Roman" panose="02020603050405020304" pitchFamily="18" charset="0"/>
                          <a:ea typeface="+mn-ea"/>
                          <a:cs typeface="Times New Roman" panose="02020603050405020304" pitchFamily="18" charset="0"/>
                        </a:rPr>
                        <a:t> </a:t>
                      </a:r>
                      <a:r>
                        <a:rPr lang="en-US" sz="1400" kern="0">
                          <a:effectLst/>
                          <a:latin typeface="Times New Roman" panose="02020603050405020304" pitchFamily="18" charset="0"/>
                          <a:ea typeface="+mn-ea"/>
                          <a:cs typeface="Times New Roman" panose="02020603050405020304" pitchFamily="18" charset="0"/>
                        </a:rPr>
                        <a:t>0.016</a:t>
                      </a:r>
                      <a:r>
                        <a:rPr lang="en-US" sz="1400" kern="0" spc="70">
                          <a:effectLst/>
                          <a:latin typeface="Times New Roman" panose="02020603050405020304" pitchFamily="18" charset="0"/>
                          <a:ea typeface="+mn-ea"/>
                          <a:cs typeface="Times New Roman" panose="02020603050405020304" pitchFamily="18" charset="0"/>
                        </a:rPr>
                        <a:t> </a:t>
                      </a:r>
                      <a:r>
                        <a:rPr lang="en-US" sz="1400" kern="0">
                          <a:effectLst/>
                          <a:latin typeface="Times New Roman" panose="02020603050405020304" pitchFamily="18" charset="0"/>
                          <a:ea typeface="+mn-ea"/>
                          <a:cs typeface="Times New Roman" panose="02020603050405020304" pitchFamily="18" charset="0"/>
                        </a:rPr>
                        <a:t>+</a:t>
                      </a:r>
                      <a:r>
                        <a:rPr lang="en-US" sz="1400" kern="0" spc="20">
                          <a:effectLst/>
                          <a:latin typeface="Times New Roman" panose="02020603050405020304" pitchFamily="18" charset="0"/>
                          <a:ea typeface="+mn-ea"/>
                          <a:cs typeface="Times New Roman" panose="02020603050405020304" pitchFamily="18" charset="0"/>
                        </a:rPr>
                        <a:t> </a:t>
                      </a:r>
                      <a:r>
                        <a:rPr lang="en-US" sz="1400" kern="0" spc="-5">
                          <a:effectLst/>
                          <a:latin typeface="Times New Roman" panose="02020603050405020304" pitchFamily="18" charset="0"/>
                          <a:ea typeface="+mn-ea"/>
                          <a:cs typeface="Times New Roman" panose="02020603050405020304" pitchFamily="18" charset="0"/>
                        </a:rPr>
                        <a:t>1.</a:t>
                      </a:r>
                      <a:r>
                        <a:rPr lang="en-US" sz="1400" kern="0">
                          <a:effectLst/>
                          <a:latin typeface="Times New Roman" panose="02020603050405020304" pitchFamily="18" charset="0"/>
                          <a:ea typeface="+mn-ea"/>
                          <a:cs typeface="Times New Roman" panose="02020603050405020304" pitchFamily="18" charset="0"/>
                        </a:rPr>
                        <a:t>6/ΣL</a:t>
                      </a:r>
                      <a:endParaRPr lang="en-US" sz="1400" kern="0">
                        <a:solidFill>
                          <a:srgbClr val="000000"/>
                        </a:solidFill>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57150" algn="ctr">
                        <a:spcAft>
                          <a:spcPts val="0"/>
                        </a:spcAft>
                      </a:pPr>
                      <a:r>
                        <a:rPr lang="en-US" sz="1400" kern="0">
                          <a:effectLst/>
                          <a:latin typeface="Times New Roman" panose="02020603050405020304" pitchFamily="18" charset="0"/>
                          <a:ea typeface="+mn-ea"/>
                          <a:cs typeface="Times New Roman" panose="02020603050405020304" pitchFamily="18" charset="0"/>
                        </a:rPr>
                        <a:t>=</a:t>
                      </a:r>
                      <a:r>
                        <a:rPr lang="en-US" sz="1400" kern="0" spc="35">
                          <a:effectLst/>
                          <a:latin typeface="Times New Roman" panose="02020603050405020304" pitchFamily="18" charset="0"/>
                          <a:ea typeface="+mn-ea"/>
                          <a:cs typeface="Times New Roman" panose="02020603050405020304" pitchFamily="18" charset="0"/>
                        </a:rPr>
                        <a:t> </a:t>
                      </a:r>
                      <a:r>
                        <a:rPr lang="en-US" sz="1400" kern="0">
                          <a:effectLst/>
                          <a:latin typeface="Times New Roman" panose="02020603050405020304" pitchFamily="18" charset="0"/>
                          <a:ea typeface="+mn-ea"/>
                          <a:cs typeface="Times New Roman" panose="02020603050405020304" pitchFamily="18" charset="0"/>
                        </a:rPr>
                        <a:t>0.013</a:t>
                      </a:r>
                      <a:r>
                        <a:rPr lang="en-US" sz="1400" kern="0" spc="-5">
                          <a:effectLst/>
                          <a:latin typeface="Times New Roman" panose="02020603050405020304" pitchFamily="18" charset="0"/>
                          <a:ea typeface="+mn-ea"/>
                          <a:cs typeface="Times New Roman" panose="02020603050405020304" pitchFamily="18" charset="0"/>
                        </a:rPr>
                        <a:t>+</a:t>
                      </a:r>
                      <a:r>
                        <a:rPr lang="en-US" sz="1400" kern="0">
                          <a:effectLst/>
                          <a:latin typeface="Times New Roman" panose="02020603050405020304" pitchFamily="18" charset="0"/>
                          <a:ea typeface="+mn-ea"/>
                          <a:cs typeface="Times New Roman" panose="02020603050405020304" pitchFamily="18" charset="0"/>
                        </a:rPr>
                        <a:t>4</a:t>
                      </a:r>
                      <a:r>
                        <a:rPr lang="en-US" sz="1400" kern="0" spc="-5">
                          <a:effectLst/>
                          <a:latin typeface="Times New Roman" panose="02020603050405020304" pitchFamily="18" charset="0"/>
                          <a:ea typeface="+mn-ea"/>
                          <a:cs typeface="Times New Roman" panose="02020603050405020304" pitchFamily="18" charset="0"/>
                        </a:rPr>
                        <a:t>.</a:t>
                      </a:r>
                      <a:r>
                        <a:rPr lang="en-US" sz="1400" kern="0">
                          <a:effectLst/>
                          <a:latin typeface="Times New Roman" panose="02020603050405020304" pitchFamily="18" charset="0"/>
                          <a:ea typeface="+mn-ea"/>
                          <a:cs typeface="Times New Roman" panose="02020603050405020304" pitchFamily="18" charset="0"/>
                        </a:rPr>
                        <a:t>6/ΣL</a:t>
                      </a:r>
                      <a:endParaRPr lang="en-US" sz="1400" kern="0">
                        <a:solidFill>
                          <a:srgbClr val="000000"/>
                        </a:solidFill>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3434441212"/>
                  </a:ext>
                </a:extLst>
              </a:tr>
              <a:tr h="261000">
                <a:tc>
                  <a:txBody>
                    <a:bodyPr/>
                    <a:lstStyle/>
                    <a:p>
                      <a:pPr marL="57150" algn="ctr">
                        <a:spcAft>
                          <a:spcPts val="0"/>
                        </a:spcAft>
                      </a:pPr>
                      <a:r>
                        <a:rPr lang="en-US" sz="1400" kern="0">
                          <a:effectLst/>
                          <a:latin typeface="Times New Roman" panose="02020603050405020304" pitchFamily="18" charset="0"/>
                          <a:ea typeface="+mn-ea"/>
                          <a:cs typeface="Times New Roman" panose="02020603050405020304" pitchFamily="18" charset="0"/>
                        </a:rPr>
                        <a:t>热水</a:t>
                      </a:r>
                      <a:endParaRPr lang="zh-CN" sz="1400" kern="100">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57150" algn="ctr">
                        <a:spcAft>
                          <a:spcPts val="0"/>
                        </a:spcAft>
                      </a:pPr>
                      <a:r>
                        <a:rPr lang="en-US" sz="1400" kern="0" dirty="0">
                          <a:effectLst/>
                          <a:latin typeface="Times New Roman" panose="02020603050405020304" pitchFamily="18" charset="0"/>
                          <a:ea typeface="+mn-ea"/>
                          <a:cs typeface="Times New Roman" panose="02020603050405020304" pitchFamily="18" charset="0"/>
                        </a:rPr>
                        <a:t>=</a:t>
                      </a:r>
                      <a:r>
                        <a:rPr lang="en-US" sz="1400" kern="0" spc="35" dirty="0">
                          <a:effectLst/>
                          <a:latin typeface="Times New Roman" panose="02020603050405020304" pitchFamily="18" charset="0"/>
                          <a:ea typeface="+mn-ea"/>
                          <a:cs typeface="Times New Roman" panose="02020603050405020304" pitchFamily="18" charset="0"/>
                        </a:rPr>
                        <a:t> </a:t>
                      </a:r>
                      <a:r>
                        <a:rPr lang="en-US" sz="1400" kern="0" dirty="0">
                          <a:effectLst/>
                          <a:latin typeface="Times New Roman" panose="02020603050405020304" pitchFamily="18" charset="0"/>
                          <a:ea typeface="+mn-ea"/>
                          <a:cs typeface="Times New Roman" panose="02020603050405020304" pitchFamily="18" charset="0"/>
                        </a:rPr>
                        <a:t>0.014</a:t>
                      </a:r>
                      <a:endParaRPr lang="en-US" sz="1400" kern="0" dirty="0">
                        <a:solidFill>
                          <a:srgbClr val="000000"/>
                        </a:solidFill>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57150" algn="ctr">
                        <a:spcAft>
                          <a:spcPts val="0"/>
                        </a:spcAft>
                      </a:pPr>
                      <a:r>
                        <a:rPr lang="en-US" sz="1400" kern="0" dirty="0">
                          <a:effectLst/>
                          <a:latin typeface="Times New Roman" panose="02020603050405020304" pitchFamily="18" charset="0"/>
                          <a:ea typeface="+mn-ea"/>
                          <a:cs typeface="Times New Roman" panose="02020603050405020304" pitchFamily="18" charset="0"/>
                        </a:rPr>
                        <a:t>=</a:t>
                      </a:r>
                      <a:r>
                        <a:rPr lang="en-US" sz="1400" kern="0" spc="35" dirty="0">
                          <a:effectLst/>
                          <a:latin typeface="Times New Roman" panose="02020603050405020304" pitchFamily="18" charset="0"/>
                          <a:ea typeface="+mn-ea"/>
                          <a:cs typeface="Times New Roman" panose="02020603050405020304" pitchFamily="18" charset="0"/>
                        </a:rPr>
                        <a:t> </a:t>
                      </a:r>
                      <a:r>
                        <a:rPr lang="en-US" sz="1400" kern="0" dirty="0">
                          <a:effectLst/>
                          <a:latin typeface="Times New Roman" panose="02020603050405020304" pitchFamily="18" charset="0"/>
                          <a:ea typeface="+mn-ea"/>
                          <a:cs typeface="Times New Roman" panose="02020603050405020304" pitchFamily="18" charset="0"/>
                        </a:rPr>
                        <a:t>0.01</a:t>
                      </a:r>
                      <a:r>
                        <a:rPr lang="en-US" sz="1400" kern="0" spc="-5" dirty="0">
                          <a:effectLst/>
                          <a:latin typeface="Times New Roman" panose="02020603050405020304" pitchFamily="18" charset="0"/>
                          <a:ea typeface="+mn-ea"/>
                          <a:cs typeface="Times New Roman" panose="02020603050405020304" pitchFamily="18" charset="0"/>
                        </a:rPr>
                        <a:t>2</a:t>
                      </a:r>
                      <a:r>
                        <a:rPr lang="en-US" sz="1400" kern="0" dirty="0">
                          <a:effectLst/>
                          <a:latin typeface="Times New Roman" panose="02020603050405020304" pitchFamily="18" charset="0"/>
                          <a:ea typeface="+mn-ea"/>
                          <a:cs typeface="Times New Roman" panose="02020603050405020304" pitchFamily="18" charset="0"/>
                        </a:rPr>
                        <a:t>5</a:t>
                      </a:r>
                      <a:r>
                        <a:rPr lang="en-US" sz="1400" kern="0" spc="85" dirty="0">
                          <a:effectLst/>
                          <a:latin typeface="Times New Roman" panose="02020603050405020304" pitchFamily="18" charset="0"/>
                          <a:ea typeface="+mn-ea"/>
                          <a:cs typeface="Times New Roman" panose="02020603050405020304" pitchFamily="18" charset="0"/>
                        </a:rPr>
                        <a:t> </a:t>
                      </a:r>
                      <a:r>
                        <a:rPr lang="en-US" sz="1400" kern="0" dirty="0">
                          <a:effectLst/>
                          <a:latin typeface="Times New Roman" panose="02020603050405020304" pitchFamily="18" charset="0"/>
                          <a:ea typeface="+mn-ea"/>
                          <a:cs typeface="Times New Roman" panose="02020603050405020304" pitchFamily="18" charset="0"/>
                        </a:rPr>
                        <a:t>+</a:t>
                      </a:r>
                      <a:r>
                        <a:rPr lang="en-US" sz="1400" kern="0" spc="20" dirty="0">
                          <a:effectLst/>
                          <a:latin typeface="Times New Roman" panose="02020603050405020304" pitchFamily="18" charset="0"/>
                          <a:ea typeface="+mn-ea"/>
                          <a:cs typeface="Times New Roman" panose="02020603050405020304" pitchFamily="18" charset="0"/>
                        </a:rPr>
                        <a:t> </a:t>
                      </a:r>
                      <a:r>
                        <a:rPr lang="en-US" sz="1400" kern="0" spc="-5" dirty="0">
                          <a:effectLst/>
                          <a:latin typeface="Times New Roman" panose="02020603050405020304" pitchFamily="18" charset="0"/>
                          <a:ea typeface="+mn-ea"/>
                          <a:cs typeface="Times New Roman" panose="02020603050405020304" pitchFamily="18" charset="0"/>
                        </a:rPr>
                        <a:t>0</a:t>
                      </a:r>
                      <a:r>
                        <a:rPr lang="en-US" sz="1400" kern="0" dirty="0">
                          <a:effectLst/>
                          <a:latin typeface="Times New Roman" panose="02020603050405020304" pitchFamily="18" charset="0"/>
                          <a:ea typeface="+mn-ea"/>
                          <a:cs typeface="Times New Roman" panose="02020603050405020304" pitchFamily="18" charset="0"/>
                        </a:rPr>
                        <a:t>.6/ΣL</a:t>
                      </a:r>
                      <a:endParaRPr lang="en-US" sz="1400" kern="0" dirty="0">
                        <a:solidFill>
                          <a:srgbClr val="000000"/>
                        </a:solidFill>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57150" algn="ctr">
                        <a:spcAft>
                          <a:spcPts val="0"/>
                        </a:spcAft>
                      </a:pPr>
                      <a:r>
                        <a:rPr lang="en-US" sz="1400" kern="0" dirty="0">
                          <a:effectLst/>
                          <a:latin typeface="Times New Roman" panose="02020603050405020304" pitchFamily="18" charset="0"/>
                          <a:ea typeface="+mn-ea"/>
                          <a:cs typeface="Times New Roman" panose="02020603050405020304" pitchFamily="18" charset="0"/>
                        </a:rPr>
                        <a:t>=</a:t>
                      </a:r>
                      <a:r>
                        <a:rPr lang="en-US" sz="1400" kern="0" spc="35" dirty="0">
                          <a:effectLst/>
                          <a:latin typeface="Times New Roman" panose="02020603050405020304" pitchFamily="18" charset="0"/>
                          <a:ea typeface="+mn-ea"/>
                          <a:cs typeface="Times New Roman" panose="02020603050405020304" pitchFamily="18" charset="0"/>
                        </a:rPr>
                        <a:t> </a:t>
                      </a:r>
                      <a:r>
                        <a:rPr lang="en-US" sz="1400" kern="0" dirty="0">
                          <a:effectLst/>
                          <a:latin typeface="Times New Roman" panose="02020603050405020304" pitchFamily="18" charset="0"/>
                          <a:ea typeface="+mn-ea"/>
                          <a:cs typeface="Times New Roman" panose="02020603050405020304" pitchFamily="18" charset="0"/>
                        </a:rPr>
                        <a:t>0.009</a:t>
                      </a:r>
                      <a:r>
                        <a:rPr lang="en-US" sz="1400" kern="0" spc="-5" dirty="0">
                          <a:effectLst/>
                          <a:latin typeface="Times New Roman" panose="02020603050405020304" pitchFamily="18" charset="0"/>
                          <a:ea typeface="+mn-ea"/>
                          <a:cs typeface="Times New Roman" panose="02020603050405020304" pitchFamily="18" charset="0"/>
                        </a:rPr>
                        <a:t>+</a:t>
                      </a:r>
                      <a:r>
                        <a:rPr lang="en-US" sz="1400" kern="0" dirty="0">
                          <a:effectLst/>
                          <a:latin typeface="Times New Roman" panose="02020603050405020304" pitchFamily="18" charset="0"/>
                          <a:ea typeface="+mn-ea"/>
                          <a:cs typeface="Times New Roman" panose="02020603050405020304" pitchFamily="18" charset="0"/>
                        </a:rPr>
                        <a:t>4</a:t>
                      </a:r>
                      <a:r>
                        <a:rPr lang="en-US" sz="1400" kern="0" spc="-5" dirty="0">
                          <a:effectLst/>
                          <a:latin typeface="Times New Roman" panose="02020603050405020304" pitchFamily="18" charset="0"/>
                          <a:ea typeface="+mn-ea"/>
                          <a:cs typeface="Times New Roman" panose="02020603050405020304" pitchFamily="18" charset="0"/>
                        </a:rPr>
                        <a:t>.</a:t>
                      </a:r>
                      <a:r>
                        <a:rPr lang="en-US" sz="1400" kern="0" dirty="0">
                          <a:effectLst/>
                          <a:latin typeface="Times New Roman" panose="02020603050405020304" pitchFamily="18" charset="0"/>
                          <a:ea typeface="+mn-ea"/>
                          <a:cs typeface="Times New Roman" panose="02020603050405020304" pitchFamily="18" charset="0"/>
                        </a:rPr>
                        <a:t>1/ΣL</a:t>
                      </a:r>
                      <a:endParaRPr lang="en-US" sz="1400" kern="0" dirty="0">
                        <a:solidFill>
                          <a:srgbClr val="000000"/>
                        </a:solidFill>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2148193326"/>
                  </a:ext>
                </a:extLst>
              </a:tr>
            </a:tbl>
          </a:graphicData>
        </a:graphic>
      </p:graphicFrame>
      <p:graphicFrame>
        <p:nvGraphicFramePr>
          <p:cNvPr id="9" name="表格 8">
            <a:extLst>
              <a:ext uri="{FF2B5EF4-FFF2-40B4-BE49-F238E27FC236}">
                <a16:creationId xmlns="" xmlns:a16="http://schemas.microsoft.com/office/drawing/2014/main" id="{DC12198A-A2A0-41FA-8169-1D762705BCD0}"/>
              </a:ext>
            </a:extLst>
          </p:cNvPr>
          <p:cNvGraphicFramePr>
            <a:graphicFrameLocks noGrp="1"/>
          </p:cNvGraphicFramePr>
          <p:nvPr>
            <p:extLst>
              <p:ext uri="{D42A27DB-BD31-4B8C-83A1-F6EECF244321}">
                <p14:modId xmlns:p14="http://schemas.microsoft.com/office/powerpoint/2010/main" val="2150426572"/>
              </p:ext>
            </p:extLst>
          </p:nvPr>
        </p:nvGraphicFramePr>
        <p:xfrm>
          <a:off x="6378793" y="3594146"/>
          <a:ext cx="4800601" cy="1280160"/>
        </p:xfrm>
        <a:graphic>
          <a:graphicData uri="http://schemas.openxmlformats.org/drawingml/2006/table">
            <a:tbl>
              <a:tblPr firstRow="1" firstCol="1" bandRow="1">
                <a:tableStyleId>{2D5ABB26-0587-4C30-8999-92F81FD0307C}</a:tableStyleId>
              </a:tblPr>
              <a:tblGrid>
                <a:gridCol w="616137">
                  <a:extLst>
                    <a:ext uri="{9D8B030D-6E8A-4147-A177-3AD203B41FA5}">
                      <a16:colId xmlns="" xmlns:a16="http://schemas.microsoft.com/office/drawing/2014/main" val="239042787"/>
                    </a:ext>
                  </a:extLst>
                </a:gridCol>
                <a:gridCol w="1418168">
                  <a:extLst>
                    <a:ext uri="{9D8B030D-6E8A-4147-A177-3AD203B41FA5}">
                      <a16:colId xmlns="" xmlns:a16="http://schemas.microsoft.com/office/drawing/2014/main" val="4126608997"/>
                    </a:ext>
                  </a:extLst>
                </a:gridCol>
                <a:gridCol w="1418168">
                  <a:extLst>
                    <a:ext uri="{9D8B030D-6E8A-4147-A177-3AD203B41FA5}">
                      <a16:colId xmlns="" xmlns:a16="http://schemas.microsoft.com/office/drawing/2014/main" val="2606962348"/>
                    </a:ext>
                  </a:extLst>
                </a:gridCol>
                <a:gridCol w="1348128">
                  <a:extLst>
                    <a:ext uri="{9D8B030D-6E8A-4147-A177-3AD203B41FA5}">
                      <a16:colId xmlns="" xmlns:a16="http://schemas.microsoft.com/office/drawing/2014/main" val="1627412777"/>
                    </a:ext>
                  </a:extLst>
                </a:gridCol>
              </a:tblGrid>
              <a:tr h="410210">
                <a:tc gridSpan="2">
                  <a:txBody>
                    <a:bodyPr/>
                    <a:lstStyle/>
                    <a:p>
                      <a:pPr marL="57150" algn="ctr">
                        <a:spcAft>
                          <a:spcPts val="0"/>
                        </a:spcAft>
                      </a:pPr>
                      <a:r>
                        <a:rPr lang="en-US" sz="1400" b="0" kern="0" dirty="0" err="1">
                          <a:effectLst/>
                          <a:latin typeface="Times New Roman" panose="02020603050405020304" pitchFamily="18" charset="0"/>
                          <a:ea typeface="+mn-ea"/>
                          <a:cs typeface="Times New Roman" panose="02020603050405020304" pitchFamily="18" charset="0"/>
                        </a:rPr>
                        <a:t>系统</a:t>
                      </a:r>
                      <a:r>
                        <a:rPr lang="en-US" sz="1400" b="0" kern="0" spc="5" dirty="0" err="1">
                          <a:effectLst/>
                          <a:latin typeface="Times New Roman" panose="02020603050405020304" pitchFamily="18" charset="0"/>
                          <a:ea typeface="+mn-ea"/>
                          <a:cs typeface="Times New Roman" panose="02020603050405020304" pitchFamily="18" charset="0"/>
                        </a:rPr>
                        <a:t>组</a:t>
                      </a:r>
                      <a:r>
                        <a:rPr lang="en-US" sz="1400" b="0" kern="0" dirty="0" err="1">
                          <a:effectLst/>
                          <a:latin typeface="Times New Roman" panose="02020603050405020304" pitchFamily="18" charset="0"/>
                          <a:ea typeface="+mn-ea"/>
                          <a:cs typeface="Times New Roman" panose="02020603050405020304" pitchFamily="18" charset="0"/>
                        </a:rPr>
                        <a:t>成</a:t>
                      </a:r>
                      <a:endParaRPr lang="zh-CN" sz="1400" b="0" kern="100" dirty="0">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tc>
                  <a:txBody>
                    <a:bodyPr/>
                    <a:lstStyle/>
                    <a:p>
                      <a:pPr marL="57150" algn="ctr">
                        <a:spcAft>
                          <a:spcPts val="0"/>
                        </a:spcAft>
                      </a:pPr>
                      <a:r>
                        <a:rPr lang="zh-CN" sz="1400" b="0" kern="0" spc="25" dirty="0">
                          <a:effectLst/>
                          <a:latin typeface="Times New Roman" panose="02020603050405020304" pitchFamily="18" charset="0"/>
                          <a:ea typeface="+mn-ea"/>
                          <a:cs typeface="Times New Roman" panose="02020603050405020304" pitchFamily="18" charset="0"/>
                        </a:rPr>
                        <a:t>四管制</a:t>
                      </a:r>
                      <a:r>
                        <a:rPr lang="zh-CN" sz="1400" b="0" kern="0" spc="15" dirty="0">
                          <a:effectLst/>
                          <a:latin typeface="Times New Roman" panose="02020603050405020304" pitchFamily="18" charset="0"/>
                          <a:ea typeface="+mn-ea"/>
                          <a:cs typeface="Times New Roman" panose="02020603050405020304" pitchFamily="18" charset="0"/>
                        </a:rPr>
                        <a:t>单</a:t>
                      </a:r>
                      <a:r>
                        <a:rPr lang="zh-CN" sz="1400" b="0" kern="0" spc="25" dirty="0">
                          <a:effectLst/>
                          <a:latin typeface="Times New Roman" panose="02020603050405020304" pitchFamily="18" charset="0"/>
                          <a:ea typeface="+mn-ea"/>
                          <a:cs typeface="Times New Roman" panose="02020603050405020304" pitchFamily="18" charset="0"/>
                        </a:rPr>
                        <a:t>冷、</a:t>
                      </a:r>
                      <a:r>
                        <a:rPr lang="zh-CN" sz="1400" b="0" kern="0" spc="15" dirty="0">
                          <a:effectLst/>
                          <a:latin typeface="Times New Roman" panose="02020603050405020304" pitchFamily="18" charset="0"/>
                          <a:ea typeface="+mn-ea"/>
                          <a:cs typeface="Times New Roman" panose="02020603050405020304" pitchFamily="18" charset="0"/>
                        </a:rPr>
                        <a:t>单</a:t>
                      </a:r>
                      <a:r>
                        <a:rPr lang="zh-CN" sz="1400" b="0" kern="0" spc="25" dirty="0">
                          <a:effectLst/>
                          <a:latin typeface="Times New Roman" panose="02020603050405020304" pitchFamily="18" charset="0"/>
                          <a:ea typeface="+mn-ea"/>
                          <a:cs typeface="Times New Roman" panose="02020603050405020304" pitchFamily="18" charset="0"/>
                        </a:rPr>
                        <a:t>热管</a:t>
                      </a:r>
                      <a:r>
                        <a:rPr lang="zh-CN" sz="1400" b="0" kern="0" spc="5" dirty="0">
                          <a:effectLst/>
                          <a:latin typeface="Times New Roman" panose="02020603050405020304" pitchFamily="18" charset="0"/>
                          <a:ea typeface="+mn-ea"/>
                          <a:cs typeface="Times New Roman" panose="02020603050405020304" pitchFamily="18" charset="0"/>
                        </a:rPr>
                        <a:t>道</a:t>
                      </a:r>
                      <a:r>
                        <a:rPr lang="en-US" sz="1400" b="0" kern="0" dirty="0">
                          <a:effectLst/>
                          <a:latin typeface="Times New Roman" panose="02020603050405020304" pitchFamily="18" charset="0"/>
                          <a:ea typeface="+mn-ea"/>
                          <a:cs typeface="Times New Roman" panose="02020603050405020304" pitchFamily="18" charset="0"/>
                        </a:rPr>
                        <a:t>B</a:t>
                      </a:r>
                      <a:r>
                        <a:rPr lang="zh-CN" sz="1400" b="0" kern="0" dirty="0">
                          <a:effectLst/>
                          <a:latin typeface="Times New Roman" panose="02020603050405020304" pitchFamily="18" charset="0"/>
                          <a:ea typeface="+mn-ea"/>
                          <a:cs typeface="Times New Roman" panose="02020603050405020304" pitchFamily="18" charset="0"/>
                        </a:rPr>
                        <a:t>值</a:t>
                      </a:r>
                      <a:endParaRPr lang="zh-CN" sz="1400" b="0" kern="100" dirty="0">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57150" algn="ctr">
                        <a:spcAft>
                          <a:spcPts val="0"/>
                        </a:spcAft>
                      </a:pPr>
                      <a:r>
                        <a:rPr lang="en-US" sz="1400" b="0" kern="0">
                          <a:effectLst/>
                          <a:latin typeface="Times New Roman" panose="02020603050405020304" pitchFamily="18" charset="0"/>
                          <a:ea typeface="+mn-ea"/>
                          <a:cs typeface="Times New Roman" panose="02020603050405020304" pitchFamily="18" charset="0"/>
                        </a:rPr>
                        <a:t>两管制</a:t>
                      </a:r>
                      <a:r>
                        <a:rPr lang="en-US" sz="1400" b="0" kern="0" spc="5">
                          <a:effectLst/>
                          <a:latin typeface="Times New Roman" panose="02020603050405020304" pitchFamily="18" charset="0"/>
                          <a:ea typeface="+mn-ea"/>
                          <a:cs typeface="Times New Roman" panose="02020603050405020304" pitchFamily="18" charset="0"/>
                        </a:rPr>
                        <a:t>热</a:t>
                      </a:r>
                      <a:r>
                        <a:rPr lang="en-US" sz="1400" b="0" kern="0">
                          <a:effectLst/>
                          <a:latin typeface="Times New Roman" panose="02020603050405020304" pitchFamily="18" charset="0"/>
                          <a:ea typeface="+mn-ea"/>
                          <a:cs typeface="Times New Roman" panose="02020603050405020304" pitchFamily="18" charset="0"/>
                        </a:rPr>
                        <a:t>水管道B值</a:t>
                      </a:r>
                      <a:endParaRPr lang="zh-CN" sz="1400" b="0" kern="100">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2362700191"/>
                  </a:ext>
                </a:extLst>
              </a:tr>
              <a:tr h="207645">
                <a:tc rowSpan="2">
                  <a:txBody>
                    <a:bodyPr/>
                    <a:lstStyle/>
                    <a:p>
                      <a:pPr marL="57150" algn="ctr">
                        <a:spcAft>
                          <a:spcPts val="0"/>
                        </a:spcAft>
                      </a:pPr>
                      <a:r>
                        <a:rPr lang="en-US" sz="1400" b="0" kern="0">
                          <a:effectLst/>
                          <a:latin typeface="Times New Roman" panose="02020603050405020304" pitchFamily="18" charset="0"/>
                          <a:ea typeface="+mn-ea"/>
                          <a:cs typeface="Times New Roman" panose="02020603050405020304" pitchFamily="18" charset="0"/>
                        </a:rPr>
                        <a:t>一级泵</a:t>
                      </a:r>
                      <a:endParaRPr lang="zh-CN" sz="1400" b="0" kern="100">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57150" algn="ctr">
                        <a:spcAft>
                          <a:spcPts val="0"/>
                        </a:spcAft>
                      </a:pPr>
                      <a:r>
                        <a:rPr lang="en-US" sz="1400" b="0" kern="0" dirty="0" err="1">
                          <a:effectLst/>
                          <a:latin typeface="Times New Roman" panose="02020603050405020304" pitchFamily="18" charset="0"/>
                          <a:ea typeface="+mn-ea"/>
                          <a:cs typeface="Times New Roman" panose="02020603050405020304" pitchFamily="18" charset="0"/>
                        </a:rPr>
                        <a:t>冷</a:t>
                      </a:r>
                      <a:r>
                        <a:rPr lang="en-US" sz="1400" b="0" kern="0" spc="5" dirty="0" err="1">
                          <a:effectLst/>
                          <a:latin typeface="Times New Roman" panose="02020603050405020304" pitchFamily="18" charset="0"/>
                          <a:ea typeface="+mn-ea"/>
                          <a:cs typeface="Times New Roman" panose="02020603050405020304" pitchFamily="18" charset="0"/>
                        </a:rPr>
                        <a:t>水</a:t>
                      </a:r>
                      <a:r>
                        <a:rPr lang="en-US" sz="1400" b="0" kern="0" dirty="0" err="1">
                          <a:effectLst/>
                          <a:latin typeface="Times New Roman" panose="02020603050405020304" pitchFamily="18" charset="0"/>
                          <a:ea typeface="+mn-ea"/>
                          <a:cs typeface="Times New Roman" panose="02020603050405020304" pitchFamily="18" charset="0"/>
                        </a:rPr>
                        <a:t>系统</a:t>
                      </a:r>
                      <a:endParaRPr lang="zh-CN" sz="1400" b="0" kern="100" dirty="0">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57150" algn="ctr">
                        <a:spcAft>
                          <a:spcPts val="0"/>
                        </a:spcAft>
                      </a:pPr>
                      <a:r>
                        <a:rPr lang="en-US" sz="1400" b="0" kern="0" spc="5" dirty="0">
                          <a:effectLst/>
                          <a:latin typeface="Times New Roman" panose="02020603050405020304" pitchFamily="18" charset="0"/>
                          <a:ea typeface="+mn-ea"/>
                          <a:cs typeface="Times New Roman" panose="02020603050405020304" pitchFamily="18" charset="0"/>
                        </a:rPr>
                        <a:t>28</a:t>
                      </a:r>
                      <a:endParaRPr lang="zh-CN" sz="1400" b="0" kern="100" dirty="0">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57150" algn="ctr">
                        <a:spcAft>
                          <a:spcPts val="0"/>
                        </a:spcAft>
                      </a:pPr>
                      <a:r>
                        <a:rPr lang="en-US" sz="1400" b="0" kern="0">
                          <a:effectLst/>
                          <a:latin typeface="Times New Roman" panose="02020603050405020304" pitchFamily="18" charset="0"/>
                          <a:ea typeface="+mn-ea"/>
                          <a:cs typeface="Times New Roman" panose="02020603050405020304" pitchFamily="18" charset="0"/>
                        </a:rPr>
                        <a:t>—</a:t>
                      </a:r>
                      <a:endParaRPr lang="zh-CN" sz="1400" b="0" kern="100">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550883559"/>
                  </a:ext>
                </a:extLst>
              </a:tr>
              <a:tr h="207010">
                <a:tc vMerge="1">
                  <a:txBody>
                    <a:bodyPr/>
                    <a:lstStyle/>
                    <a:p>
                      <a:endParaRPr lang="zh-CN" altLang="en-US"/>
                    </a:p>
                  </a:txBody>
                  <a:tcPr/>
                </a:tc>
                <a:tc>
                  <a:txBody>
                    <a:bodyPr/>
                    <a:lstStyle/>
                    <a:p>
                      <a:pPr marL="57150" algn="ctr">
                        <a:spcAft>
                          <a:spcPts val="0"/>
                        </a:spcAft>
                      </a:pPr>
                      <a:r>
                        <a:rPr lang="en-US" sz="1400" b="0" kern="0">
                          <a:effectLst/>
                          <a:latin typeface="Times New Roman" panose="02020603050405020304" pitchFamily="18" charset="0"/>
                          <a:ea typeface="+mn-ea"/>
                          <a:cs typeface="Times New Roman" panose="02020603050405020304" pitchFamily="18" charset="0"/>
                        </a:rPr>
                        <a:t>热</a:t>
                      </a:r>
                      <a:r>
                        <a:rPr lang="en-US" sz="1400" b="0" kern="0" spc="5">
                          <a:effectLst/>
                          <a:latin typeface="Times New Roman" panose="02020603050405020304" pitchFamily="18" charset="0"/>
                          <a:ea typeface="+mn-ea"/>
                          <a:cs typeface="Times New Roman" panose="02020603050405020304" pitchFamily="18" charset="0"/>
                        </a:rPr>
                        <a:t>水</a:t>
                      </a:r>
                      <a:r>
                        <a:rPr lang="en-US" sz="1400" b="0" kern="0">
                          <a:effectLst/>
                          <a:latin typeface="Times New Roman" panose="02020603050405020304" pitchFamily="18" charset="0"/>
                          <a:ea typeface="+mn-ea"/>
                          <a:cs typeface="Times New Roman" panose="02020603050405020304" pitchFamily="18" charset="0"/>
                        </a:rPr>
                        <a:t>系统</a:t>
                      </a:r>
                      <a:endParaRPr lang="zh-CN" sz="1400" b="0" kern="100">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57150" algn="ctr">
                        <a:spcAft>
                          <a:spcPts val="0"/>
                        </a:spcAft>
                      </a:pPr>
                      <a:r>
                        <a:rPr lang="en-US" sz="1400" b="0" kern="0" spc="5" dirty="0">
                          <a:effectLst/>
                          <a:latin typeface="Times New Roman" panose="02020603050405020304" pitchFamily="18" charset="0"/>
                          <a:ea typeface="+mn-ea"/>
                          <a:cs typeface="Times New Roman" panose="02020603050405020304" pitchFamily="18" charset="0"/>
                        </a:rPr>
                        <a:t>22</a:t>
                      </a:r>
                      <a:endParaRPr lang="zh-CN" sz="1400" b="0" kern="100" dirty="0">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57150" algn="ctr">
                        <a:spcAft>
                          <a:spcPts val="0"/>
                        </a:spcAft>
                      </a:pPr>
                      <a:r>
                        <a:rPr lang="en-US" sz="1400" b="0" kern="0" spc="5">
                          <a:effectLst/>
                          <a:latin typeface="Times New Roman" panose="02020603050405020304" pitchFamily="18" charset="0"/>
                          <a:ea typeface="+mn-ea"/>
                          <a:cs typeface="Times New Roman" panose="02020603050405020304" pitchFamily="18" charset="0"/>
                        </a:rPr>
                        <a:t>21</a:t>
                      </a:r>
                      <a:endParaRPr lang="zh-CN" sz="1400" b="0" kern="100">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102911694"/>
                  </a:ext>
                </a:extLst>
              </a:tr>
              <a:tr h="208280">
                <a:tc rowSpan="2">
                  <a:txBody>
                    <a:bodyPr/>
                    <a:lstStyle/>
                    <a:p>
                      <a:pPr marL="57150" algn="ctr">
                        <a:spcAft>
                          <a:spcPts val="0"/>
                        </a:spcAft>
                      </a:pPr>
                      <a:r>
                        <a:rPr lang="en-US" sz="1400" b="0" kern="0">
                          <a:effectLst/>
                          <a:latin typeface="Times New Roman" panose="02020603050405020304" pitchFamily="18" charset="0"/>
                          <a:ea typeface="+mn-ea"/>
                          <a:cs typeface="Times New Roman" panose="02020603050405020304" pitchFamily="18" charset="0"/>
                        </a:rPr>
                        <a:t>二级泵</a:t>
                      </a:r>
                      <a:endParaRPr lang="zh-CN" sz="1400" b="0" kern="100">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57150" algn="ctr">
                        <a:spcAft>
                          <a:spcPts val="0"/>
                        </a:spcAft>
                      </a:pPr>
                      <a:r>
                        <a:rPr lang="en-US" sz="1400" b="0" kern="0">
                          <a:effectLst/>
                          <a:latin typeface="Times New Roman" panose="02020603050405020304" pitchFamily="18" charset="0"/>
                          <a:ea typeface="+mn-ea"/>
                          <a:cs typeface="Times New Roman" panose="02020603050405020304" pitchFamily="18" charset="0"/>
                        </a:rPr>
                        <a:t>冷</a:t>
                      </a:r>
                      <a:r>
                        <a:rPr lang="en-US" sz="1400" b="0" kern="0" spc="5">
                          <a:effectLst/>
                          <a:latin typeface="Times New Roman" panose="02020603050405020304" pitchFamily="18" charset="0"/>
                          <a:ea typeface="+mn-ea"/>
                          <a:cs typeface="Times New Roman" panose="02020603050405020304" pitchFamily="18" charset="0"/>
                        </a:rPr>
                        <a:t>水</a:t>
                      </a:r>
                      <a:r>
                        <a:rPr lang="en-US" sz="1400" b="0" kern="0">
                          <a:effectLst/>
                          <a:latin typeface="Times New Roman" panose="02020603050405020304" pitchFamily="18" charset="0"/>
                          <a:ea typeface="+mn-ea"/>
                          <a:cs typeface="Times New Roman" panose="02020603050405020304" pitchFamily="18" charset="0"/>
                        </a:rPr>
                        <a:t>系统</a:t>
                      </a:r>
                      <a:endParaRPr lang="zh-CN" sz="1400" b="0" kern="100">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57150" algn="ctr">
                        <a:spcAft>
                          <a:spcPts val="0"/>
                        </a:spcAft>
                      </a:pPr>
                      <a:r>
                        <a:rPr lang="en-US" sz="1400" b="0" kern="0" spc="5" dirty="0">
                          <a:effectLst/>
                          <a:latin typeface="Times New Roman" panose="02020603050405020304" pitchFamily="18" charset="0"/>
                          <a:ea typeface="+mn-ea"/>
                          <a:cs typeface="Times New Roman" panose="02020603050405020304" pitchFamily="18" charset="0"/>
                        </a:rPr>
                        <a:t>33</a:t>
                      </a:r>
                      <a:endParaRPr lang="zh-CN" sz="1400" b="0" kern="100" dirty="0">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57150" algn="ctr">
                        <a:spcAft>
                          <a:spcPts val="0"/>
                        </a:spcAft>
                      </a:pPr>
                      <a:r>
                        <a:rPr lang="en-US" sz="1400" b="0" kern="0">
                          <a:effectLst/>
                          <a:latin typeface="Times New Roman" panose="02020603050405020304" pitchFamily="18" charset="0"/>
                          <a:ea typeface="+mn-ea"/>
                          <a:cs typeface="Times New Roman" panose="02020603050405020304" pitchFamily="18" charset="0"/>
                        </a:rPr>
                        <a:t>—</a:t>
                      </a:r>
                      <a:endParaRPr lang="zh-CN" sz="1400" b="0" kern="100">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4106741436"/>
                  </a:ext>
                </a:extLst>
              </a:tr>
              <a:tr h="207010">
                <a:tc vMerge="1">
                  <a:txBody>
                    <a:bodyPr/>
                    <a:lstStyle/>
                    <a:p>
                      <a:endParaRPr lang="zh-CN" altLang="en-US"/>
                    </a:p>
                  </a:txBody>
                  <a:tcPr/>
                </a:tc>
                <a:tc>
                  <a:txBody>
                    <a:bodyPr/>
                    <a:lstStyle/>
                    <a:p>
                      <a:pPr marL="57150" algn="ctr">
                        <a:spcAft>
                          <a:spcPts val="0"/>
                        </a:spcAft>
                      </a:pPr>
                      <a:r>
                        <a:rPr lang="en-US" sz="1400" b="0" kern="0">
                          <a:effectLst/>
                          <a:latin typeface="Times New Roman" panose="02020603050405020304" pitchFamily="18" charset="0"/>
                          <a:ea typeface="+mn-ea"/>
                          <a:cs typeface="Times New Roman" panose="02020603050405020304" pitchFamily="18" charset="0"/>
                        </a:rPr>
                        <a:t>热</a:t>
                      </a:r>
                      <a:r>
                        <a:rPr lang="en-US" sz="1400" b="0" kern="0" spc="5">
                          <a:effectLst/>
                          <a:latin typeface="Times New Roman" panose="02020603050405020304" pitchFamily="18" charset="0"/>
                          <a:ea typeface="+mn-ea"/>
                          <a:cs typeface="Times New Roman" panose="02020603050405020304" pitchFamily="18" charset="0"/>
                        </a:rPr>
                        <a:t>水</a:t>
                      </a:r>
                      <a:r>
                        <a:rPr lang="en-US" sz="1400" b="0" kern="0">
                          <a:effectLst/>
                          <a:latin typeface="Times New Roman" panose="02020603050405020304" pitchFamily="18" charset="0"/>
                          <a:ea typeface="+mn-ea"/>
                          <a:cs typeface="Times New Roman" panose="02020603050405020304" pitchFamily="18" charset="0"/>
                        </a:rPr>
                        <a:t>系统</a:t>
                      </a:r>
                      <a:endParaRPr lang="zh-CN" sz="1400" b="0" kern="100">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57150" algn="ctr">
                        <a:spcAft>
                          <a:spcPts val="0"/>
                        </a:spcAft>
                      </a:pPr>
                      <a:r>
                        <a:rPr lang="en-US" sz="1400" b="0" kern="0" spc="5" dirty="0">
                          <a:effectLst/>
                          <a:latin typeface="Times New Roman" panose="02020603050405020304" pitchFamily="18" charset="0"/>
                          <a:ea typeface="+mn-ea"/>
                          <a:cs typeface="Times New Roman" panose="02020603050405020304" pitchFamily="18" charset="0"/>
                        </a:rPr>
                        <a:t>27</a:t>
                      </a:r>
                      <a:endParaRPr lang="zh-CN" sz="1400" b="0" kern="100" dirty="0">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57150" algn="ctr">
                        <a:spcAft>
                          <a:spcPts val="0"/>
                        </a:spcAft>
                      </a:pPr>
                      <a:r>
                        <a:rPr lang="en-US" sz="1400" b="0" kern="0" spc="5" dirty="0">
                          <a:effectLst/>
                          <a:latin typeface="Times New Roman" panose="02020603050405020304" pitchFamily="18" charset="0"/>
                          <a:ea typeface="+mn-ea"/>
                          <a:cs typeface="Times New Roman" panose="02020603050405020304" pitchFamily="18" charset="0"/>
                        </a:rPr>
                        <a:t>25</a:t>
                      </a:r>
                      <a:endParaRPr lang="zh-CN" sz="1400" b="0" kern="100" dirty="0">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3438968558"/>
                  </a:ext>
                </a:extLst>
              </a:tr>
            </a:tbl>
          </a:graphicData>
        </a:graphic>
      </p:graphicFrame>
      <p:graphicFrame>
        <p:nvGraphicFramePr>
          <p:cNvPr id="10" name="表格 9">
            <a:extLst>
              <a:ext uri="{FF2B5EF4-FFF2-40B4-BE49-F238E27FC236}">
                <a16:creationId xmlns="" xmlns:a16="http://schemas.microsoft.com/office/drawing/2014/main" id="{F2663827-8D03-4368-A3F8-291E94EB1CA1}"/>
              </a:ext>
            </a:extLst>
          </p:cNvPr>
          <p:cNvGraphicFramePr>
            <a:graphicFrameLocks noGrp="1"/>
          </p:cNvGraphicFramePr>
          <p:nvPr>
            <p:extLst>
              <p:ext uri="{D42A27DB-BD31-4B8C-83A1-F6EECF244321}">
                <p14:modId xmlns:p14="http://schemas.microsoft.com/office/powerpoint/2010/main" val="3506211571"/>
              </p:ext>
            </p:extLst>
          </p:nvPr>
        </p:nvGraphicFramePr>
        <p:xfrm>
          <a:off x="6071287" y="5175087"/>
          <a:ext cx="5815914" cy="1617571"/>
        </p:xfrm>
        <a:graphic>
          <a:graphicData uri="http://schemas.openxmlformats.org/drawingml/2006/table">
            <a:tbl>
              <a:tblPr firstRow="1" firstCol="1" bandRow="1">
                <a:tableStyleId>{2D5ABB26-0587-4C30-8999-92F81FD0307C}</a:tableStyleId>
              </a:tblPr>
              <a:tblGrid>
                <a:gridCol w="502508">
                  <a:extLst>
                    <a:ext uri="{9D8B030D-6E8A-4147-A177-3AD203B41FA5}">
                      <a16:colId xmlns="" xmlns:a16="http://schemas.microsoft.com/office/drawing/2014/main" val="2239662106"/>
                    </a:ext>
                  </a:extLst>
                </a:gridCol>
                <a:gridCol w="908723">
                  <a:extLst>
                    <a:ext uri="{9D8B030D-6E8A-4147-A177-3AD203B41FA5}">
                      <a16:colId xmlns="" xmlns:a16="http://schemas.microsoft.com/office/drawing/2014/main" val="3546311124"/>
                    </a:ext>
                  </a:extLst>
                </a:gridCol>
                <a:gridCol w="1056595">
                  <a:extLst>
                    <a:ext uri="{9D8B030D-6E8A-4147-A177-3AD203B41FA5}">
                      <a16:colId xmlns="" xmlns:a16="http://schemas.microsoft.com/office/drawing/2014/main" val="3728737427"/>
                    </a:ext>
                  </a:extLst>
                </a:gridCol>
                <a:gridCol w="1629872">
                  <a:extLst>
                    <a:ext uri="{9D8B030D-6E8A-4147-A177-3AD203B41FA5}">
                      <a16:colId xmlns="" xmlns:a16="http://schemas.microsoft.com/office/drawing/2014/main" val="2988221908"/>
                    </a:ext>
                  </a:extLst>
                </a:gridCol>
                <a:gridCol w="1718216">
                  <a:extLst>
                    <a:ext uri="{9D8B030D-6E8A-4147-A177-3AD203B41FA5}">
                      <a16:colId xmlns="" xmlns:a16="http://schemas.microsoft.com/office/drawing/2014/main" val="3554484339"/>
                    </a:ext>
                  </a:extLst>
                </a:gridCol>
              </a:tblGrid>
              <a:tr h="239044">
                <a:tc rowSpan="2">
                  <a:txBody>
                    <a:bodyPr/>
                    <a:lstStyle/>
                    <a:p>
                      <a:pPr algn="ctr">
                        <a:spcAft>
                          <a:spcPts val="0"/>
                        </a:spcAft>
                      </a:pPr>
                      <a:r>
                        <a:rPr lang="en-US" sz="1400" kern="0" dirty="0" err="1">
                          <a:effectLst/>
                          <a:latin typeface="Times New Roman" panose="02020603050405020304" pitchFamily="18" charset="0"/>
                          <a:ea typeface="+mn-ea"/>
                          <a:cs typeface="Times New Roman" panose="02020603050405020304" pitchFamily="18" charset="0"/>
                        </a:rPr>
                        <a:t>系统</a:t>
                      </a:r>
                      <a:endParaRPr lang="zh-CN" sz="1400" kern="100" dirty="0">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57150" algn="ctr">
                        <a:spcAft>
                          <a:spcPts val="0"/>
                        </a:spcAft>
                      </a:pPr>
                      <a:r>
                        <a:rPr lang="en-US" sz="1400" kern="0" dirty="0" err="1">
                          <a:effectLst/>
                          <a:latin typeface="Times New Roman" panose="02020603050405020304" pitchFamily="18" charset="0"/>
                          <a:ea typeface="+mn-ea"/>
                          <a:cs typeface="Times New Roman" panose="02020603050405020304" pitchFamily="18" charset="0"/>
                        </a:rPr>
                        <a:t>地区</a:t>
                      </a:r>
                      <a:endParaRPr lang="zh-CN" sz="1400" kern="100" dirty="0">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marL="57150" algn="ctr">
                        <a:spcAft>
                          <a:spcPts val="0"/>
                        </a:spcAft>
                      </a:pPr>
                      <a:r>
                        <a:rPr lang="zh-CN" sz="1400" kern="0" dirty="0">
                          <a:effectLst/>
                          <a:latin typeface="Times New Roman" panose="02020603050405020304" pitchFamily="18" charset="0"/>
                          <a:ea typeface="+mn-ea"/>
                          <a:cs typeface="Times New Roman" panose="02020603050405020304" pitchFamily="18" charset="0"/>
                        </a:rPr>
                        <a:t>管道</a:t>
                      </a:r>
                      <a:r>
                        <a:rPr lang="zh-CN" sz="1400" kern="0" spc="5" dirty="0">
                          <a:effectLst/>
                          <a:latin typeface="Times New Roman" panose="02020603050405020304" pitchFamily="18" charset="0"/>
                          <a:ea typeface="+mn-ea"/>
                          <a:cs typeface="Times New Roman" panose="02020603050405020304" pitchFamily="18" charset="0"/>
                        </a:rPr>
                        <a:t>长</a:t>
                      </a:r>
                      <a:r>
                        <a:rPr lang="zh-CN" sz="1400" kern="0" spc="-5" dirty="0">
                          <a:effectLst/>
                          <a:latin typeface="Times New Roman" panose="02020603050405020304" pitchFamily="18" charset="0"/>
                          <a:ea typeface="+mn-ea"/>
                          <a:cs typeface="Times New Roman" panose="02020603050405020304" pitchFamily="18" charset="0"/>
                        </a:rPr>
                        <a:t>度</a:t>
                      </a:r>
                      <a:r>
                        <a:rPr lang="en-US" sz="1400" kern="0" dirty="0">
                          <a:effectLst/>
                          <a:latin typeface="Times New Roman" panose="02020603050405020304" pitchFamily="18" charset="0"/>
                          <a:ea typeface="+mn-ea"/>
                          <a:cs typeface="Times New Roman" panose="02020603050405020304" pitchFamily="18" charset="0"/>
                        </a:rPr>
                        <a:t>ΣL</a:t>
                      </a:r>
                      <a:r>
                        <a:rPr lang="zh-CN" sz="1400" kern="0" dirty="0">
                          <a:effectLst/>
                          <a:latin typeface="Times New Roman" panose="02020603050405020304" pitchFamily="18" charset="0"/>
                          <a:ea typeface="+mn-ea"/>
                          <a:cs typeface="Times New Roman" panose="02020603050405020304" pitchFamily="18" charset="0"/>
                        </a:rPr>
                        <a:t>范围</a:t>
                      </a:r>
                      <a:r>
                        <a:rPr lang="zh-CN" sz="1400" kern="0" spc="5" dirty="0">
                          <a:effectLst/>
                          <a:latin typeface="Times New Roman" panose="02020603050405020304" pitchFamily="18" charset="0"/>
                          <a:ea typeface="+mn-ea"/>
                          <a:cs typeface="Times New Roman" panose="02020603050405020304" pitchFamily="18" charset="0"/>
                        </a:rPr>
                        <a:t>（</a:t>
                      </a:r>
                      <a:r>
                        <a:rPr lang="en-US" sz="1400" kern="0" spc="-10" dirty="0">
                          <a:effectLst/>
                          <a:latin typeface="Times New Roman" panose="02020603050405020304" pitchFamily="18" charset="0"/>
                          <a:ea typeface="+mn-ea"/>
                          <a:cs typeface="Times New Roman" panose="02020603050405020304" pitchFamily="18" charset="0"/>
                        </a:rPr>
                        <a:t>m</a:t>
                      </a:r>
                      <a:r>
                        <a:rPr lang="zh-CN" sz="1400" kern="0" dirty="0">
                          <a:effectLst/>
                          <a:latin typeface="Times New Roman" panose="02020603050405020304" pitchFamily="18" charset="0"/>
                          <a:ea typeface="+mn-ea"/>
                          <a:cs typeface="Times New Roman" panose="02020603050405020304" pitchFamily="18" charset="0"/>
                        </a:rPr>
                        <a:t>）</a:t>
                      </a:r>
                      <a:endParaRPr lang="zh-CN" sz="1400" kern="100" dirty="0">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extLst>
                  <a:ext uri="{0D108BD9-81ED-4DB2-BD59-A6C34878D82A}">
                    <a16:rowId xmlns="" xmlns:a16="http://schemas.microsoft.com/office/drawing/2014/main" val="3143452450"/>
                  </a:ext>
                </a:extLst>
              </a:tr>
              <a:tr h="422351">
                <a:tc vMerge="1">
                  <a:txBody>
                    <a:bodyPr/>
                    <a:lstStyle/>
                    <a:p>
                      <a:endParaRPr lang="zh-CN" altLang="en-US"/>
                    </a:p>
                  </a:txBody>
                  <a:tcPr/>
                </a:tc>
                <a:tc vMerge="1">
                  <a:txBody>
                    <a:bodyPr/>
                    <a:lstStyle/>
                    <a:p>
                      <a:endParaRPr lang="zh-CN" altLang="en-US"/>
                    </a:p>
                  </a:txBody>
                  <a:tcPr/>
                </a:tc>
                <a:tc>
                  <a:txBody>
                    <a:bodyPr/>
                    <a:lstStyle/>
                    <a:p>
                      <a:pPr algn="ctr">
                        <a:spcAft>
                          <a:spcPts val="0"/>
                        </a:spcAft>
                      </a:pPr>
                      <a:r>
                        <a:rPr lang="en-US" sz="1400" kern="0">
                          <a:effectLst/>
                          <a:latin typeface="Times New Roman" panose="02020603050405020304" pitchFamily="18" charset="0"/>
                          <a:ea typeface="+mn-ea"/>
                          <a:cs typeface="Times New Roman" panose="02020603050405020304" pitchFamily="18" charset="0"/>
                        </a:rPr>
                        <a:t>ΣL≤</a:t>
                      </a:r>
                      <a:r>
                        <a:rPr lang="en-US" sz="1400" kern="0" spc="5">
                          <a:effectLst/>
                          <a:latin typeface="Times New Roman" panose="02020603050405020304" pitchFamily="18" charset="0"/>
                          <a:ea typeface="+mn-ea"/>
                          <a:cs typeface="Times New Roman" panose="02020603050405020304" pitchFamily="18" charset="0"/>
                        </a:rPr>
                        <a:t>400m</a:t>
                      </a:r>
                      <a:endParaRPr lang="zh-CN" sz="1400" kern="100">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57785" algn="ctr">
                        <a:spcAft>
                          <a:spcPts val="0"/>
                        </a:spcAft>
                      </a:pPr>
                      <a:r>
                        <a:rPr lang="en-US" sz="1400" kern="0" spc="5" dirty="0">
                          <a:effectLst/>
                          <a:latin typeface="Times New Roman" panose="02020603050405020304" pitchFamily="18" charset="0"/>
                          <a:ea typeface="+mn-ea"/>
                          <a:cs typeface="Times New Roman" panose="02020603050405020304" pitchFamily="18" charset="0"/>
                        </a:rPr>
                        <a:t>4</a:t>
                      </a:r>
                      <a:r>
                        <a:rPr lang="en-US" sz="1400" kern="0" spc="-5" dirty="0">
                          <a:effectLst/>
                          <a:latin typeface="Times New Roman" panose="02020603050405020304" pitchFamily="18" charset="0"/>
                          <a:ea typeface="+mn-ea"/>
                          <a:cs typeface="Times New Roman" panose="02020603050405020304" pitchFamily="18" charset="0"/>
                        </a:rPr>
                        <a:t>0</a:t>
                      </a:r>
                      <a:r>
                        <a:rPr lang="en-US" sz="1400" kern="0" spc="10" dirty="0">
                          <a:effectLst/>
                          <a:latin typeface="Times New Roman" panose="02020603050405020304" pitchFamily="18" charset="0"/>
                          <a:ea typeface="+mn-ea"/>
                          <a:cs typeface="Times New Roman" panose="02020603050405020304" pitchFamily="18" charset="0"/>
                        </a:rPr>
                        <a:t>0</a:t>
                      </a:r>
                      <a:r>
                        <a:rPr lang="en-US" sz="1400" kern="0" spc="-10" dirty="0">
                          <a:effectLst/>
                          <a:latin typeface="Times New Roman" panose="02020603050405020304" pitchFamily="18" charset="0"/>
                          <a:ea typeface="+mn-ea"/>
                          <a:cs typeface="Times New Roman" panose="02020603050405020304" pitchFamily="18" charset="0"/>
                        </a:rPr>
                        <a:t>m</a:t>
                      </a:r>
                      <a:r>
                        <a:rPr lang="en-US" sz="1400" kern="0" dirty="0">
                          <a:effectLst/>
                          <a:latin typeface="Times New Roman" panose="02020603050405020304" pitchFamily="18" charset="0"/>
                          <a:ea typeface="+mn-ea"/>
                          <a:cs typeface="Times New Roman" panose="02020603050405020304" pitchFamily="18" charset="0"/>
                        </a:rPr>
                        <a:t>＜ΣL＜</a:t>
                      </a:r>
                      <a:r>
                        <a:rPr lang="en-US" sz="1400" kern="0" spc="5" dirty="0">
                          <a:effectLst/>
                          <a:latin typeface="Times New Roman" panose="02020603050405020304" pitchFamily="18" charset="0"/>
                          <a:ea typeface="+mn-ea"/>
                          <a:cs typeface="Times New Roman" panose="02020603050405020304" pitchFamily="18" charset="0"/>
                        </a:rPr>
                        <a:t>1</a:t>
                      </a:r>
                      <a:r>
                        <a:rPr lang="en-US" sz="1400" kern="0" spc="-5" dirty="0">
                          <a:effectLst/>
                          <a:latin typeface="Times New Roman" panose="02020603050405020304" pitchFamily="18" charset="0"/>
                          <a:ea typeface="+mn-ea"/>
                          <a:cs typeface="Times New Roman" panose="02020603050405020304" pitchFamily="18" charset="0"/>
                        </a:rPr>
                        <a:t>0</a:t>
                      </a:r>
                      <a:r>
                        <a:rPr lang="en-US" sz="1400" kern="0" spc="5" dirty="0">
                          <a:effectLst/>
                          <a:latin typeface="Times New Roman" panose="02020603050405020304" pitchFamily="18" charset="0"/>
                          <a:ea typeface="+mn-ea"/>
                          <a:cs typeface="Times New Roman" panose="02020603050405020304" pitchFamily="18" charset="0"/>
                        </a:rPr>
                        <a:t>00m</a:t>
                      </a:r>
                      <a:endParaRPr lang="zh-CN" sz="1400" kern="100" dirty="0">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57150" algn="ctr">
                        <a:spcAft>
                          <a:spcPts val="0"/>
                        </a:spcAft>
                      </a:pPr>
                      <a:r>
                        <a:rPr lang="en-US" sz="1400" kern="0">
                          <a:effectLst/>
                          <a:latin typeface="Times New Roman" panose="02020603050405020304" pitchFamily="18" charset="0"/>
                          <a:ea typeface="+mn-ea"/>
                          <a:cs typeface="Times New Roman" panose="02020603050405020304" pitchFamily="18" charset="0"/>
                        </a:rPr>
                        <a:t>ΣL≥</a:t>
                      </a:r>
                      <a:r>
                        <a:rPr lang="en-US" sz="1400" kern="0" spc="5">
                          <a:effectLst/>
                          <a:latin typeface="Times New Roman" panose="02020603050405020304" pitchFamily="18" charset="0"/>
                          <a:ea typeface="+mn-ea"/>
                          <a:cs typeface="Times New Roman" panose="02020603050405020304" pitchFamily="18" charset="0"/>
                        </a:rPr>
                        <a:t>1</a:t>
                      </a:r>
                      <a:r>
                        <a:rPr lang="en-US" sz="1400" kern="0" spc="-5">
                          <a:effectLst/>
                          <a:latin typeface="Times New Roman" panose="02020603050405020304" pitchFamily="18" charset="0"/>
                          <a:ea typeface="+mn-ea"/>
                          <a:cs typeface="Times New Roman" panose="02020603050405020304" pitchFamily="18" charset="0"/>
                        </a:rPr>
                        <a:t>0</a:t>
                      </a:r>
                      <a:r>
                        <a:rPr lang="en-US" sz="1400" kern="0" spc="5">
                          <a:effectLst/>
                          <a:latin typeface="Times New Roman" panose="02020603050405020304" pitchFamily="18" charset="0"/>
                          <a:ea typeface="+mn-ea"/>
                          <a:cs typeface="Times New Roman" panose="02020603050405020304" pitchFamily="18" charset="0"/>
                        </a:rPr>
                        <a:t>0</a:t>
                      </a:r>
                      <a:r>
                        <a:rPr lang="en-US" sz="1400" kern="0" spc="10">
                          <a:effectLst/>
                          <a:latin typeface="Times New Roman" panose="02020603050405020304" pitchFamily="18" charset="0"/>
                          <a:ea typeface="+mn-ea"/>
                          <a:cs typeface="Times New Roman" panose="02020603050405020304" pitchFamily="18" charset="0"/>
                        </a:rPr>
                        <a:t>0</a:t>
                      </a:r>
                      <a:r>
                        <a:rPr lang="en-US" sz="1400" kern="0">
                          <a:effectLst/>
                          <a:latin typeface="Times New Roman" panose="02020603050405020304" pitchFamily="18" charset="0"/>
                          <a:ea typeface="+mn-ea"/>
                          <a:cs typeface="Times New Roman" panose="02020603050405020304" pitchFamily="18" charset="0"/>
                        </a:rPr>
                        <a:t>m</a:t>
                      </a:r>
                      <a:endParaRPr lang="zh-CN" sz="1400" kern="100">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2911284282"/>
                  </a:ext>
                </a:extLst>
              </a:tr>
              <a:tr h="239044">
                <a:tc rowSpan="3">
                  <a:txBody>
                    <a:bodyPr/>
                    <a:lstStyle/>
                    <a:p>
                      <a:pPr algn="ctr">
                        <a:spcAft>
                          <a:spcPts val="0"/>
                        </a:spcAft>
                      </a:pPr>
                      <a:r>
                        <a:rPr lang="en-US" sz="1400" kern="0">
                          <a:effectLst/>
                          <a:latin typeface="Times New Roman" panose="02020603050405020304" pitchFamily="18" charset="0"/>
                          <a:ea typeface="+mn-ea"/>
                          <a:cs typeface="Times New Roman" panose="02020603050405020304" pitchFamily="18" charset="0"/>
                        </a:rPr>
                        <a:t> </a:t>
                      </a:r>
                      <a:endParaRPr lang="zh-CN" sz="1400" kern="100">
                        <a:effectLst/>
                        <a:latin typeface="Times New Roman" panose="02020603050405020304" pitchFamily="18" charset="0"/>
                        <a:ea typeface="+mn-ea"/>
                        <a:cs typeface="Times New Roman" panose="02020603050405020304" pitchFamily="18" charset="0"/>
                      </a:endParaRPr>
                    </a:p>
                    <a:p>
                      <a:pPr algn="ctr">
                        <a:spcAft>
                          <a:spcPts val="0"/>
                        </a:spcAft>
                      </a:pPr>
                      <a:r>
                        <a:rPr lang="en-US" sz="1400" kern="0">
                          <a:effectLst/>
                          <a:latin typeface="Times New Roman" panose="02020603050405020304" pitchFamily="18" charset="0"/>
                          <a:ea typeface="+mn-ea"/>
                          <a:cs typeface="Times New Roman" panose="02020603050405020304" pitchFamily="18" charset="0"/>
                        </a:rPr>
                        <a:t>热水</a:t>
                      </a:r>
                      <a:endParaRPr lang="zh-CN" sz="1400" kern="100">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zh-CN" altLang="en-US" sz="1400" kern="0" dirty="0" smtClean="0">
                          <a:effectLst/>
                          <a:latin typeface="Times New Roman" panose="02020603050405020304" pitchFamily="18" charset="0"/>
                          <a:ea typeface="+mn-ea"/>
                          <a:cs typeface="Times New Roman" panose="02020603050405020304" pitchFamily="18" charset="0"/>
                        </a:rPr>
                        <a:t>高海拔</a:t>
                      </a:r>
                      <a:r>
                        <a:rPr lang="en-US" sz="1400" kern="0" dirty="0" err="1" smtClean="0">
                          <a:effectLst/>
                          <a:latin typeface="Times New Roman" panose="02020603050405020304" pitchFamily="18" charset="0"/>
                          <a:ea typeface="+mn-ea"/>
                          <a:cs typeface="Times New Roman" panose="02020603050405020304" pitchFamily="18" charset="0"/>
                        </a:rPr>
                        <a:t>严寒</a:t>
                      </a:r>
                      <a:endParaRPr lang="zh-CN" sz="1400" kern="100" dirty="0">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a:spcAft>
                          <a:spcPts val="0"/>
                        </a:spcAft>
                      </a:pPr>
                      <a:r>
                        <a:rPr lang="en-US" sz="1400" kern="0" dirty="0">
                          <a:effectLst/>
                          <a:latin typeface="Times New Roman" panose="02020603050405020304" pitchFamily="18" charset="0"/>
                          <a:ea typeface="+mn-ea"/>
                          <a:cs typeface="Times New Roman" panose="02020603050405020304" pitchFamily="18" charset="0"/>
                        </a:rPr>
                        <a:t>=</a:t>
                      </a:r>
                      <a:r>
                        <a:rPr lang="en-US" sz="1400" kern="0" spc="5" dirty="0">
                          <a:effectLst/>
                          <a:latin typeface="Times New Roman" panose="02020603050405020304" pitchFamily="18" charset="0"/>
                          <a:ea typeface="+mn-ea"/>
                          <a:cs typeface="Times New Roman" panose="02020603050405020304" pitchFamily="18" charset="0"/>
                        </a:rPr>
                        <a:t> </a:t>
                      </a:r>
                      <a:r>
                        <a:rPr lang="en-US" sz="1400" kern="0" dirty="0">
                          <a:effectLst/>
                          <a:latin typeface="Times New Roman" panose="02020603050405020304" pitchFamily="18" charset="0"/>
                          <a:ea typeface="+mn-ea"/>
                          <a:cs typeface="Times New Roman" panose="02020603050405020304" pitchFamily="18" charset="0"/>
                        </a:rPr>
                        <a:t>0.0</a:t>
                      </a:r>
                      <a:r>
                        <a:rPr lang="en-US" sz="1400" kern="0" spc="-5" dirty="0">
                          <a:effectLst/>
                          <a:latin typeface="Times New Roman" panose="02020603050405020304" pitchFamily="18" charset="0"/>
                          <a:ea typeface="+mn-ea"/>
                          <a:cs typeface="Times New Roman" panose="02020603050405020304" pitchFamily="18" charset="0"/>
                        </a:rPr>
                        <a:t>0</a:t>
                      </a:r>
                      <a:r>
                        <a:rPr lang="en-US" sz="1400" kern="0" dirty="0">
                          <a:effectLst/>
                          <a:latin typeface="Times New Roman" panose="02020603050405020304" pitchFamily="18" charset="0"/>
                          <a:ea typeface="+mn-ea"/>
                          <a:cs typeface="Times New Roman" panose="02020603050405020304" pitchFamily="18" charset="0"/>
                        </a:rPr>
                        <a:t>9</a:t>
                      </a:r>
                      <a:endParaRPr lang="en-US" sz="1400" kern="0" dirty="0">
                        <a:solidFill>
                          <a:srgbClr val="000000"/>
                        </a:solidFill>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57785" algn="ctr">
                        <a:spcAft>
                          <a:spcPts val="0"/>
                        </a:spcAft>
                      </a:pPr>
                      <a:r>
                        <a:rPr lang="en-US" sz="1400" kern="0" spc="-5">
                          <a:effectLst/>
                          <a:latin typeface="Times New Roman" panose="02020603050405020304" pitchFamily="18" charset="0"/>
                          <a:ea typeface="+mn-ea"/>
                          <a:cs typeface="Times New Roman" panose="02020603050405020304" pitchFamily="18" charset="0"/>
                        </a:rPr>
                        <a:t>=</a:t>
                      </a:r>
                      <a:r>
                        <a:rPr lang="en-US" sz="1400" kern="0">
                          <a:effectLst/>
                          <a:latin typeface="Times New Roman" panose="02020603050405020304" pitchFamily="18" charset="0"/>
                          <a:ea typeface="+mn-ea"/>
                          <a:cs typeface="Times New Roman" panose="02020603050405020304" pitchFamily="18" charset="0"/>
                        </a:rPr>
                        <a:t>0.0</a:t>
                      </a:r>
                      <a:r>
                        <a:rPr lang="en-US" sz="1400" kern="0" spc="-5">
                          <a:effectLst/>
                          <a:latin typeface="Times New Roman" panose="02020603050405020304" pitchFamily="18" charset="0"/>
                          <a:ea typeface="+mn-ea"/>
                          <a:cs typeface="Times New Roman" panose="02020603050405020304" pitchFamily="18" charset="0"/>
                        </a:rPr>
                        <a:t>0</a:t>
                      </a:r>
                      <a:r>
                        <a:rPr lang="en-US" sz="1400" kern="0">
                          <a:effectLst/>
                          <a:latin typeface="Times New Roman" panose="02020603050405020304" pitchFamily="18" charset="0"/>
                          <a:ea typeface="+mn-ea"/>
                          <a:cs typeface="Times New Roman" panose="02020603050405020304" pitchFamily="18" charset="0"/>
                        </a:rPr>
                        <a:t>72</a:t>
                      </a:r>
                      <a:r>
                        <a:rPr lang="en-US" sz="1400" kern="0" spc="-5">
                          <a:effectLst/>
                          <a:latin typeface="Times New Roman" panose="02020603050405020304" pitchFamily="18" charset="0"/>
                          <a:ea typeface="+mn-ea"/>
                          <a:cs typeface="Times New Roman" panose="02020603050405020304" pitchFamily="18" charset="0"/>
                        </a:rPr>
                        <a:t>+</a:t>
                      </a:r>
                      <a:r>
                        <a:rPr lang="en-US" sz="1400" kern="0">
                          <a:effectLst/>
                          <a:latin typeface="Times New Roman" panose="02020603050405020304" pitchFamily="18" charset="0"/>
                          <a:ea typeface="+mn-ea"/>
                          <a:cs typeface="Times New Roman" panose="02020603050405020304" pitchFamily="18" charset="0"/>
                        </a:rPr>
                        <a:t>0</a:t>
                      </a:r>
                      <a:r>
                        <a:rPr lang="en-US" sz="1400" kern="0" spc="-5">
                          <a:effectLst/>
                          <a:latin typeface="Times New Roman" panose="02020603050405020304" pitchFamily="18" charset="0"/>
                          <a:ea typeface="+mn-ea"/>
                          <a:cs typeface="Times New Roman" panose="02020603050405020304" pitchFamily="18" charset="0"/>
                        </a:rPr>
                        <a:t>.</a:t>
                      </a:r>
                      <a:r>
                        <a:rPr lang="en-US" sz="1400" kern="0">
                          <a:effectLst/>
                          <a:latin typeface="Times New Roman" panose="02020603050405020304" pitchFamily="18" charset="0"/>
                          <a:ea typeface="+mn-ea"/>
                          <a:cs typeface="Times New Roman" panose="02020603050405020304" pitchFamily="18" charset="0"/>
                        </a:rPr>
                        <a:t>72/ΣL</a:t>
                      </a:r>
                      <a:endParaRPr lang="en-US" sz="1400" kern="0">
                        <a:solidFill>
                          <a:srgbClr val="000000"/>
                        </a:solidFill>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a:spcAft>
                          <a:spcPts val="0"/>
                        </a:spcAft>
                      </a:pPr>
                      <a:r>
                        <a:rPr lang="en-US" sz="1400" kern="0">
                          <a:effectLst/>
                          <a:latin typeface="Times New Roman" panose="02020603050405020304" pitchFamily="18" charset="0"/>
                          <a:ea typeface="+mn-ea"/>
                          <a:cs typeface="Times New Roman" panose="02020603050405020304" pitchFamily="18" charset="0"/>
                        </a:rPr>
                        <a:t>=</a:t>
                      </a:r>
                      <a:r>
                        <a:rPr lang="en-US" sz="1400" kern="0" spc="5">
                          <a:effectLst/>
                          <a:latin typeface="Times New Roman" panose="02020603050405020304" pitchFamily="18" charset="0"/>
                          <a:ea typeface="+mn-ea"/>
                          <a:cs typeface="Times New Roman" panose="02020603050405020304" pitchFamily="18" charset="0"/>
                        </a:rPr>
                        <a:t> </a:t>
                      </a:r>
                      <a:r>
                        <a:rPr lang="en-US" sz="1400" kern="0">
                          <a:effectLst/>
                          <a:latin typeface="Times New Roman" panose="02020603050405020304" pitchFamily="18" charset="0"/>
                          <a:ea typeface="+mn-ea"/>
                          <a:cs typeface="Times New Roman" panose="02020603050405020304" pitchFamily="18" charset="0"/>
                        </a:rPr>
                        <a:t>0.0</a:t>
                      </a:r>
                      <a:r>
                        <a:rPr lang="en-US" sz="1400" kern="0" spc="-5">
                          <a:effectLst/>
                          <a:latin typeface="Times New Roman" panose="02020603050405020304" pitchFamily="18" charset="0"/>
                          <a:ea typeface="+mn-ea"/>
                          <a:cs typeface="Times New Roman" panose="02020603050405020304" pitchFamily="18" charset="0"/>
                        </a:rPr>
                        <a:t>0</a:t>
                      </a:r>
                      <a:r>
                        <a:rPr lang="en-US" sz="1400" kern="0">
                          <a:effectLst/>
                          <a:latin typeface="Times New Roman" panose="02020603050405020304" pitchFamily="18" charset="0"/>
                          <a:ea typeface="+mn-ea"/>
                          <a:cs typeface="Times New Roman" panose="02020603050405020304" pitchFamily="18" charset="0"/>
                        </a:rPr>
                        <a:t>59</a:t>
                      </a:r>
                      <a:r>
                        <a:rPr lang="en-US" sz="1400" kern="0" spc="-5">
                          <a:effectLst/>
                          <a:latin typeface="Times New Roman" panose="02020603050405020304" pitchFamily="18" charset="0"/>
                          <a:ea typeface="+mn-ea"/>
                          <a:cs typeface="Times New Roman" panose="02020603050405020304" pitchFamily="18" charset="0"/>
                        </a:rPr>
                        <a:t>+2</a:t>
                      </a:r>
                      <a:r>
                        <a:rPr lang="en-US" sz="1400" kern="0">
                          <a:effectLst/>
                          <a:latin typeface="Times New Roman" panose="02020603050405020304" pitchFamily="18" charset="0"/>
                          <a:ea typeface="+mn-ea"/>
                          <a:cs typeface="Times New Roman" panose="02020603050405020304" pitchFamily="18" charset="0"/>
                        </a:rPr>
                        <a:t>.02/ΣL</a:t>
                      </a:r>
                      <a:endParaRPr lang="en-US" sz="1400" kern="0">
                        <a:solidFill>
                          <a:srgbClr val="000000"/>
                        </a:solidFill>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3469684163"/>
                  </a:ext>
                </a:extLst>
              </a:tr>
              <a:tr h="239044">
                <a:tc vMerge="1">
                  <a:txBody>
                    <a:bodyPr/>
                    <a:lstStyle/>
                    <a:p>
                      <a:endParaRPr lang="zh-CN" altLang="en-US"/>
                    </a:p>
                  </a:txBody>
                  <a:tcPr/>
                </a:tc>
                <a:tc>
                  <a:txBody>
                    <a:bodyPr/>
                    <a:lstStyle/>
                    <a:p>
                      <a:pPr algn="ctr">
                        <a:spcAft>
                          <a:spcPts val="0"/>
                        </a:spcAft>
                      </a:pPr>
                      <a:r>
                        <a:rPr lang="zh-CN" altLang="en-US" sz="1400" kern="0" dirty="0" smtClean="0">
                          <a:effectLst/>
                          <a:latin typeface="Times New Roman" panose="02020603050405020304" pitchFamily="18" charset="0"/>
                          <a:ea typeface="+mn-ea"/>
                          <a:cs typeface="Times New Roman" panose="02020603050405020304" pitchFamily="18" charset="0"/>
                        </a:rPr>
                        <a:t>高海拔</a:t>
                      </a:r>
                      <a:r>
                        <a:rPr lang="en-US" sz="1400" kern="0" dirty="0" err="1" smtClean="0">
                          <a:effectLst/>
                          <a:latin typeface="Times New Roman" panose="02020603050405020304" pitchFamily="18" charset="0"/>
                          <a:ea typeface="+mn-ea"/>
                          <a:cs typeface="Times New Roman" panose="02020603050405020304" pitchFamily="18" charset="0"/>
                        </a:rPr>
                        <a:t>寒冷</a:t>
                      </a:r>
                      <a:endParaRPr lang="zh-CN" sz="1400" kern="100" dirty="0">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extLst>
                  <a:ext uri="{0D108BD9-81ED-4DB2-BD59-A6C34878D82A}">
                    <a16:rowId xmlns="" xmlns:a16="http://schemas.microsoft.com/office/drawing/2014/main" val="4089109582"/>
                  </a:ext>
                </a:extLst>
              </a:tr>
              <a:tr h="239044">
                <a:tc vMerge="1">
                  <a:txBody>
                    <a:bodyPr/>
                    <a:lstStyle/>
                    <a:p>
                      <a:endParaRPr lang="zh-CN" altLang="en-US"/>
                    </a:p>
                  </a:txBody>
                  <a:tcPr/>
                </a:tc>
                <a:tc>
                  <a:txBody>
                    <a:bodyPr/>
                    <a:lstStyle/>
                    <a:p>
                      <a:pPr algn="ctr">
                        <a:spcAft>
                          <a:spcPts val="0"/>
                        </a:spcAft>
                      </a:pPr>
                      <a:r>
                        <a:rPr lang="en-US" sz="1400" kern="0">
                          <a:effectLst/>
                          <a:latin typeface="Times New Roman" panose="02020603050405020304" pitchFamily="18" charset="0"/>
                          <a:ea typeface="+mn-ea"/>
                          <a:cs typeface="Times New Roman" panose="02020603050405020304" pitchFamily="18" charset="0"/>
                        </a:rPr>
                        <a:t>夏</a:t>
                      </a:r>
                      <a:r>
                        <a:rPr lang="en-US" sz="1400" kern="0" spc="5">
                          <a:effectLst/>
                          <a:latin typeface="Times New Roman" panose="02020603050405020304" pitchFamily="18" charset="0"/>
                          <a:ea typeface="+mn-ea"/>
                          <a:cs typeface="Times New Roman" panose="02020603050405020304" pitchFamily="18" charset="0"/>
                        </a:rPr>
                        <a:t>热</a:t>
                      </a:r>
                      <a:r>
                        <a:rPr lang="en-US" sz="1400" kern="0">
                          <a:effectLst/>
                          <a:latin typeface="Times New Roman" panose="02020603050405020304" pitchFamily="18" charset="0"/>
                          <a:ea typeface="+mn-ea"/>
                          <a:cs typeface="Times New Roman" panose="02020603050405020304" pitchFamily="18" charset="0"/>
                        </a:rPr>
                        <a:t>冬冷</a:t>
                      </a:r>
                      <a:endParaRPr lang="zh-CN" sz="1400" kern="100">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dirty="0">
                          <a:effectLst/>
                          <a:latin typeface="Times New Roman" panose="02020603050405020304" pitchFamily="18" charset="0"/>
                          <a:ea typeface="+mn-ea"/>
                          <a:cs typeface="Times New Roman" panose="02020603050405020304" pitchFamily="18" charset="0"/>
                        </a:rPr>
                        <a:t>=</a:t>
                      </a:r>
                      <a:r>
                        <a:rPr lang="en-US" sz="1400" kern="0" spc="5" dirty="0">
                          <a:effectLst/>
                          <a:latin typeface="Times New Roman" panose="02020603050405020304" pitchFamily="18" charset="0"/>
                          <a:ea typeface="+mn-ea"/>
                          <a:cs typeface="Times New Roman" panose="02020603050405020304" pitchFamily="18" charset="0"/>
                        </a:rPr>
                        <a:t> </a:t>
                      </a:r>
                      <a:r>
                        <a:rPr lang="en-US" sz="1400" kern="0" dirty="0">
                          <a:effectLst/>
                          <a:latin typeface="Times New Roman" panose="02020603050405020304" pitchFamily="18" charset="0"/>
                          <a:ea typeface="+mn-ea"/>
                          <a:cs typeface="Times New Roman" panose="02020603050405020304" pitchFamily="18" charset="0"/>
                        </a:rPr>
                        <a:t>0.0</a:t>
                      </a:r>
                      <a:r>
                        <a:rPr lang="en-US" sz="1400" kern="0" spc="-5" dirty="0">
                          <a:effectLst/>
                          <a:latin typeface="Times New Roman" panose="02020603050405020304" pitchFamily="18" charset="0"/>
                          <a:ea typeface="+mn-ea"/>
                          <a:cs typeface="Times New Roman" panose="02020603050405020304" pitchFamily="18" charset="0"/>
                        </a:rPr>
                        <a:t>0</a:t>
                      </a:r>
                      <a:r>
                        <a:rPr lang="en-US" sz="1400" kern="0" dirty="0">
                          <a:effectLst/>
                          <a:latin typeface="Times New Roman" panose="02020603050405020304" pitchFamily="18" charset="0"/>
                          <a:ea typeface="+mn-ea"/>
                          <a:cs typeface="Times New Roman" panose="02020603050405020304" pitchFamily="18" charset="0"/>
                        </a:rPr>
                        <a:t>24</a:t>
                      </a:r>
                      <a:endParaRPr lang="en-US" sz="1400" kern="0" dirty="0">
                        <a:solidFill>
                          <a:srgbClr val="000000"/>
                        </a:solidFill>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57785" algn="ctr">
                        <a:spcAft>
                          <a:spcPts val="0"/>
                        </a:spcAft>
                      </a:pPr>
                      <a:r>
                        <a:rPr lang="en-US" sz="1400" kern="0" dirty="0">
                          <a:effectLst/>
                          <a:latin typeface="Times New Roman" panose="02020603050405020304" pitchFamily="18" charset="0"/>
                          <a:ea typeface="+mn-ea"/>
                          <a:cs typeface="Times New Roman" panose="02020603050405020304" pitchFamily="18" charset="0"/>
                        </a:rPr>
                        <a:t>=0.002</a:t>
                      </a:r>
                      <a:r>
                        <a:rPr lang="en-US" sz="1400" kern="0" spc="-5" dirty="0">
                          <a:effectLst/>
                          <a:latin typeface="Times New Roman" panose="02020603050405020304" pitchFamily="18" charset="0"/>
                          <a:ea typeface="+mn-ea"/>
                          <a:cs typeface="Times New Roman" panose="02020603050405020304" pitchFamily="18" charset="0"/>
                        </a:rPr>
                        <a:t>+</a:t>
                      </a:r>
                      <a:r>
                        <a:rPr lang="en-US" sz="1400" kern="0" dirty="0">
                          <a:effectLst/>
                          <a:latin typeface="Times New Roman" panose="02020603050405020304" pitchFamily="18" charset="0"/>
                          <a:ea typeface="+mn-ea"/>
                          <a:cs typeface="Times New Roman" panose="02020603050405020304" pitchFamily="18" charset="0"/>
                        </a:rPr>
                        <a:t>0</a:t>
                      </a:r>
                      <a:r>
                        <a:rPr lang="en-US" sz="1400" kern="0" spc="-5" dirty="0">
                          <a:effectLst/>
                          <a:latin typeface="Times New Roman" panose="02020603050405020304" pitchFamily="18" charset="0"/>
                          <a:ea typeface="+mn-ea"/>
                          <a:cs typeface="Times New Roman" panose="02020603050405020304" pitchFamily="18" charset="0"/>
                        </a:rPr>
                        <a:t>.</a:t>
                      </a:r>
                      <a:r>
                        <a:rPr lang="en-US" sz="1400" kern="0" dirty="0">
                          <a:effectLst/>
                          <a:latin typeface="Times New Roman" panose="02020603050405020304" pitchFamily="18" charset="0"/>
                          <a:ea typeface="+mn-ea"/>
                          <a:cs typeface="Times New Roman" panose="02020603050405020304" pitchFamily="18" charset="0"/>
                        </a:rPr>
                        <a:t>16</a:t>
                      </a:r>
                      <a:r>
                        <a:rPr lang="en-US" sz="1400" kern="0" spc="-5" dirty="0">
                          <a:effectLst/>
                          <a:latin typeface="Times New Roman" panose="02020603050405020304" pitchFamily="18" charset="0"/>
                          <a:ea typeface="+mn-ea"/>
                          <a:cs typeface="Times New Roman" panose="02020603050405020304" pitchFamily="18" charset="0"/>
                        </a:rPr>
                        <a:t>/</a:t>
                      </a:r>
                      <a:r>
                        <a:rPr lang="en-US" sz="1400" kern="0" dirty="0">
                          <a:effectLst/>
                          <a:latin typeface="Times New Roman" panose="02020603050405020304" pitchFamily="18" charset="0"/>
                          <a:ea typeface="+mn-ea"/>
                          <a:cs typeface="Times New Roman" panose="02020603050405020304" pitchFamily="18" charset="0"/>
                        </a:rPr>
                        <a:t>ΣL</a:t>
                      </a:r>
                      <a:endParaRPr lang="en-US" sz="1400" kern="0" dirty="0">
                        <a:solidFill>
                          <a:srgbClr val="000000"/>
                        </a:solidFill>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a:effectLst/>
                          <a:latin typeface="Times New Roman" panose="02020603050405020304" pitchFamily="18" charset="0"/>
                          <a:ea typeface="+mn-ea"/>
                          <a:cs typeface="Times New Roman" panose="02020603050405020304" pitchFamily="18" charset="0"/>
                        </a:rPr>
                        <a:t>=</a:t>
                      </a:r>
                      <a:r>
                        <a:rPr lang="en-US" sz="1400" kern="0" spc="35">
                          <a:effectLst/>
                          <a:latin typeface="Times New Roman" panose="02020603050405020304" pitchFamily="18" charset="0"/>
                          <a:ea typeface="+mn-ea"/>
                          <a:cs typeface="Times New Roman" panose="02020603050405020304" pitchFamily="18" charset="0"/>
                        </a:rPr>
                        <a:t> </a:t>
                      </a:r>
                      <a:r>
                        <a:rPr lang="en-US" sz="1400" kern="0">
                          <a:effectLst/>
                          <a:latin typeface="Times New Roman" panose="02020603050405020304" pitchFamily="18" charset="0"/>
                          <a:ea typeface="+mn-ea"/>
                          <a:cs typeface="Times New Roman" panose="02020603050405020304" pitchFamily="18" charset="0"/>
                        </a:rPr>
                        <a:t>0.00</a:t>
                      </a:r>
                      <a:r>
                        <a:rPr lang="en-US" sz="1400" kern="0" spc="-5">
                          <a:effectLst/>
                          <a:latin typeface="Times New Roman" panose="02020603050405020304" pitchFamily="18" charset="0"/>
                          <a:ea typeface="+mn-ea"/>
                          <a:cs typeface="Times New Roman" panose="02020603050405020304" pitchFamily="18" charset="0"/>
                        </a:rPr>
                        <a:t>1</a:t>
                      </a:r>
                      <a:r>
                        <a:rPr lang="en-US" sz="1400" kern="0">
                          <a:effectLst/>
                          <a:latin typeface="Times New Roman" panose="02020603050405020304" pitchFamily="18" charset="0"/>
                          <a:ea typeface="+mn-ea"/>
                          <a:cs typeface="Times New Roman" panose="02020603050405020304" pitchFamily="18" charset="0"/>
                        </a:rPr>
                        <a:t>6</a:t>
                      </a:r>
                      <a:r>
                        <a:rPr lang="en-US" sz="1400" kern="0" spc="-5">
                          <a:effectLst/>
                          <a:latin typeface="Times New Roman" panose="02020603050405020304" pitchFamily="18" charset="0"/>
                          <a:ea typeface="+mn-ea"/>
                          <a:cs typeface="Times New Roman" panose="02020603050405020304" pitchFamily="18" charset="0"/>
                        </a:rPr>
                        <a:t>+</a:t>
                      </a:r>
                      <a:r>
                        <a:rPr lang="en-US" sz="1400" kern="0">
                          <a:effectLst/>
                          <a:latin typeface="Times New Roman" panose="02020603050405020304" pitchFamily="18" charset="0"/>
                          <a:ea typeface="+mn-ea"/>
                          <a:cs typeface="Times New Roman" panose="02020603050405020304" pitchFamily="18" charset="0"/>
                        </a:rPr>
                        <a:t>0</a:t>
                      </a:r>
                      <a:r>
                        <a:rPr lang="en-US" sz="1400" kern="0" spc="-5">
                          <a:effectLst/>
                          <a:latin typeface="Times New Roman" panose="02020603050405020304" pitchFamily="18" charset="0"/>
                          <a:ea typeface="+mn-ea"/>
                          <a:cs typeface="Times New Roman" panose="02020603050405020304" pitchFamily="18" charset="0"/>
                        </a:rPr>
                        <a:t>.</a:t>
                      </a:r>
                      <a:r>
                        <a:rPr lang="en-US" sz="1400" kern="0">
                          <a:effectLst/>
                          <a:latin typeface="Times New Roman" panose="02020603050405020304" pitchFamily="18" charset="0"/>
                          <a:ea typeface="+mn-ea"/>
                          <a:cs typeface="Times New Roman" panose="02020603050405020304" pitchFamily="18" charset="0"/>
                        </a:rPr>
                        <a:t>56/ΣL</a:t>
                      </a:r>
                      <a:endParaRPr lang="en-US" sz="1400" kern="0">
                        <a:solidFill>
                          <a:srgbClr val="000000"/>
                        </a:solidFill>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40127089"/>
                  </a:ext>
                </a:extLst>
              </a:tr>
              <a:tr h="239044">
                <a:tc gridSpan="2">
                  <a:txBody>
                    <a:bodyPr/>
                    <a:lstStyle/>
                    <a:p>
                      <a:pPr marL="57150" algn="ctr">
                        <a:spcAft>
                          <a:spcPts val="0"/>
                        </a:spcAft>
                      </a:pPr>
                      <a:r>
                        <a:rPr lang="en-US" sz="1400" kern="0">
                          <a:effectLst/>
                          <a:latin typeface="Times New Roman" panose="02020603050405020304" pitchFamily="18" charset="0"/>
                          <a:ea typeface="+mn-ea"/>
                          <a:cs typeface="Times New Roman" panose="02020603050405020304" pitchFamily="18" charset="0"/>
                        </a:rPr>
                        <a:t>冷水</a:t>
                      </a:r>
                      <a:endParaRPr lang="zh-CN" sz="1400" kern="100">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a:p>
                  </a:txBody>
                  <a:tcPr/>
                </a:tc>
                <a:tc>
                  <a:txBody>
                    <a:bodyPr/>
                    <a:lstStyle/>
                    <a:p>
                      <a:pPr algn="ctr">
                        <a:spcAft>
                          <a:spcPts val="0"/>
                        </a:spcAft>
                      </a:pPr>
                      <a:r>
                        <a:rPr lang="en-US" sz="1400" kern="0">
                          <a:effectLst/>
                          <a:latin typeface="Times New Roman" panose="02020603050405020304" pitchFamily="18" charset="0"/>
                          <a:ea typeface="+mn-ea"/>
                          <a:cs typeface="Times New Roman" panose="02020603050405020304" pitchFamily="18" charset="0"/>
                        </a:rPr>
                        <a:t>=</a:t>
                      </a:r>
                      <a:r>
                        <a:rPr lang="en-US" sz="1400" kern="0" spc="35">
                          <a:effectLst/>
                          <a:latin typeface="Times New Roman" panose="02020603050405020304" pitchFamily="18" charset="0"/>
                          <a:ea typeface="+mn-ea"/>
                          <a:cs typeface="Times New Roman" panose="02020603050405020304" pitchFamily="18" charset="0"/>
                        </a:rPr>
                        <a:t> </a:t>
                      </a:r>
                      <a:r>
                        <a:rPr lang="en-US" sz="1400" kern="0">
                          <a:effectLst/>
                          <a:latin typeface="Times New Roman" panose="02020603050405020304" pitchFamily="18" charset="0"/>
                          <a:ea typeface="+mn-ea"/>
                          <a:cs typeface="Times New Roman" panose="02020603050405020304" pitchFamily="18" charset="0"/>
                        </a:rPr>
                        <a:t>0.02</a:t>
                      </a:r>
                      <a:endParaRPr lang="en-US" sz="1400" kern="0">
                        <a:solidFill>
                          <a:srgbClr val="000000"/>
                        </a:solidFill>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57785" algn="ctr">
                        <a:spcAft>
                          <a:spcPts val="0"/>
                        </a:spcAft>
                      </a:pPr>
                      <a:r>
                        <a:rPr lang="en-US" sz="1400" kern="0" dirty="0">
                          <a:effectLst/>
                          <a:latin typeface="Times New Roman" panose="02020603050405020304" pitchFamily="18" charset="0"/>
                          <a:ea typeface="+mn-ea"/>
                          <a:cs typeface="Times New Roman" panose="02020603050405020304" pitchFamily="18" charset="0"/>
                        </a:rPr>
                        <a:t>=0.016</a:t>
                      </a:r>
                      <a:r>
                        <a:rPr lang="en-US" sz="1400" kern="0" spc="70" dirty="0">
                          <a:effectLst/>
                          <a:latin typeface="Times New Roman" panose="02020603050405020304" pitchFamily="18" charset="0"/>
                          <a:ea typeface="+mn-ea"/>
                          <a:cs typeface="Times New Roman" panose="02020603050405020304" pitchFamily="18" charset="0"/>
                        </a:rPr>
                        <a:t> </a:t>
                      </a:r>
                      <a:r>
                        <a:rPr lang="en-US" sz="1400" kern="0" dirty="0">
                          <a:effectLst/>
                          <a:latin typeface="Times New Roman" panose="02020603050405020304" pitchFamily="18" charset="0"/>
                          <a:ea typeface="+mn-ea"/>
                          <a:cs typeface="Times New Roman" panose="02020603050405020304" pitchFamily="18" charset="0"/>
                        </a:rPr>
                        <a:t>+</a:t>
                      </a:r>
                      <a:r>
                        <a:rPr lang="en-US" sz="1400" kern="0" spc="-5" dirty="0">
                          <a:effectLst/>
                          <a:latin typeface="Times New Roman" panose="02020603050405020304" pitchFamily="18" charset="0"/>
                          <a:ea typeface="+mn-ea"/>
                          <a:cs typeface="Times New Roman" panose="02020603050405020304" pitchFamily="18" charset="0"/>
                        </a:rPr>
                        <a:t>1</a:t>
                      </a:r>
                      <a:r>
                        <a:rPr lang="en-US" sz="1400" kern="0" dirty="0">
                          <a:effectLst/>
                          <a:latin typeface="Times New Roman" panose="02020603050405020304" pitchFamily="18" charset="0"/>
                          <a:ea typeface="+mn-ea"/>
                          <a:cs typeface="Times New Roman" panose="02020603050405020304" pitchFamily="18" charset="0"/>
                        </a:rPr>
                        <a:t>.6</a:t>
                      </a:r>
                      <a:r>
                        <a:rPr lang="en-US" sz="1400" kern="0" spc="-5" dirty="0">
                          <a:effectLst/>
                          <a:latin typeface="Times New Roman" panose="02020603050405020304" pitchFamily="18" charset="0"/>
                          <a:ea typeface="+mn-ea"/>
                          <a:cs typeface="Times New Roman" panose="02020603050405020304" pitchFamily="18" charset="0"/>
                        </a:rPr>
                        <a:t>/</a:t>
                      </a:r>
                      <a:r>
                        <a:rPr lang="en-US" sz="1400" kern="0" dirty="0">
                          <a:effectLst/>
                          <a:latin typeface="Times New Roman" panose="02020603050405020304" pitchFamily="18" charset="0"/>
                          <a:ea typeface="+mn-ea"/>
                          <a:cs typeface="Times New Roman" panose="02020603050405020304" pitchFamily="18" charset="0"/>
                        </a:rPr>
                        <a:t>ΣL</a:t>
                      </a:r>
                      <a:endParaRPr lang="en-US" sz="1400" kern="0" dirty="0">
                        <a:solidFill>
                          <a:srgbClr val="000000"/>
                        </a:solidFill>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US" sz="1400" kern="0" dirty="0">
                          <a:effectLst/>
                          <a:latin typeface="Times New Roman" panose="02020603050405020304" pitchFamily="18" charset="0"/>
                          <a:ea typeface="+mn-ea"/>
                          <a:cs typeface="Times New Roman" panose="02020603050405020304" pitchFamily="18" charset="0"/>
                        </a:rPr>
                        <a:t>=</a:t>
                      </a:r>
                      <a:r>
                        <a:rPr lang="en-US" sz="1400" kern="0" spc="35" dirty="0">
                          <a:effectLst/>
                          <a:latin typeface="Times New Roman" panose="02020603050405020304" pitchFamily="18" charset="0"/>
                          <a:ea typeface="+mn-ea"/>
                          <a:cs typeface="Times New Roman" panose="02020603050405020304" pitchFamily="18" charset="0"/>
                        </a:rPr>
                        <a:t> </a:t>
                      </a:r>
                      <a:r>
                        <a:rPr lang="en-US" sz="1400" kern="0" dirty="0">
                          <a:effectLst/>
                          <a:latin typeface="Times New Roman" panose="02020603050405020304" pitchFamily="18" charset="0"/>
                          <a:ea typeface="+mn-ea"/>
                          <a:cs typeface="Times New Roman" panose="02020603050405020304" pitchFamily="18" charset="0"/>
                        </a:rPr>
                        <a:t>0.013</a:t>
                      </a:r>
                      <a:r>
                        <a:rPr lang="en-US" sz="1400" kern="0" spc="-5" dirty="0">
                          <a:effectLst/>
                          <a:latin typeface="Times New Roman" panose="02020603050405020304" pitchFamily="18" charset="0"/>
                          <a:ea typeface="+mn-ea"/>
                          <a:cs typeface="Times New Roman" panose="02020603050405020304" pitchFamily="18" charset="0"/>
                        </a:rPr>
                        <a:t>+</a:t>
                      </a:r>
                      <a:r>
                        <a:rPr lang="en-US" sz="1400" kern="0" dirty="0">
                          <a:effectLst/>
                          <a:latin typeface="Times New Roman" panose="02020603050405020304" pitchFamily="18" charset="0"/>
                          <a:ea typeface="+mn-ea"/>
                          <a:cs typeface="Times New Roman" panose="02020603050405020304" pitchFamily="18" charset="0"/>
                        </a:rPr>
                        <a:t>4</a:t>
                      </a:r>
                      <a:r>
                        <a:rPr lang="en-US" sz="1400" kern="0" spc="-5" dirty="0">
                          <a:effectLst/>
                          <a:latin typeface="Times New Roman" panose="02020603050405020304" pitchFamily="18" charset="0"/>
                          <a:ea typeface="+mn-ea"/>
                          <a:cs typeface="Times New Roman" panose="02020603050405020304" pitchFamily="18" charset="0"/>
                        </a:rPr>
                        <a:t>.</a:t>
                      </a:r>
                      <a:r>
                        <a:rPr lang="en-US" sz="1400" kern="0" dirty="0">
                          <a:effectLst/>
                          <a:latin typeface="Times New Roman" panose="02020603050405020304" pitchFamily="18" charset="0"/>
                          <a:ea typeface="+mn-ea"/>
                          <a:cs typeface="Times New Roman" panose="02020603050405020304" pitchFamily="18" charset="0"/>
                        </a:rPr>
                        <a:t>6</a:t>
                      </a:r>
                      <a:r>
                        <a:rPr lang="en-US" sz="1400" kern="0" spc="-5" dirty="0">
                          <a:effectLst/>
                          <a:latin typeface="Times New Roman" panose="02020603050405020304" pitchFamily="18" charset="0"/>
                          <a:ea typeface="+mn-ea"/>
                          <a:cs typeface="Times New Roman" panose="02020603050405020304" pitchFamily="18" charset="0"/>
                        </a:rPr>
                        <a:t>/</a:t>
                      </a:r>
                      <a:r>
                        <a:rPr lang="en-US" sz="1400" kern="0" dirty="0">
                          <a:effectLst/>
                          <a:latin typeface="Times New Roman" panose="02020603050405020304" pitchFamily="18" charset="0"/>
                          <a:ea typeface="+mn-ea"/>
                          <a:cs typeface="Times New Roman" panose="02020603050405020304" pitchFamily="18" charset="0"/>
                        </a:rPr>
                        <a:t>ΣL</a:t>
                      </a:r>
                      <a:endParaRPr lang="en-US" sz="1400" kern="0" dirty="0">
                        <a:solidFill>
                          <a:srgbClr val="000000"/>
                        </a:solidFill>
                        <a:effectLst/>
                        <a:latin typeface="Times New Roman" panose="02020603050405020304" pitchFamily="18" charset="0"/>
                        <a:ea typeface="+mn-ea"/>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4232373968"/>
                  </a:ext>
                </a:extLst>
              </a:tr>
            </a:tbl>
          </a:graphicData>
        </a:graphic>
      </p:graphicFrame>
      <p:sp>
        <p:nvSpPr>
          <p:cNvPr id="12" name="矩形 11">
            <a:extLst>
              <a:ext uri="{FF2B5EF4-FFF2-40B4-BE49-F238E27FC236}">
                <a16:creationId xmlns="" xmlns:a16="http://schemas.microsoft.com/office/drawing/2014/main" id="{16AEC504-EF9C-4389-9E50-0F7A45EC7B7F}"/>
              </a:ext>
            </a:extLst>
          </p:cNvPr>
          <p:cNvSpPr/>
          <p:nvPr/>
        </p:nvSpPr>
        <p:spPr>
          <a:xfrm>
            <a:off x="1815137" y="3486431"/>
            <a:ext cx="1515223" cy="338554"/>
          </a:xfrm>
          <a:prstGeom prst="rect">
            <a:avLst/>
          </a:prstGeom>
        </p:spPr>
        <p:txBody>
          <a:bodyPr wrap="square">
            <a:spAutoFit/>
          </a:bodyPr>
          <a:lstStyle/>
          <a:p>
            <a:r>
              <a:rPr lang="zh-CN" altLang="zh-CN" sz="1600" dirty="0">
                <a:latin typeface="Times New Roman" panose="02020603050405020304" pitchFamily="18" charset="0"/>
                <a:cs typeface="Times New Roman" panose="02020603050405020304" pitchFamily="18" charset="0"/>
              </a:rPr>
              <a:t>表</a:t>
            </a:r>
            <a:r>
              <a:rPr lang="en-US" altLang="zh-CN" sz="1600" dirty="0">
                <a:latin typeface="Times New Roman" panose="02020603050405020304" pitchFamily="18" charset="0"/>
                <a:cs typeface="Times New Roman" panose="02020603050405020304" pitchFamily="18" charset="0"/>
              </a:rPr>
              <a:t>4.3.8-1 A</a:t>
            </a:r>
            <a:r>
              <a:rPr lang="zh-CN" altLang="zh-CN" sz="1600" dirty="0">
                <a:latin typeface="Times New Roman" panose="02020603050405020304" pitchFamily="18" charset="0"/>
                <a:cs typeface="Times New Roman" panose="02020603050405020304" pitchFamily="18" charset="0"/>
              </a:rPr>
              <a:t>值</a:t>
            </a:r>
            <a:endParaRPr lang="zh-CN" altLang="en-US" sz="1600" dirty="0">
              <a:latin typeface="Times New Roman" panose="02020603050405020304" pitchFamily="18" charset="0"/>
              <a:cs typeface="Times New Roman" panose="02020603050405020304" pitchFamily="18" charset="0"/>
            </a:endParaRPr>
          </a:p>
        </p:txBody>
      </p:sp>
      <p:sp>
        <p:nvSpPr>
          <p:cNvPr id="14" name="矩形 13">
            <a:extLst>
              <a:ext uri="{FF2B5EF4-FFF2-40B4-BE49-F238E27FC236}">
                <a16:creationId xmlns="" xmlns:a16="http://schemas.microsoft.com/office/drawing/2014/main" id="{EBC76F92-E44D-40F1-B114-72DBDAD1FDD5}"/>
              </a:ext>
            </a:extLst>
          </p:cNvPr>
          <p:cNvSpPr/>
          <p:nvPr/>
        </p:nvSpPr>
        <p:spPr>
          <a:xfrm>
            <a:off x="8105597" y="3296616"/>
            <a:ext cx="1515158" cy="338554"/>
          </a:xfrm>
          <a:prstGeom prst="rect">
            <a:avLst/>
          </a:prstGeom>
        </p:spPr>
        <p:txBody>
          <a:bodyPr wrap="square">
            <a:spAutoFit/>
          </a:bodyPr>
          <a:lstStyle/>
          <a:p>
            <a:r>
              <a:rPr lang="zh-CN" altLang="zh-CN" sz="1600" dirty="0">
                <a:latin typeface="Times New Roman" panose="02020603050405020304" pitchFamily="18" charset="0"/>
                <a:cs typeface="Times New Roman" panose="02020603050405020304" pitchFamily="18" charset="0"/>
              </a:rPr>
              <a:t>表</a:t>
            </a:r>
            <a:r>
              <a:rPr lang="en-US" altLang="zh-CN" sz="1600" dirty="0">
                <a:latin typeface="Times New Roman" panose="02020603050405020304" pitchFamily="18" charset="0"/>
                <a:cs typeface="Times New Roman" panose="02020603050405020304" pitchFamily="18" charset="0"/>
              </a:rPr>
              <a:t>4.3.8-2 B</a:t>
            </a:r>
            <a:r>
              <a:rPr lang="zh-CN" altLang="zh-CN" sz="1600" dirty="0">
                <a:latin typeface="Times New Roman" panose="02020603050405020304" pitchFamily="18" charset="0"/>
                <a:cs typeface="Times New Roman" panose="02020603050405020304" pitchFamily="18" charset="0"/>
              </a:rPr>
              <a:t>值</a:t>
            </a:r>
          </a:p>
        </p:txBody>
      </p:sp>
      <p:sp>
        <p:nvSpPr>
          <p:cNvPr id="15" name="矩形 14">
            <a:extLst>
              <a:ext uri="{FF2B5EF4-FFF2-40B4-BE49-F238E27FC236}">
                <a16:creationId xmlns="" xmlns:a16="http://schemas.microsoft.com/office/drawing/2014/main" id="{D0930B66-6433-40A9-9AE9-ADB08E1DC4EA}"/>
              </a:ext>
            </a:extLst>
          </p:cNvPr>
          <p:cNvSpPr/>
          <p:nvPr/>
        </p:nvSpPr>
        <p:spPr>
          <a:xfrm>
            <a:off x="736684" y="4956916"/>
            <a:ext cx="4339650" cy="338554"/>
          </a:xfrm>
          <a:prstGeom prst="rect">
            <a:avLst/>
          </a:prstGeom>
        </p:spPr>
        <p:txBody>
          <a:bodyPr wrap="square">
            <a:spAutoFit/>
          </a:bodyPr>
          <a:lstStyle/>
          <a:p>
            <a:r>
              <a:rPr lang="zh-CN" altLang="zh-CN" sz="1600" dirty="0">
                <a:latin typeface="Times New Roman" panose="02020603050405020304" pitchFamily="18" charset="0"/>
                <a:cs typeface="Times New Roman" panose="02020603050405020304" pitchFamily="18" charset="0"/>
              </a:rPr>
              <a:t>表</a:t>
            </a:r>
            <a:r>
              <a:rPr lang="en-US" altLang="zh-CN" sz="1600" dirty="0">
                <a:latin typeface="Times New Roman" panose="02020603050405020304" pitchFamily="18" charset="0"/>
                <a:cs typeface="Times New Roman" panose="02020603050405020304" pitchFamily="18" charset="0"/>
              </a:rPr>
              <a:t>4.3.8-3  </a:t>
            </a:r>
            <a:r>
              <a:rPr lang="zh-CN" altLang="zh-CN" sz="1600" dirty="0">
                <a:latin typeface="Times New Roman" panose="02020603050405020304" pitchFamily="18" charset="0"/>
                <a:cs typeface="Times New Roman" panose="02020603050405020304" pitchFamily="18" charset="0"/>
              </a:rPr>
              <a:t>四管制冷、热水管道系统的</a:t>
            </a:r>
            <a:r>
              <a:rPr lang="en-US" altLang="zh-CN" sz="1600" dirty="0">
                <a:latin typeface="Times New Roman" panose="02020603050405020304" pitchFamily="18" charset="0"/>
                <a:cs typeface="Times New Roman" panose="02020603050405020304" pitchFamily="18" charset="0"/>
              </a:rPr>
              <a:t>α</a:t>
            </a:r>
            <a:r>
              <a:rPr lang="zh-CN" altLang="zh-CN" sz="1600" dirty="0">
                <a:latin typeface="Times New Roman" panose="02020603050405020304" pitchFamily="18" charset="0"/>
                <a:cs typeface="Times New Roman" panose="02020603050405020304" pitchFamily="18" charset="0"/>
              </a:rPr>
              <a:t>值</a:t>
            </a:r>
            <a:endParaRPr lang="zh-CN" altLang="en-US" sz="1600" dirty="0">
              <a:latin typeface="Times New Roman" panose="02020603050405020304" pitchFamily="18" charset="0"/>
              <a:cs typeface="Times New Roman" panose="02020603050405020304" pitchFamily="18" charset="0"/>
            </a:endParaRPr>
          </a:p>
        </p:txBody>
      </p:sp>
      <p:sp>
        <p:nvSpPr>
          <p:cNvPr id="16" name="矩形 15">
            <a:extLst>
              <a:ext uri="{FF2B5EF4-FFF2-40B4-BE49-F238E27FC236}">
                <a16:creationId xmlns="" xmlns:a16="http://schemas.microsoft.com/office/drawing/2014/main" id="{4E395F82-8AE7-4EFD-897B-100A949662D6}"/>
              </a:ext>
            </a:extLst>
          </p:cNvPr>
          <p:cNvSpPr/>
          <p:nvPr/>
        </p:nvSpPr>
        <p:spPr>
          <a:xfrm>
            <a:off x="6839744" y="4890799"/>
            <a:ext cx="4339650" cy="338554"/>
          </a:xfrm>
          <a:prstGeom prst="rect">
            <a:avLst/>
          </a:prstGeom>
        </p:spPr>
        <p:txBody>
          <a:bodyPr wrap="square">
            <a:spAutoFit/>
          </a:bodyPr>
          <a:lstStyle/>
          <a:p>
            <a:r>
              <a:rPr lang="zh-CN" altLang="zh-CN" sz="1600" dirty="0">
                <a:latin typeface="Times New Roman" panose="02020603050405020304" pitchFamily="18" charset="0"/>
                <a:cs typeface="Times New Roman" panose="02020603050405020304" pitchFamily="18" charset="0"/>
              </a:rPr>
              <a:t>表</a:t>
            </a:r>
            <a:r>
              <a:rPr lang="en-US" altLang="zh-CN" sz="1600" dirty="0">
                <a:latin typeface="Times New Roman" panose="02020603050405020304" pitchFamily="18" charset="0"/>
                <a:cs typeface="Times New Roman" panose="02020603050405020304" pitchFamily="18" charset="0"/>
              </a:rPr>
              <a:t>4.3.8-4  </a:t>
            </a:r>
            <a:r>
              <a:rPr lang="zh-CN" altLang="en-US" sz="1600" dirty="0">
                <a:latin typeface="Times New Roman" panose="02020603050405020304" pitchFamily="18" charset="0"/>
                <a:cs typeface="Times New Roman" panose="02020603050405020304" pitchFamily="18" charset="0"/>
              </a:rPr>
              <a:t>两</a:t>
            </a:r>
            <a:r>
              <a:rPr lang="zh-CN" altLang="zh-CN" sz="1600" dirty="0">
                <a:latin typeface="Times New Roman" panose="02020603050405020304" pitchFamily="18" charset="0"/>
                <a:cs typeface="Times New Roman" panose="02020603050405020304" pitchFamily="18" charset="0"/>
              </a:rPr>
              <a:t>管制冷、热水管道系统的</a:t>
            </a:r>
            <a:r>
              <a:rPr lang="en-US" altLang="zh-CN" sz="1600" dirty="0">
                <a:latin typeface="Times New Roman" panose="02020603050405020304" pitchFamily="18" charset="0"/>
                <a:cs typeface="Times New Roman" panose="02020603050405020304" pitchFamily="18" charset="0"/>
              </a:rPr>
              <a:t>α</a:t>
            </a:r>
            <a:r>
              <a:rPr lang="zh-CN" altLang="zh-CN" sz="1600" dirty="0">
                <a:latin typeface="Times New Roman" panose="02020603050405020304" pitchFamily="18" charset="0"/>
                <a:cs typeface="Times New Roman" panose="02020603050405020304" pitchFamily="18" charset="0"/>
              </a:rPr>
              <a:t>值</a:t>
            </a:r>
            <a:endParaRPr lang="zh-CN" altLang="en-US"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2186765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8" y="842306"/>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4.3 </a:t>
            </a:r>
            <a:r>
              <a:rPr lang="zh-CN" altLang="en-US" sz="2000" b="0" cap="none" spc="0" dirty="0">
                <a:ln w="0"/>
                <a:solidFill>
                  <a:schemeClr val="tx1"/>
                </a:solidFill>
                <a:effectLst>
                  <a:outerShdw blurRad="38100" dist="19050" dir="2700000" algn="tl" rotWithShape="0">
                    <a:schemeClr val="dk1">
                      <a:alpha val="40000"/>
                    </a:schemeClr>
                  </a:outerShdw>
                </a:effectLst>
              </a:rPr>
              <a:t>空调、供暖水系统</a:t>
            </a:r>
          </a:p>
        </p:txBody>
      </p:sp>
      <p:sp>
        <p:nvSpPr>
          <p:cNvPr id="11" name="五边形 2">
            <a:extLst>
              <a:ext uri="{FF2B5EF4-FFF2-40B4-BE49-F238E27FC236}">
                <a16:creationId xmlns="" xmlns:a16="http://schemas.microsoft.com/office/drawing/2014/main" id="{F0F4C6CC-BE6A-4BB4-8659-B80DEFAF427A}"/>
              </a:ext>
            </a:extLst>
          </p:cNvPr>
          <p:cNvSpPr/>
          <p:nvPr/>
        </p:nvSpPr>
        <p:spPr>
          <a:xfrm>
            <a:off x="404098" y="1746349"/>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13" name="矩形 12">
            <a:extLst>
              <a:ext uri="{FF2B5EF4-FFF2-40B4-BE49-F238E27FC236}">
                <a16:creationId xmlns="" xmlns:a16="http://schemas.microsoft.com/office/drawing/2014/main" id="{9EFD1F10-CBED-4B3C-81AF-BBE306D65C6E}"/>
              </a:ext>
            </a:extLst>
          </p:cNvPr>
          <p:cNvSpPr/>
          <p:nvPr/>
        </p:nvSpPr>
        <p:spPr>
          <a:xfrm>
            <a:off x="334305" y="2244641"/>
            <a:ext cx="11159252" cy="3831818"/>
          </a:xfrm>
          <a:prstGeom prst="rect">
            <a:avLst/>
          </a:prstGeom>
        </p:spPr>
        <p:txBody>
          <a:bodyPr wrap="square">
            <a:spAutoFit/>
          </a:bodyPr>
          <a:lstStyle/>
          <a:p>
            <a:pPr>
              <a:lnSpc>
                <a:spcPct val="150000"/>
              </a:lnSpc>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在</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《公共建筑节能设计标准》</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GB50189-2015</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4.3.9</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条基础上</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完善</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在计算</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[EC(H)R-a</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时，明确、增补了一些原则，具体为： </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ct val="15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关于</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ΔT</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的取值：明确了空气</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源热泵、溴化锂机组、水源热泵等机组的热水供回水</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温差按</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机组实际参数确定</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；直接</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提供高温冷水的机组，冷水供回水</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温差按</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机组实际参数确定；</a:t>
            </a:r>
          </a:p>
          <a:p>
            <a:pPr marL="285750" indent="-285750">
              <a:lnSpc>
                <a:spcPct val="15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关于</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的取值：明确多</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台水泵并联运行时，</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值按</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较大流量选取；</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ct val="15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关于</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Q</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的</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取值：受设备规格限制，实际项目中极有可能出现系统中冷（热）源设备的供冷（热）量略大于设计冷（热）负荷的情况，而每台运行水泵的设计流量</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Q</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通常与冷（热）源设备的供冷（热）量对应配置。在这种情况下，计算</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EC(H)R-a</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时</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Q</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可按各台冷（热）设备供冷（热）量的总和取值。</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ct val="15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因</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系统</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需要设有换热器的系统：换热器</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两侧一、二次水视为独立的两个系统分别计算并判定是否符合要求</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19" name="Rectangle 15">
            <a:extLst>
              <a:ext uri="{FF2B5EF4-FFF2-40B4-BE49-F238E27FC236}">
                <a16:creationId xmlns="" xmlns:a16="http://schemas.microsoft.com/office/drawing/2014/main" id="{A0BE052A-7E0F-4F89-9D1E-90E6C35B798E}"/>
              </a:ext>
            </a:extLst>
          </p:cNvPr>
          <p:cNvSpPr>
            <a:spLocks noChangeArrowheads="1"/>
          </p:cNvSpPr>
          <p:nvPr/>
        </p:nvSpPr>
        <p:spPr bwMode="auto">
          <a:xfrm>
            <a:off x="3022122" y="224464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矩形 2">
            <a:extLst>
              <a:ext uri="{FF2B5EF4-FFF2-40B4-BE49-F238E27FC236}">
                <a16:creationId xmlns="" xmlns:a16="http://schemas.microsoft.com/office/drawing/2014/main" id="{B31A7479-2BC3-447A-8491-0D6AAA2A69F8}"/>
              </a:ext>
            </a:extLst>
          </p:cNvPr>
          <p:cNvSpPr/>
          <p:nvPr/>
        </p:nvSpPr>
        <p:spPr>
          <a:xfrm>
            <a:off x="334305" y="1288275"/>
            <a:ext cx="4801314" cy="458074"/>
          </a:xfrm>
          <a:prstGeom prst="rect">
            <a:avLst/>
          </a:prstGeom>
        </p:spPr>
        <p:txBody>
          <a:bodyPr wrap="square">
            <a:spAutoFit/>
          </a:bodyPr>
          <a:lstStyle/>
          <a:p>
            <a:pPr>
              <a:lnSpc>
                <a:spcPct val="150000"/>
              </a:lnSpc>
            </a:pPr>
            <a:r>
              <a:rPr lang="en-US" altLang="zh-CN" dirty="0" smtClean="0">
                <a:latin typeface="Times New Roman" panose="02020603050405020304" pitchFamily="18" charset="0"/>
                <a:cs typeface="Times New Roman" panose="02020603050405020304" pitchFamily="18" charset="0"/>
              </a:rPr>
              <a:t>4.3.8</a:t>
            </a:r>
            <a:endParaRPr lang="zh-CN" altLang="zh-C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7666997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8" y="842306"/>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4.3 </a:t>
            </a:r>
            <a:r>
              <a:rPr lang="zh-CN" altLang="en-US" sz="2000" b="0" cap="none" spc="0" dirty="0">
                <a:ln w="0"/>
                <a:solidFill>
                  <a:schemeClr val="tx1"/>
                </a:solidFill>
                <a:effectLst>
                  <a:outerShdw blurRad="38100" dist="19050" dir="2700000" algn="tl" rotWithShape="0">
                    <a:schemeClr val="dk1">
                      <a:alpha val="40000"/>
                    </a:schemeClr>
                  </a:outerShdw>
                </a:effectLst>
              </a:rPr>
              <a:t>空调、供暖水系统</a:t>
            </a:r>
          </a:p>
        </p:txBody>
      </p:sp>
      <p:sp>
        <p:nvSpPr>
          <p:cNvPr id="11" name="五边形 2">
            <a:extLst>
              <a:ext uri="{FF2B5EF4-FFF2-40B4-BE49-F238E27FC236}">
                <a16:creationId xmlns="" xmlns:a16="http://schemas.microsoft.com/office/drawing/2014/main" id="{F0F4C6CC-BE6A-4BB4-8659-B80DEFAF427A}"/>
              </a:ext>
            </a:extLst>
          </p:cNvPr>
          <p:cNvSpPr/>
          <p:nvPr/>
        </p:nvSpPr>
        <p:spPr>
          <a:xfrm>
            <a:off x="404098" y="1899234"/>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13" name="矩形 12">
            <a:extLst>
              <a:ext uri="{FF2B5EF4-FFF2-40B4-BE49-F238E27FC236}">
                <a16:creationId xmlns="" xmlns:a16="http://schemas.microsoft.com/office/drawing/2014/main" id="{9EFD1F10-CBED-4B3C-81AF-BBE306D65C6E}"/>
              </a:ext>
            </a:extLst>
          </p:cNvPr>
          <p:cNvSpPr/>
          <p:nvPr/>
        </p:nvSpPr>
        <p:spPr>
          <a:xfrm>
            <a:off x="404098" y="2411076"/>
            <a:ext cx="11159252" cy="1273875"/>
          </a:xfrm>
          <a:prstGeom prst="rect">
            <a:avLst/>
          </a:prstGeom>
        </p:spPr>
        <p:txBody>
          <a:bodyPr wrap="square">
            <a:spAutoFit/>
          </a:bodyPr>
          <a:lstStyle/>
          <a:p>
            <a:pPr indent="457200">
              <a:lnSpc>
                <a:spcPct val="150000"/>
              </a:lnSpc>
            </a:pP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回收系统膨胀水量可达到节水、节能</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目的。</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indent="457200">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具体</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措施为：采用膨胀水箱时水箱预留出膨胀水容积，采用其他定压方式时将系统膨胀水量引至补水箱回收</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zh-CN" altLang="en-US" dirty="0">
              <a:solidFill>
                <a:schemeClr val="accent1">
                  <a:lumMod val="75000"/>
                </a:schemeClr>
              </a:solidFill>
              <a:latin typeface="楷体" panose="02010609060101010101" pitchFamily="49" charset="-122"/>
              <a:ea typeface="楷体" panose="02010609060101010101" pitchFamily="49" charset="-122"/>
            </a:endParaRPr>
          </a:p>
        </p:txBody>
      </p:sp>
      <p:sp>
        <p:nvSpPr>
          <p:cNvPr id="19" name="Rectangle 15">
            <a:extLst>
              <a:ext uri="{FF2B5EF4-FFF2-40B4-BE49-F238E27FC236}">
                <a16:creationId xmlns="" xmlns:a16="http://schemas.microsoft.com/office/drawing/2014/main" id="{A0BE052A-7E0F-4F89-9D1E-90E6C35B798E}"/>
              </a:ext>
            </a:extLst>
          </p:cNvPr>
          <p:cNvSpPr>
            <a:spLocks noChangeArrowheads="1"/>
          </p:cNvSpPr>
          <p:nvPr/>
        </p:nvSpPr>
        <p:spPr bwMode="auto">
          <a:xfrm>
            <a:off x="3022122" y="224464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矩形 2">
            <a:extLst>
              <a:ext uri="{FF2B5EF4-FFF2-40B4-BE49-F238E27FC236}">
                <a16:creationId xmlns="" xmlns:a16="http://schemas.microsoft.com/office/drawing/2014/main" id="{B31A7479-2BC3-447A-8491-0D6AAA2A69F8}"/>
              </a:ext>
            </a:extLst>
          </p:cNvPr>
          <p:cNvSpPr/>
          <p:nvPr/>
        </p:nvSpPr>
        <p:spPr>
          <a:xfrm>
            <a:off x="334305" y="1288275"/>
            <a:ext cx="4801314" cy="455253"/>
          </a:xfrm>
          <a:prstGeom prst="rect">
            <a:avLst/>
          </a:prstGeom>
        </p:spPr>
        <p:txBody>
          <a:bodyPr wrap="square">
            <a:spAutoFit/>
          </a:bodyPr>
          <a:lstStyle/>
          <a:p>
            <a:pPr>
              <a:lnSpc>
                <a:spcPct val="150000"/>
              </a:lnSpc>
            </a:pPr>
            <a:r>
              <a:rPr lang="en-US" altLang="zh-CN" dirty="0">
                <a:latin typeface="Times New Roman" panose="02020603050405020304" pitchFamily="18" charset="0"/>
                <a:cs typeface="Times New Roman" panose="02020603050405020304" pitchFamily="18" charset="0"/>
              </a:rPr>
              <a:t>4.3.9</a:t>
            </a:r>
            <a:r>
              <a:rPr lang="zh-CN" altLang="zh-CN" dirty="0">
                <a:latin typeface="Times New Roman" panose="02020603050405020304" pitchFamily="18" charset="0"/>
                <a:cs typeface="Times New Roman" panose="02020603050405020304" pitchFamily="18" charset="0"/>
              </a:rPr>
              <a:t>空调系统、供暖系统的膨胀水量宜回收。</a:t>
            </a:r>
          </a:p>
        </p:txBody>
      </p:sp>
    </p:spTree>
    <p:extLst>
      <p:ext uri="{BB962C8B-B14F-4D97-AF65-F5344CB8AC3E}">
        <p14:creationId xmlns:p14="http://schemas.microsoft.com/office/powerpoint/2010/main" val="342074667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8" y="842306"/>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4.3 </a:t>
            </a:r>
            <a:r>
              <a:rPr lang="zh-CN" altLang="en-US" sz="2000" b="0" cap="none" spc="0" dirty="0">
                <a:ln w="0"/>
                <a:solidFill>
                  <a:schemeClr val="tx1"/>
                </a:solidFill>
                <a:effectLst>
                  <a:outerShdw blurRad="38100" dist="19050" dir="2700000" algn="tl" rotWithShape="0">
                    <a:schemeClr val="dk1">
                      <a:alpha val="40000"/>
                    </a:schemeClr>
                  </a:outerShdw>
                </a:effectLst>
              </a:rPr>
              <a:t>空调、供暖水系统</a:t>
            </a:r>
          </a:p>
        </p:txBody>
      </p:sp>
      <p:sp>
        <p:nvSpPr>
          <p:cNvPr id="11" name="五边形 2">
            <a:extLst>
              <a:ext uri="{FF2B5EF4-FFF2-40B4-BE49-F238E27FC236}">
                <a16:creationId xmlns="" xmlns:a16="http://schemas.microsoft.com/office/drawing/2014/main" id="{F0F4C6CC-BE6A-4BB4-8659-B80DEFAF427A}"/>
              </a:ext>
            </a:extLst>
          </p:cNvPr>
          <p:cNvSpPr/>
          <p:nvPr/>
        </p:nvSpPr>
        <p:spPr>
          <a:xfrm>
            <a:off x="334305" y="4703005"/>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13" name="矩形 12">
            <a:extLst>
              <a:ext uri="{FF2B5EF4-FFF2-40B4-BE49-F238E27FC236}">
                <a16:creationId xmlns="" xmlns:a16="http://schemas.microsoft.com/office/drawing/2014/main" id="{9EFD1F10-CBED-4B3C-81AF-BBE306D65C6E}"/>
              </a:ext>
            </a:extLst>
          </p:cNvPr>
          <p:cNvSpPr/>
          <p:nvPr/>
        </p:nvSpPr>
        <p:spPr>
          <a:xfrm>
            <a:off x="334305" y="5172276"/>
            <a:ext cx="11159252" cy="1338828"/>
          </a:xfrm>
          <a:prstGeom prst="rect">
            <a:avLst/>
          </a:prstGeom>
        </p:spPr>
        <p:txBody>
          <a:bodyPr wrap="square">
            <a:spAutoFit/>
          </a:bodyPr>
          <a:lstStyle/>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在</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《公共建筑节能设计标准》</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GB50189-2015</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4.3.19</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基础上完善。</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ct val="15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款：通过水处理保证冷却水系统的水质，对提高冷却水系统的传热效率效果明显。当冷水水水质较差时，冷凝器水侧可采用在线清洗设备</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endParaRPr lang="zh-CN" altLang="en-US" dirty="0">
              <a:solidFill>
                <a:schemeClr val="accent1">
                  <a:lumMod val="75000"/>
                </a:schemeClr>
              </a:solidFill>
              <a:latin typeface="楷体" panose="02010609060101010101" pitchFamily="49" charset="-122"/>
              <a:ea typeface="楷体" panose="02010609060101010101" pitchFamily="49" charset="-122"/>
            </a:endParaRPr>
          </a:p>
        </p:txBody>
      </p:sp>
      <p:sp>
        <p:nvSpPr>
          <p:cNvPr id="19" name="Rectangle 15">
            <a:extLst>
              <a:ext uri="{FF2B5EF4-FFF2-40B4-BE49-F238E27FC236}">
                <a16:creationId xmlns="" xmlns:a16="http://schemas.microsoft.com/office/drawing/2014/main" id="{A0BE052A-7E0F-4F89-9D1E-90E6C35B798E}"/>
              </a:ext>
            </a:extLst>
          </p:cNvPr>
          <p:cNvSpPr>
            <a:spLocks noChangeArrowheads="1"/>
          </p:cNvSpPr>
          <p:nvPr/>
        </p:nvSpPr>
        <p:spPr bwMode="auto">
          <a:xfrm>
            <a:off x="3022122" y="224464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矩形 2">
            <a:extLst>
              <a:ext uri="{FF2B5EF4-FFF2-40B4-BE49-F238E27FC236}">
                <a16:creationId xmlns="" xmlns:a16="http://schemas.microsoft.com/office/drawing/2014/main" id="{B31A7479-2BC3-447A-8491-0D6AAA2A69F8}"/>
              </a:ext>
            </a:extLst>
          </p:cNvPr>
          <p:cNvSpPr/>
          <p:nvPr/>
        </p:nvSpPr>
        <p:spPr>
          <a:xfrm>
            <a:off x="334305" y="1288275"/>
            <a:ext cx="11100805" cy="2308324"/>
          </a:xfrm>
          <a:prstGeom prst="rect">
            <a:avLst/>
          </a:prstGeom>
        </p:spPr>
        <p:txBody>
          <a:bodyPr wrap="square">
            <a:spAutoFit/>
          </a:bodyPr>
          <a:lstStyle/>
          <a:p>
            <a:pPr>
              <a:lnSpc>
                <a:spcPct val="150000"/>
              </a:lnSpc>
            </a:pPr>
            <a:r>
              <a:rPr lang="en-US" altLang="zh-CN" dirty="0">
                <a:latin typeface="Times New Roman" panose="02020603050405020304" pitchFamily="18" charset="0"/>
                <a:cs typeface="Times New Roman" panose="02020603050405020304" pitchFamily="18" charset="0"/>
              </a:rPr>
              <a:t>4.3.10 </a:t>
            </a:r>
            <a:r>
              <a:rPr lang="zh-CN" altLang="zh-CN" dirty="0">
                <a:latin typeface="Times New Roman" panose="02020603050405020304" pitchFamily="18" charset="0"/>
                <a:cs typeface="Times New Roman" panose="02020603050405020304" pitchFamily="18" charset="0"/>
              </a:rPr>
              <a:t>空调冷却水系统设计应符合下列规定：</a:t>
            </a:r>
          </a:p>
          <a:p>
            <a:pPr indent="457200">
              <a:lnSpc>
                <a:spcPct val="150000"/>
              </a:lnSpc>
            </a:pPr>
            <a:r>
              <a:rPr lang="en-US" altLang="zh-CN" dirty="0">
                <a:latin typeface="Times New Roman" panose="02020603050405020304" pitchFamily="18" charset="0"/>
                <a:cs typeface="Times New Roman" panose="02020603050405020304" pitchFamily="18" charset="0"/>
              </a:rPr>
              <a:t>1 </a:t>
            </a:r>
            <a:r>
              <a:rPr lang="zh-CN" altLang="zh-CN" dirty="0">
                <a:latin typeface="Times New Roman" panose="02020603050405020304" pitchFamily="18" charset="0"/>
                <a:cs typeface="Times New Roman" panose="02020603050405020304" pitchFamily="18" charset="0"/>
              </a:rPr>
              <a:t>应具有过滤、缓蚀、阻垢、杀菌、灭藻等水处理功能；</a:t>
            </a:r>
          </a:p>
          <a:p>
            <a:pPr indent="457200">
              <a:lnSpc>
                <a:spcPct val="150000"/>
              </a:lnSpc>
            </a:pPr>
            <a:r>
              <a:rPr lang="en-US" altLang="zh-CN" dirty="0">
                <a:latin typeface="Times New Roman" panose="02020603050405020304" pitchFamily="18" charset="0"/>
                <a:cs typeface="Times New Roman" panose="02020603050405020304" pitchFamily="18" charset="0"/>
              </a:rPr>
              <a:t>2 </a:t>
            </a:r>
            <a:r>
              <a:rPr lang="zh-CN" altLang="zh-CN" dirty="0">
                <a:latin typeface="Times New Roman" panose="02020603050405020304" pitchFamily="18" charset="0"/>
                <a:cs typeface="Times New Roman" panose="02020603050405020304" pitchFamily="18" charset="0"/>
              </a:rPr>
              <a:t>冷却塔设置位置应保证通风良好，远离高温热源或有害气体；</a:t>
            </a:r>
          </a:p>
          <a:p>
            <a:pPr indent="457200">
              <a:lnSpc>
                <a:spcPct val="150000"/>
              </a:lnSpc>
            </a:pPr>
            <a:r>
              <a:rPr lang="en-US" altLang="zh-CN" dirty="0">
                <a:latin typeface="Times New Roman" panose="02020603050405020304" pitchFamily="18" charset="0"/>
                <a:cs typeface="Times New Roman" panose="02020603050405020304" pitchFamily="18" charset="0"/>
              </a:rPr>
              <a:t>3 </a:t>
            </a:r>
            <a:r>
              <a:rPr lang="zh-CN" altLang="zh-CN" dirty="0">
                <a:latin typeface="Times New Roman" panose="02020603050405020304" pitchFamily="18" charset="0"/>
                <a:cs typeface="Times New Roman" panose="02020603050405020304" pitchFamily="18" charset="0"/>
              </a:rPr>
              <a:t>冷却塔补水总管上应设置水流量计量装置；</a:t>
            </a:r>
          </a:p>
          <a:p>
            <a:pPr indent="457200">
              <a:lnSpc>
                <a:spcPct val="150000"/>
              </a:lnSpc>
            </a:pPr>
            <a:r>
              <a:rPr lang="en-US" altLang="zh-CN" dirty="0">
                <a:latin typeface="Times New Roman" panose="02020603050405020304" pitchFamily="18" charset="0"/>
                <a:cs typeface="Times New Roman" panose="02020603050405020304" pitchFamily="18" charset="0"/>
              </a:rPr>
              <a:t>4 </a:t>
            </a:r>
            <a:r>
              <a:rPr lang="zh-CN" altLang="zh-CN" dirty="0">
                <a:latin typeface="Times New Roman" panose="02020603050405020304" pitchFamily="18" charset="0"/>
                <a:cs typeface="Times New Roman" panose="02020603050405020304" pitchFamily="18" charset="0"/>
              </a:rPr>
              <a:t>当在室内设置冷却水集水箱时，冷却塔布水器与集水箱设计水位之间的高差不应超过</a:t>
            </a:r>
            <a:r>
              <a:rPr lang="en-US" altLang="zh-CN" dirty="0">
                <a:latin typeface="Times New Roman" panose="02020603050405020304" pitchFamily="18" charset="0"/>
                <a:cs typeface="Times New Roman" panose="02020603050405020304" pitchFamily="18" charset="0"/>
              </a:rPr>
              <a:t> 8m</a:t>
            </a:r>
            <a:r>
              <a:rPr lang="zh-CN" altLang="zh-CN" dirty="0">
                <a:latin typeface="Times New Roman" panose="02020603050405020304" pitchFamily="18" charset="0"/>
                <a:cs typeface="Times New Roman" panose="02020603050405020304" pitchFamily="18" charset="0"/>
              </a:rPr>
              <a:t>；</a:t>
            </a:r>
          </a:p>
          <a:p>
            <a:pPr indent="457200">
              <a:lnSpc>
                <a:spcPct val="150000"/>
              </a:lnSpc>
            </a:pPr>
            <a:r>
              <a:rPr lang="en-US" altLang="zh-CN" dirty="0">
                <a:latin typeface="Times New Roman" panose="02020603050405020304" pitchFamily="18" charset="0"/>
                <a:cs typeface="Times New Roman" panose="02020603050405020304" pitchFamily="18" charset="0"/>
              </a:rPr>
              <a:t>5 </a:t>
            </a:r>
            <a:r>
              <a:rPr lang="zh-CN" altLang="zh-CN" dirty="0">
                <a:latin typeface="Times New Roman" panose="02020603050405020304" pitchFamily="18" charset="0"/>
                <a:cs typeface="Times New Roman" panose="02020603050405020304" pitchFamily="18" charset="0"/>
              </a:rPr>
              <a:t>冷却水系统中冷却塔为多台时，供回水管路连接应可实现部分负荷工况下充分利用冷却塔的换热能力；</a:t>
            </a:r>
          </a:p>
          <a:p>
            <a:pPr indent="457200">
              <a:lnSpc>
                <a:spcPct val="150000"/>
              </a:lnSpc>
            </a:pPr>
            <a:r>
              <a:rPr lang="en-US" altLang="zh-CN" dirty="0">
                <a:latin typeface="Times New Roman" panose="02020603050405020304" pitchFamily="18" charset="0"/>
                <a:cs typeface="Times New Roman" panose="02020603050405020304" pitchFamily="18" charset="0"/>
              </a:rPr>
              <a:t>6 </a:t>
            </a:r>
            <a:r>
              <a:rPr lang="zh-CN" altLang="zh-CN" dirty="0">
                <a:latin typeface="Times New Roman" panose="02020603050405020304" pitchFamily="18" charset="0"/>
                <a:cs typeface="Times New Roman" panose="02020603050405020304" pitchFamily="18" charset="0"/>
              </a:rPr>
              <a:t>当多台冷却塔与冷却水泵或冷水机组之间通过共用集管连接时，应使各台冷却塔并联环路的压力损失大致相同。</a:t>
            </a:r>
          </a:p>
        </p:txBody>
      </p:sp>
    </p:spTree>
    <p:extLst>
      <p:ext uri="{BB962C8B-B14F-4D97-AF65-F5344CB8AC3E}">
        <p14:creationId xmlns:p14="http://schemas.microsoft.com/office/powerpoint/2010/main" val="50439103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8" y="842306"/>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4.3 </a:t>
            </a:r>
            <a:r>
              <a:rPr lang="zh-CN" altLang="en-US" sz="2000" b="0" cap="none" spc="0" dirty="0">
                <a:ln w="0"/>
                <a:solidFill>
                  <a:schemeClr val="tx1"/>
                </a:solidFill>
                <a:effectLst>
                  <a:outerShdw blurRad="38100" dist="19050" dir="2700000" algn="tl" rotWithShape="0">
                    <a:schemeClr val="dk1">
                      <a:alpha val="40000"/>
                    </a:schemeClr>
                  </a:outerShdw>
                </a:effectLst>
              </a:rPr>
              <a:t>空调、供暖水系统</a:t>
            </a:r>
          </a:p>
        </p:txBody>
      </p:sp>
      <p:sp>
        <p:nvSpPr>
          <p:cNvPr id="11" name="五边形 2">
            <a:extLst>
              <a:ext uri="{FF2B5EF4-FFF2-40B4-BE49-F238E27FC236}">
                <a16:creationId xmlns="" xmlns:a16="http://schemas.microsoft.com/office/drawing/2014/main" id="{F0F4C6CC-BE6A-4BB4-8659-B80DEFAF427A}"/>
              </a:ext>
            </a:extLst>
          </p:cNvPr>
          <p:cNvSpPr/>
          <p:nvPr/>
        </p:nvSpPr>
        <p:spPr>
          <a:xfrm>
            <a:off x="404098" y="1434288"/>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13" name="矩形 12">
            <a:extLst>
              <a:ext uri="{FF2B5EF4-FFF2-40B4-BE49-F238E27FC236}">
                <a16:creationId xmlns="" xmlns:a16="http://schemas.microsoft.com/office/drawing/2014/main" id="{9EFD1F10-CBED-4B3C-81AF-BBE306D65C6E}"/>
              </a:ext>
            </a:extLst>
          </p:cNvPr>
          <p:cNvSpPr/>
          <p:nvPr/>
        </p:nvSpPr>
        <p:spPr>
          <a:xfrm>
            <a:off x="271243" y="1862913"/>
            <a:ext cx="11159252" cy="5078313"/>
          </a:xfrm>
          <a:prstGeom prst="rect">
            <a:avLst/>
          </a:prstGeom>
        </p:spPr>
        <p:txBody>
          <a:bodyPr wrap="square">
            <a:spAutoFit/>
          </a:bodyPr>
          <a:lstStyle/>
          <a:p>
            <a:pPr marL="285750" indent="-285750">
              <a:lnSpc>
                <a:spcPct val="150000"/>
              </a:lnSpc>
              <a:buFont typeface="Wingdings" panose="05000000000000000000" pitchFamily="2" charset="2"/>
              <a:buChar char="Ø"/>
            </a:pPr>
            <a:r>
              <a:rPr lang="zh-CN" altLang="en-US" dirty="0" smtClean="0">
                <a:solidFill>
                  <a:schemeClr val="accent1">
                    <a:lumMod val="75000"/>
                  </a:schemeClr>
                </a:solidFill>
                <a:latin typeface="楷体" panose="02010609060101010101" pitchFamily="49" charset="-122"/>
                <a:ea typeface="楷体" panose="02010609060101010101" pitchFamily="49" charset="-122"/>
              </a:rPr>
              <a:t>第</a:t>
            </a:r>
            <a:r>
              <a:rPr lang="en-US" altLang="zh-CN" dirty="0" smtClean="0">
                <a:solidFill>
                  <a:schemeClr val="accent1">
                    <a:lumMod val="75000"/>
                  </a:schemeClr>
                </a:solidFill>
                <a:latin typeface="楷体" panose="02010609060101010101" pitchFamily="49" charset="-122"/>
                <a:ea typeface="楷体" panose="02010609060101010101" pitchFamily="49" charset="-122"/>
              </a:rPr>
              <a:t>2</a:t>
            </a:r>
            <a:r>
              <a:rPr lang="zh-CN" altLang="en-US" dirty="0" smtClean="0">
                <a:solidFill>
                  <a:schemeClr val="accent1">
                    <a:lumMod val="75000"/>
                  </a:schemeClr>
                </a:solidFill>
                <a:latin typeface="楷体" panose="02010609060101010101" pitchFamily="49" charset="-122"/>
                <a:ea typeface="楷体" panose="02010609060101010101" pitchFamily="49" charset="-122"/>
              </a:rPr>
              <a:t>款：在</a:t>
            </a:r>
            <a:r>
              <a:rPr lang="zh-CN" altLang="en-US" dirty="0">
                <a:solidFill>
                  <a:schemeClr val="accent1">
                    <a:lumMod val="75000"/>
                  </a:schemeClr>
                </a:solidFill>
                <a:latin typeface="楷体" panose="02010609060101010101" pitchFamily="49" charset="-122"/>
                <a:ea typeface="楷体" panose="02010609060101010101" pitchFamily="49" charset="-122"/>
              </a:rPr>
              <a:t>目前的一些工程设计中，片面追求建筑外立面美观，将冷却塔安装区域用建筑外装修进行遮挡，忽视了冷却塔通风散热的基本要求，冷却塔的换热能力下降，冷水机组不能达到设计的制冷能力；实际项目中多有一台冷水机组对应多台冷却塔、冷却水泵开启的运行情况，浪费运行能耗。因此，强调冷却塔的工作环境应通风良好。另外冷却塔设置于热空气排放口或厨房排油烟排放口附近，会造成冷却塔冷却效果下降；因此强调冷却塔位置远离高温或有害气体。</a:t>
            </a:r>
          </a:p>
          <a:p>
            <a:pPr marL="285750" indent="-285750">
              <a:lnSpc>
                <a:spcPct val="150000"/>
              </a:lnSpc>
              <a:buFont typeface="Wingdings" panose="05000000000000000000" pitchFamily="2" charset="2"/>
              <a:buChar char="Ø"/>
            </a:pPr>
            <a:r>
              <a:rPr lang="zh-CN" altLang="en-US" dirty="0" smtClean="0">
                <a:solidFill>
                  <a:schemeClr val="accent1">
                    <a:lumMod val="75000"/>
                  </a:schemeClr>
                </a:solidFill>
                <a:latin typeface="楷体" panose="02010609060101010101" pitchFamily="49" charset="-122"/>
                <a:ea typeface="楷体" panose="02010609060101010101" pitchFamily="49" charset="-122"/>
              </a:rPr>
              <a:t>第</a:t>
            </a:r>
            <a:r>
              <a:rPr lang="en-US" altLang="zh-CN" dirty="0" smtClean="0">
                <a:solidFill>
                  <a:schemeClr val="accent1">
                    <a:lumMod val="75000"/>
                  </a:schemeClr>
                </a:solidFill>
                <a:latin typeface="楷体" panose="02010609060101010101" pitchFamily="49" charset="-122"/>
                <a:ea typeface="楷体" panose="02010609060101010101" pitchFamily="49" charset="-122"/>
              </a:rPr>
              <a:t>3</a:t>
            </a:r>
            <a:r>
              <a:rPr lang="zh-CN" altLang="en-US" dirty="0" smtClean="0">
                <a:solidFill>
                  <a:schemeClr val="accent1">
                    <a:lumMod val="75000"/>
                  </a:schemeClr>
                </a:solidFill>
                <a:latin typeface="楷体" panose="02010609060101010101" pitchFamily="49" charset="-122"/>
                <a:ea typeface="楷体" panose="02010609060101010101" pitchFamily="49" charset="-122"/>
              </a:rPr>
              <a:t>款：补</a:t>
            </a:r>
            <a:r>
              <a:rPr lang="zh-CN" altLang="en-US" dirty="0">
                <a:solidFill>
                  <a:schemeClr val="accent1">
                    <a:lumMod val="75000"/>
                  </a:schemeClr>
                </a:solidFill>
                <a:latin typeface="楷体" panose="02010609060101010101" pitchFamily="49" charset="-122"/>
                <a:ea typeface="楷体" panose="02010609060101010101" pitchFamily="49" charset="-122"/>
              </a:rPr>
              <a:t>水总管上设置水流量计量装置的目的是通过对补水量的计量，促进管理者关注并解决系统中的不合理耗水，同时为政府部门监督和管理提供一定的依据。</a:t>
            </a:r>
          </a:p>
          <a:p>
            <a:pPr marL="285750" indent="-285750">
              <a:lnSpc>
                <a:spcPct val="150000"/>
              </a:lnSpc>
              <a:buFont typeface="Wingdings" panose="05000000000000000000" pitchFamily="2" charset="2"/>
              <a:buChar char="Ø"/>
            </a:pPr>
            <a:r>
              <a:rPr lang="zh-CN" altLang="en-US" dirty="0" smtClean="0">
                <a:solidFill>
                  <a:schemeClr val="accent1">
                    <a:lumMod val="75000"/>
                  </a:schemeClr>
                </a:solidFill>
                <a:latin typeface="楷体" panose="02010609060101010101" pitchFamily="49" charset="-122"/>
                <a:ea typeface="楷体" panose="02010609060101010101" pitchFamily="49" charset="-122"/>
              </a:rPr>
              <a:t>第</a:t>
            </a:r>
            <a:r>
              <a:rPr lang="en-US" altLang="zh-CN" dirty="0" smtClean="0">
                <a:solidFill>
                  <a:schemeClr val="accent1">
                    <a:lumMod val="75000"/>
                  </a:schemeClr>
                </a:solidFill>
                <a:latin typeface="楷体" panose="02010609060101010101" pitchFamily="49" charset="-122"/>
                <a:ea typeface="楷体" panose="02010609060101010101" pitchFamily="49" charset="-122"/>
              </a:rPr>
              <a:t>4</a:t>
            </a:r>
            <a:r>
              <a:rPr lang="zh-CN" altLang="en-US" dirty="0" smtClean="0">
                <a:solidFill>
                  <a:schemeClr val="accent1">
                    <a:lumMod val="75000"/>
                  </a:schemeClr>
                </a:solidFill>
                <a:latin typeface="楷体" panose="02010609060101010101" pitchFamily="49" charset="-122"/>
                <a:ea typeface="楷体" panose="02010609060101010101" pitchFamily="49" charset="-122"/>
              </a:rPr>
              <a:t>款：减少</a:t>
            </a:r>
            <a:r>
              <a:rPr lang="zh-CN" altLang="en-US" dirty="0">
                <a:solidFill>
                  <a:schemeClr val="accent1">
                    <a:lumMod val="75000"/>
                  </a:schemeClr>
                </a:solidFill>
                <a:latin typeface="楷体" panose="02010609060101010101" pitchFamily="49" charset="-122"/>
                <a:ea typeface="楷体" panose="02010609060101010101" pitchFamily="49" charset="-122"/>
              </a:rPr>
              <a:t>冷却塔布水器与集水箱的高差，可节约水泵能耗，规定不应超过</a:t>
            </a:r>
            <a:r>
              <a:rPr lang="en-US" altLang="zh-CN" dirty="0">
                <a:solidFill>
                  <a:schemeClr val="accent1">
                    <a:lumMod val="75000"/>
                  </a:schemeClr>
                </a:solidFill>
                <a:latin typeface="楷体" panose="02010609060101010101" pitchFamily="49" charset="-122"/>
                <a:ea typeface="楷体" panose="02010609060101010101" pitchFamily="49" charset="-122"/>
              </a:rPr>
              <a:t>8m</a:t>
            </a:r>
            <a:r>
              <a:rPr lang="zh-CN" altLang="en-US" dirty="0">
                <a:solidFill>
                  <a:schemeClr val="accent1">
                    <a:lumMod val="75000"/>
                  </a:schemeClr>
                </a:solidFill>
                <a:latin typeface="楷体" panose="02010609060101010101" pitchFamily="49" charset="-122"/>
                <a:ea typeface="楷体" panose="02010609060101010101" pitchFamily="49" charset="-122"/>
              </a:rPr>
              <a:t>。</a:t>
            </a:r>
          </a:p>
          <a:p>
            <a:pPr marL="285750" indent="-285750">
              <a:lnSpc>
                <a:spcPct val="150000"/>
              </a:lnSpc>
              <a:buFont typeface="Wingdings" panose="05000000000000000000" pitchFamily="2" charset="2"/>
              <a:buChar char="Ø"/>
            </a:pPr>
            <a:r>
              <a:rPr lang="zh-CN" altLang="en-US" dirty="0" smtClean="0">
                <a:solidFill>
                  <a:schemeClr val="accent1">
                    <a:lumMod val="75000"/>
                  </a:schemeClr>
                </a:solidFill>
                <a:latin typeface="楷体" panose="02010609060101010101" pitchFamily="49" charset="-122"/>
                <a:ea typeface="楷体" panose="02010609060101010101" pitchFamily="49" charset="-122"/>
              </a:rPr>
              <a:t>第</a:t>
            </a:r>
            <a:r>
              <a:rPr lang="en-US" altLang="zh-CN" dirty="0" smtClean="0">
                <a:solidFill>
                  <a:schemeClr val="accent1">
                    <a:lumMod val="75000"/>
                  </a:schemeClr>
                </a:solidFill>
                <a:latin typeface="楷体" panose="02010609060101010101" pitchFamily="49" charset="-122"/>
                <a:ea typeface="楷体" panose="02010609060101010101" pitchFamily="49" charset="-122"/>
              </a:rPr>
              <a:t>5</a:t>
            </a:r>
            <a:r>
              <a:rPr lang="zh-CN" altLang="en-US" dirty="0" smtClean="0">
                <a:solidFill>
                  <a:schemeClr val="accent1">
                    <a:lumMod val="75000"/>
                  </a:schemeClr>
                </a:solidFill>
                <a:latin typeface="楷体" panose="02010609060101010101" pitchFamily="49" charset="-122"/>
                <a:ea typeface="楷体" panose="02010609060101010101" pitchFamily="49" charset="-122"/>
              </a:rPr>
              <a:t>款：系统</a:t>
            </a:r>
            <a:r>
              <a:rPr lang="zh-CN" altLang="en-US" dirty="0">
                <a:solidFill>
                  <a:schemeClr val="accent1">
                    <a:lumMod val="75000"/>
                  </a:schemeClr>
                </a:solidFill>
                <a:latin typeface="楷体" panose="02010609060101010101" pitchFamily="49" charset="-122"/>
                <a:ea typeface="楷体" panose="02010609060101010101" pitchFamily="49" charset="-122"/>
              </a:rPr>
              <a:t>中有多台冷却塔时，冷却塔处宜采用并联母管的水管连接方式。在部分冷水机组运行时，可充分利用冷却塔换热能力；根据冷却水供水温度设定值，减少冷却塔风机运行数量或风机变频低速运行，以节约风机能耗，同时降低运行噪声。</a:t>
            </a:r>
          </a:p>
          <a:p>
            <a:pPr marL="285750" indent="-285750">
              <a:lnSpc>
                <a:spcPct val="150000"/>
              </a:lnSpc>
              <a:buFont typeface="Wingdings" panose="05000000000000000000" pitchFamily="2" charset="2"/>
              <a:buChar char="Ø"/>
            </a:pPr>
            <a:r>
              <a:rPr lang="zh-CN" altLang="en-US" dirty="0" smtClean="0">
                <a:solidFill>
                  <a:schemeClr val="accent1">
                    <a:lumMod val="75000"/>
                  </a:schemeClr>
                </a:solidFill>
                <a:latin typeface="楷体" panose="02010609060101010101" pitchFamily="49" charset="-122"/>
                <a:ea typeface="楷体" panose="02010609060101010101" pitchFamily="49" charset="-122"/>
              </a:rPr>
              <a:t>第</a:t>
            </a:r>
            <a:r>
              <a:rPr lang="en-US" altLang="zh-CN" dirty="0" smtClean="0">
                <a:solidFill>
                  <a:schemeClr val="accent1">
                    <a:lumMod val="75000"/>
                  </a:schemeClr>
                </a:solidFill>
                <a:latin typeface="楷体" panose="02010609060101010101" pitchFamily="49" charset="-122"/>
                <a:ea typeface="楷体" panose="02010609060101010101" pitchFamily="49" charset="-122"/>
              </a:rPr>
              <a:t>6</a:t>
            </a:r>
            <a:r>
              <a:rPr lang="zh-CN" altLang="en-US" dirty="0" smtClean="0">
                <a:solidFill>
                  <a:schemeClr val="accent1">
                    <a:lumMod val="75000"/>
                  </a:schemeClr>
                </a:solidFill>
                <a:latin typeface="楷体" panose="02010609060101010101" pitchFamily="49" charset="-122"/>
                <a:ea typeface="楷体" panose="02010609060101010101" pitchFamily="49" charset="-122"/>
              </a:rPr>
              <a:t>款：多</a:t>
            </a:r>
            <a:r>
              <a:rPr lang="zh-CN" altLang="en-US" dirty="0">
                <a:solidFill>
                  <a:schemeClr val="accent1">
                    <a:lumMod val="75000"/>
                  </a:schemeClr>
                </a:solidFill>
                <a:latin typeface="楷体" panose="02010609060101010101" pitchFamily="49" charset="-122"/>
                <a:ea typeface="楷体" panose="02010609060101010101" pitchFamily="49" charset="-122"/>
              </a:rPr>
              <a:t>台冷却塔之间的管道平衡可保证各台冷却塔的设计水量，避免补水和溢水不均衡造成浪费</a:t>
            </a:r>
            <a:r>
              <a:rPr lang="zh-CN" altLang="en-US" dirty="0" smtClean="0">
                <a:solidFill>
                  <a:schemeClr val="accent1">
                    <a:lumMod val="75000"/>
                  </a:schemeClr>
                </a:solidFill>
                <a:latin typeface="楷体" panose="02010609060101010101" pitchFamily="49" charset="-122"/>
                <a:ea typeface="楷体" panose="02010609060101010101" pitchFamily="49" charset="-122"/>
              </a:rPr>
              <a:t>。</a:t>
            </a:r>
            <a:endParaRPr lang="zh-CN" altLang="en-US" dirty="0">
              <a:solidFill>
                <a:schemeClr val="accent1">
                  <a:lumMod val="75000"/>
                </a:schemeClr>
              </a:solidFill>
              <a:latin typeface="楷体" panose="02010609060101010101" pitchFamily="49" charset="-122"/>
              <a:ea typeface="楷体" panose="02010609060101010101" pitchFamily="49" charset="-122"/>
            </a:endParaRPr>
          </a:p>
        </p:txBody>
      </p:sp>
      <p:sp>
        <p:nvSpPr>
          <p:cNvPr id="19" name="Rectangle 15">
            <a:extLst>
              <a:ext uri="{FF2B5EF4-FFF2-40B4-BE49-F238E27FC236}">
                <a16:creationId xmlns="" xmlns:a16="http://schemas.microsoft.com/office/drawing/2014/main" id="{A0BE052A-7E0F-4F89-9D1E-90E6C35B798E}"/>
              </a:ext>
            </a:extLst>
          </p:cNvPr>
          <p:cNvSpPr>
            <a:spLocks noChangeArrowheads="1"/>
          </p:cNvSpPr>
          <p:nvPr/>
        </p:nvSpPr>
        <p:spPr bwMode="auto">
          <a:xfrm>
            <a:off x="3022122" y="224464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Tree>
    <p:extLst>
      <p:ext uri="{BB962C8B-B14F-4D97-AF65-F5344CB8AC3E}">
        <p14:creationId xmlns:p14="http://schemas.microsoft.com/office/powerpoint/2010/main" val="207678145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8" y="842306"/>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4.3 </a:t>
            </a:r>
            <a:r>
              <a:rPr lang="zh-CN" altLang="en-US" sz="2000" b="0" cap="none" spc="0" dirty="0">
                <a:ln w="0"/>
                <a:solidFill>
                  <a:schemeClr val="tx1"/>
                </a:solidFill>
                <a:effectLst>
                  <a:outerShdw blurRad="38100" dist="19050" dir="2700000" algn="tl" rotWithShape="0">
                    <a:schemeClr val="dk1">
                      <a:alpha val="40000"/>
                    </a:schemeClr>
                  </a:outerShdw>
                </a:effectLst>
              </a:rPr>
              <a:t>空调、供暖水系统</a:t>
            </a:r>
          </a:p>
        </p:txBody>
      </p:sp>
      <p:sp>
        <p:nvSpPr>
          <p:cNvPr id="19" name="Rectangle 15">
            <a:extLst>
              <a:ext uri="{FF2B5EF4-FFF2-40B4-BE49-F238E27FC236}">
                <a16:creationId xmlns="" xmlns:a16="http://schemas.microsoft.com/office/drawing/2014/main" id="{A0BE052A-7E0F-4F89-9D1E-90E6C35B798E}"/>
              </a:ext>
            </a:extLst>
          </p:cNvPr>
          <p:cNvSpPr>
            <a:spLocks noChangeArrowheads="1"/>
          </p:cNvSpPr>
          <p:nvPr/>
        </p:nvSpPr>
        <p:spPr bwMode="auto">
          <a:xfrm>
            <a:off x="3022122" y="224464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矩形 2">
            <a:extLst>
              <a:ext uri="{FF2B5EF4-FFF2-40B4-BE49-F238E27FC236}">
                <a16:creationId xmlns="" xmlns:a16="http://schemas.microsoft.com/office/drawing/2014/main" id="{B31A7479-2BC3-447A-8491-0D6AAA2A69F8}"/>
              </a:ext>
            </a:extLst>
          </p:cNvPr>
          <p:cNvSpPr/>
          <p:nvPr/>
        </p:nvSpPr>
        <p:spPr>
          <a:xfrm>
            <a:off x="334305" y="1288275"/>
            <a:ext cx="11100805" cy="507831"/>
          </a:xfrm>
          <a:prstGeom prst="rect">
            <a:avLst/>
          </a:prstGeom>
        </p:spPr>
        <p:txBody>
          <a:bodyPr wrap="square">
            <a:spAutoFit/>
          </a:bodyPr>
          <a:lstStyle/>
          <a:p>
            <a:pPr>
              <a:lnSpc>
                <a:spcPct val="150000"/>
              </a:lnSpc>
            </a:pPr>
            <a:r>
              <a:rPr lang="en-US" altLang="zh-CN" dirty="0">
                <a:latin typeface="Times New Roman" panose="02020603050405020304" pitchFamily="18" charset="0"/>
                <a:cs typeface="Times New Roman" panose="02020603050405020304" pitchFamily="18" charset="0"/>
              </a:rPr>
              <a:t>4.3.11 </a:t>
            </a:r>
            <a:r>
              <a:rPr lang="zh-CN" altLang="zh-CN" dirty="0">
                <a:latin typeface="Times New Roman" panose="02020603050405020304" pitchFamily="18" charset="0"/>
                <a:cs typeface="Times New Roman" panose="02020603050405020304" pitchFamily="18" charset="0"/>
              </a:rPr>
              <a:t>集中供暖系统应采用热水作为热媒。</a:t>
            </a:r>
            <a:r>
              <a:rPr lang="zh-CN" altLang="en-US" kern="0" dirty="0">
                <a:solidFill>
                  <a:srgbClr val="FF0000"/>
                </a:solidFill>
                <a:latin typeface="Times New Roman" panose="02020603050405020304" pitchFamily="18" charset="0"/>
                <a:cs typeface="Times New Roman" panose="02020603050405020304" pitchFamily="18" charset="0"/>
              </a:rPr>
              <a:t> </a:t>
            </a:r>
            <a:r>
              <a:rPr lang="zh-CN" altLang="en-US" kern="0" dirty="0" smtClean="0">
                <a:solidFill>
                  <a:srgbClr val="FF0000"/>
                </a:solidFill>
                <a:latin typeface="Times New Roman" panose="02020603050405020304" pitchFamily="18" charset="0"/>
                <a:cs typeface="Times New Roman" panose="02020603050405020304" pitchFamily="18" charset="0"/>
              </a:rPr>
              <a:t>（执行国家标准）</a:t>
            </a:r>
            <a:endParaRPr lang="zh-CN" altLang="zh-C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3835680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8" y="842306"/>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4.3 </a:t>
            </a:r>
            <a:r>
              <a:rPr lang="zh-CN" altLang="en-US" sz="2000" b="0" cap="none" spc="0" dirty="0">
                <a:ln w="0"/>
                <a:solidFill>
                  <a:schemeClr val="tx1"/>
                </a:solidFill>
                <a:effectLst>
                  <a:outerShdw blurRad="38100" dist="19050" dir="2700000" algn="tl" rotWithShape="0">
                    <a:schemeClr val="dk1">
                      <a:alpha val="40000"/>
                    </a:schemeClr>
                  </a:outerShdw>
                </a:effectLst>
              </a:rPr>
              <a:t>空调、供暖水系统</a:t>
            </a:r>
          </a:p>
        </p:txBody>
      </p:sp>
      <p:sp>
        <p:nvSpPr>
          <p:cNvPr id="19" name="Rectangle 15">
            <a:extLst>
              <a:ext uri="{FF2B5EF4-FFF2-40B4-BE49-F238E27FC236}">
                <a16:creationId xmlns="" xmlns:a16="http://schemas.microsoft.com/office/drawing/2014/main" id="{A0BE052A-7E0F-4F89-9D1E-90E6C35B798E}"/>
              </a:ext>
            </a:extLst>
          </p:cNvPr>
          <p:cNvSpPr>
            <a:spLocks noChangeArrowheads="1"/>
          </p:cNvSpPr>
          <p:nvPr/>
        </p:nvSpPr>
        <p:spPr bwMode="auto">
          <a:xfrm>
            <a:off x="3022122" y="224464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矩形 2">
            <a:extLst>
              <a:ext uri="{FF2B5EF4-FFF2-40B4-BE49-F238E27FC236}">
                <a16:creationId xmlns="" xmlns:a16="http://schemas.microsoft.com/office/drawing/2014/main" id="{B31A7479-2BC3-447A-8491-0D6AAA2A69F8}"/>
              </a:ext>
            </a:extLst>
          </p:cNvPr>
          <p:cNvSpPr/>
          <p:nvPr/>
        </p:nvSpPr>
        <p:spPr>
          <a:xfrm>
            <a:off x="404098" y="1309615"/>
            <a:ext cx="11159252" cy="875881"/>
          </a:xfrm>
          <a:prstGeom prst="rect">
            <a:avLst/>
          </a:prstGeom>
        </p:spPr>
        <p:txBody>
          <a:bodyPr wrap="square">
            <a:spAutoFit/>
          </a:bodyPr>
          <a:lstStyle/>
          <a:p>
            <a:pPr>
              <a:lnSpc>
                <a:spcPct val="150000"/>
              </a:lnSpc>
            </a:pPr>
            <a:r>
              <a:rPr lang="en-US" altLang="zh-CN" dirty="0">
                <a:latin typeface="Times New Roman" panose="02020603050405020304" pitchFamily="18" charset="0"/>
                <a:cs typeface="Times New Roman" panose="02020603050405020304" pitchFamily="18" charset="0"/>
              </a:rPr>
              <a:t>4.3.12 </a:t>
            </a:r>
            <a:r>
              <a:rPr lang="zh-CN" altLang="zh-CN" dirty="0">
                <a:latin typeface="Times New Roman" panose="02020603050405020304" pitchFamily="18" charset="0"/>
                <a:cs typeface="Times New Roman" panose="02020603050405020304" pitchFamily="18" charset="0"/>
              </a:rPr>
              <a:t>在选配集中供暖系统的循环水泵时，应计算集中供暖系统耗电输热比（</a:t>
            </a:r>
            <a:r>
              <a:rPr lang="en-US" altLang="zh-CN" i="1" dirty="0">
                <a:latin typeface="Times New Roman" panose="02020603050405020304" pitchFamily="18" charset="0"/>
                <a:cs typeface="Times New Roman" panose="02020603050405020304" pitchFamily="18" charset="0"/>
              </a:rPr>
              <a:t>EHR-h</a:t>
            </a:r>
            <a:r>
              <a:rPr lang="zh-CN" altLang="zh-CN" dirty="0">
                <a:latin typeface="Times New Roman" panose="02020603050405020304" pitchFamily="18" charset="0"/>
                <a:cs typeface="Times New Roman" panose="02020603050405020304" pitchFamily="18" charset="0"/>
              </a:rPr>
              <a:t>），并应标注在施工图的设计说明中。集中供暖系统耗电输热比应按下式计算：</a:t>
            </a:r>
          </a:p>
        </p:txBody>
      </p:sp>
      <p:sp>
        <p:nvSpPr>
          <p:cNvPr id="4" name="Rectangle 2">
            <a:extLst>
              <a:ext uri="{FF2B5EF4-FFF2-40B4-BE49-F238E27FC236}">
                <a16:creationId xmlns="" xmlns:a16="http://schemas.microsoft.com/office/drawing/2014/main" id="{46F87285-1341-48D6-807E-066D9668B6BB}"/>
              </a:ext>
            </a:extLst>
          </p:cNvPr>
          <p:cNvSpPr>
            <a:spLocks noChangeArrowheads="1"/>
          </p:cNvSpPr>
          <p:nvPr/>
        </p:nvSpPr>
        <p:spPr bwMode="auto">
          <a:xfrm>
            <a:off x="2150075" y="221978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5" name="对象 4">
            <a:extLst>
              <a:ext uri="{FF2B5EF4-FFF2-40B4-BE49-F238E27FC236}">
                <a16:creationId xmlns="" xmlns:a16="http://schemas.microsoft.com/office/drawing/2014/main" id="{8FC45E43-F780-4280-BE4A-02D89061D016}"/>
              </a:ext>
            </a:extLst>
          </p:cNvPr>
          <p:cNvGraphicFramePr>
            <a:graphicFrameLocks noChangeAspect="1"/>
          </p:cNvGraphicFramePr>
          <p:nvPr>
            <p:extLst>
              <p:ext uri="{D42A27DB-BD31-4B8C-83A1-F6EECF244321}">
                <p14:modId xmlns:p14="http://schemas.microsoft.com/office/powerpoint/2010/main" val="212286456"/>
              </p:ext>
            </p:extLst>
          </p:nvPr>
        </p:nvGraphicFramePr>
        <p:xfrm>
          <a:off x="2150075" y="2219786"/>
          <a:ext cx="5464420" cy="419265"/>
        </p:xfrm>
        <a:graphic>
          <a:graphicData uri="http://schemas.openxmlformats.org/presentationml/2006/ole">
            <mc:AlternateContent xmlns:mc="http://schemas.openxmlformats.org/markup-compatibility/2006">
              <mc:Choice xmlns:v="urn:schemas-microsoft-com:vml" Requires="v">
                <p:oleObj spid="_x0000_s21038" name="Equation" r:id="rId3" imgW="3733800" imgH="279400" progId="Equation.DSMT4">
                  <p:embed/>
                </p:oleObj>
              </mc:Choice>
              <mc:Fallback>
                <p:oleObj name="Equation" r:id="rId3" imgW="3733800" imgH="279400" progId="Equation.DSMT4">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50075" y="2219786"/>
                        <a:ext cx="5464420" cy="419265"/>
                      </a:xfrm>
                      <a:prstGeom prst="rect">
                        <a:avLst/>
                      </a:prstGeom>
                      <a:noFill/>
                    </p:spPr>
                  </p:pic>
                </p:oleObj>
              </mc:Fallback>
            </mc:AlternateContent>
          </a:graphicData>
        </a:graphic>
      </p:graphicFrame>
      <p:sp>
        <p:nvSpPr>
          <p:cNvPr id="6" name="矩形 5">
            <a:extLst>
              <a:ext uri="{FF2B5EF4-FFF2-40B4-BE49-F238E27FC236}">
                <a16:creationId xmlns="" xmlns:a16="http://schemas.microsoft.com/office/drawing/2014/main" id="{546E9541-ADEC-4464-ABFC-702B0E5F8BE7}"/>
              </a:ext>
            </a:extLst>
          </p:cNvPr>
          <p:cNvSpPr/>
          <p:nvPr/>
        </p:nvSpPr>
        <p:spPr>
          <a:xfrm>
            <a:off x="8639386" y="2135035"/>
            <a:ext cx="1223412" cy="455253"/>
          </a:xfrm>
          <a:prstGeom prst="rect">
            <a:avLst/>
          </a:prstGeom>
        </p:spPr>
        <p:txBody>
          <a:bodyPr wrap="none">
            <a:spAutoFit/>
          </a:bodyPr>
          <a:lstStyle/>
          <a:p>
            <a:pPr algn="r">
              <a:lnSpc>
                <a:spcPct val="150000"/>
              </a:lnSpc>
              <a:spcAft>
                <a:spcPts val="0"/>
              </a:spcAft>
            </a:pPr>
            <a:r>
              <a:rPr lang="zh-CN" altLang="zh-CN" kern="0" dirty="0">
                <a:solidFill>
                  <a:srgbClr val="000000"/>
                </a:solidFill>
                <a:latin typeface="Times New Roman" panose="02020603050405020304" pitchFamily="18" charset="0"/>
              </a:rPr>
              <a:t>（</a:t>
            </a:r>
            <a:r>
              <a:rPr lang="en-US" altLang="zh-CN" kern="0" dirty="0">
                <a:solidFill>
                  <a:srgbClr val="000000"/>
                </a:solidFill>
                <a:latin typeface="Times New Roman" panose="02020603050405020304" pitchFamily="18" charset="0"/>
              </a:rPr>
              <a:t>4.3.12</a:t>
            </a:r>
            <a:r>
              <a:rPr lang="zh-CN" altLang="zh-CN" kern="0" dirty="0">
                <a:solidFill>
                  <a:srgbClr val="000000"/>
                </a:solidFill>
                <a:latin typeface="Times New Roman" panose="02020603050405020304" pitchFamily="18" charset="0"/>
              </a:rPr>
              <a:t>）</a:t>
            </a:r>
            <a:endParaRPr lang="zh-CN" altLang="zh-CN" sz="1400" kern="100" dirty="0">
              <a:latin typeface="Times New Roman" panose="02020603050405020304" pitchFamily="18" charset="0"/>
            </a:endParaRPr>
          </a:p>
        </p:txBody>
      </p:sp>
      <p:sp>
        <p:nvSpPr>
          <p:cNvPr id="7" name="矩形 6">
            <a:extLst>
              <a:ext uri="{FF2B5EF4-FFF2-40B4-BE49-F238E27FC236}">
                <a16:creationId xmlns="" xmlns:a16="http://schemas.microsoft.com/office/drawing/2014/main" id="{FFA8D325-F912-4C2A-ACDD-6BE6F4AFFAE7}"/>
              </a:ext>
            </a:extLst>
          </p:cNvPr>
          <p:cNvSpPr/>
          <p:nvPr/>
        </p:nvSpPr>
        <p:spPr>
          <a:xfrm>
            <a:off x="915353" y="2639060"/>
            <a:ext cx="11031012" cy="3831818"/>
          </a:xfrm>
          <a:prstGeom prst="rect">
            <a:avLst/>
          </a:prstGeom>
        </p:spPr>
        <p:txBody>
          <a:bodyPr wrap="square">
            <a:spAutoFit/>
          </a:bodyPr>
          <a:lstStyle/>
          <a:p>
            <a:pPr>
              <a:lnSpc>
                <a:spcPct val="150000"/>
              </a:lnSpc>
            </a:pPr>
            <a:r>
              <a:rPr lang="zh-CN" altLang="zh-CN" dirty="0">
                <a:latin typeface="Times New Roman" panose="02020603050405020304" pitchFamily="18" charset="0"/>
                <a:cs typeface="Times New Roman" panose="02020603050405020304" pitchFamily="18" charset="0"/>
              </a:rPr>
              <a:t>式中：</a:t>
            </a:r>
            <a:r>
              <a:rPr lang="en-US" altLang="zh-CN" i="1" dirty="0">
                <a:latin typeface="Times New Roman" panose="02020603050405020304" pitchFamily="18" charset="0"/>
                <a:cs typeface="Times New Roman" panose="02020603050405020304" pitchFamily="18" charset="0"/>
              </a:rPr>
              <a:t>ECR-h</a:t>
            </a:r>
            <a:r>
              <a:rPr lang="en-US" altLang="zh-CN" dirty="0">
                <a:latin typeface="Times New Roman" panose="02020603050405020304" pitchFamily="18" charset="0"/>
                <a:cs typeface="Times New Roman" panose="02020603050405020304" pitchFamily="18" charset="0"/>
              </a:rPr>
              <a:t>——</a:t>
            </a:r>
            <a:r>
              <a:rPr lang="zh-CN" altLang="zh-CN" dirty="0">
                <a:latin typeface="Times New Roman" panose="02020603050405020304" pitchFamily="18" charset="0"/>
                <a:cs typeface="Times New Roman" panose="02020603050405020304" pitchFamily="18" charset="0"/>
              </a:rPr>
              <a:t>集中供暖系统耗电输热比；</a:t>
            </a:r>
            <a:endParaRPr lang="en-US" altLang="zh-CN" dirty="0">
              <a:latin typeface="Times New Roman" panose="02020603050405020304" pitchFamily="18" charset="0"/>
              <a:cs typeface="Times New Roman" panose="02020603050405020304" pitchFamily="18" charset="0"/>
            </a:endParaRPr>
          </a:p>
          <a:p>
            <a:pPr>
              <a:lnSpc>
                <a:spcPct val="150000"/>
              </a:lnSpc>
            </a:pPr>
            <a:r>
              <a:rPr lang="en-US" altLang="zh-CN" i="1" dirty="0">
                <a:latin typeface="Times New Roman" panose="02020603050405020304" pitchFamily="18" charset="0"/>
                <a:cs typeface="Times New Roman" panose="02020603050405020304" pitchFamily="18" charset="0"/>
              </a:rPr>
              <a:t>                     G</a:t>
            </a:r>
            <a:r>
              <a:rPr lang="en-US" altLang="zh-CN" dirty="0">
                <a:latin typeface="Times New Roman" panose="02020603050405020304" pitchFamily="18" charset="0"/>
                <a:cs typeface="Times New Roman" panose="02020603050405020304" pitchFamily="18" charset="0"/>
              </a:rPr>
              <a:t>——</a:t>
            </a:r>
            <a:r>
              <a:rPr lang="zh-CN" altLang="zh-CN" dirty="0">
                <a:latin typeface="Times New Roman" panose="02020603050405020304" pitchFamily="18" charset="0"/>
                <a:cs typeface="Times New Roman" panose="02020603050405020304" pitchFamily="18" charset="0"/>
              </a:rPr>
              <a:t>每台运行水泵的设计流量（</a:t>
            </a:r>
            <a:r>
              <a:rPr lang="en-US" altLang="zh-CN" dirty="0">
                <a:latin typeface="Times New Roman" panose="02020603050405020304" pitchFamily="18" charset="0"/>
                <a:cs typeface="Times New Roman" panose="02020603050405020304" pitchFamily="18" charset="0"/>
              </a:rPr>
              <a:t>m</a:t>
            </a:r>
            <a:r>
              <a:rPr lang="en-US" altLang="zh-CN" baseline="30000" dirty="0">
                <a:latin typeface="Times New Roman" panose="02020603050405020304" pitchFamily="18" charset="0"/>
                <a:cs typeface="Times New Roman" panose="02020603050405020304" pitchFamily="18" charset="0"/>
              </a:rPr>
              <a:t>3</a:t>
            </a:r>
            <a:r>
              <a:rPr lang="en-US" altLang="zh-CN" dirty="0">
                <a:latin typeface="Times New Roman" panose="02020603050405020304" pitchFamily="18" charset="0"/>
                <a:cs typeface="Times New Roman" panose="02020603050405020304" pitchFamily="18" charset="0"/>
              </a:rPr>
              <a:t>/h</a:t>
            </a:r>
            <a:r>
              <a:rPr lang="zh-CN" altLang="zh-CN" dirty="0">
                <a:latin typeface="Times New Roman" panose="02020603050405020304" pitchFamily="18" charset="0"/>
                <a:cs typeface="Times New Roman" panose="02020603050405020304" pitchFamily="18" charset="0"/>
              </a:rPr>
              <a:t>）；</a:t>
            </a:r>
            <a:endParaRPr lang="en-US" altLang="zh-CN" dirty="0">
              <a:latin typeface="Times New Roman" panose="02020603050405020304" pitchFamily="18" charset="0"/>
              <a:cs typeface="Times New Roman" panose="02020603050405020304" pitchFamily="18" charset="0"/>
            </a:endParaRPr>
          </a:p>
          <a:p>
            <a:pPr>
              <a:lnSpc>
                <a:spcPct val="150000"/>
              </a:lnSpc>
            </a:pPr>
            <a:r>
              <a:rPr lang="en-US" altLang="zh-CN" i="1" dirty="0">
                <a:latin typeface="Times New Roman" panose="02020603050405020304" pitchFamily="18" charset="0"/>
                <a:cs typeface="Times New Roman" panose="02020603050405020304" pitchFamily="18" charset="0"/>
              </a:rPr>
              <a:t>                     H</a:t>
            </a:r>
            <a:r>
              <a:rPr lang="en-US" altLang="zh-CN" dirty="0">
                <a:latin typeface="Times New Roman" panose="02020603050405020304" pitchFamily="18" charset="0"/>
                <a:cs typeface="Times New Roman" panose="02020603050405020304" pitchFamily="18" charset="0"/>
              </a:rPr>
              <a:t>——</a:t>
            </a:r>
            <a:r>
              <a:rPr lang="zh-CN" altLang="zh-CN" dirty="0">
                <a:latin typeface="Times New Roman" panose="02020603050405020304" pitchFamily="18" charset="0"/>
                <a:cs typeface="Times New Roman" panose="02020603050405020304" pitchFamily="18" charset="0"/>
              </a:rPr>
              <a:t>每台运行水泵对应的设计扬程（</a:t>
            </a:r>
            <a:r>
              <a:rPr lang="en-US" altLang="zh-CN" dirty="0">
                <a:latin typeface="Times New Roman" panose="02020603050405020304" pitchFamily="18" charset="0"/>
                <a:cs typeface="Times New Roman" panose="02020603050405020304" pitchFamily="18" charset="0"/>
              </a:rPr>
              <a:t>m</a:t>
            </a:r>
            <a:r>
              <a:rPr lang="zh-CN" altLang="zh-CN" dirty="0">
                <a:latin typeface="Times New Roman" panose="02020603050405020304" pitchFamily="18" charset="0"/>
                <a:cs typeface="Times New Roman" panose="02020603050405020304" pitchFamily="18" charset="0"/>
              </a:rPr>
              <a:t>）；</a:t>
            </a:r>
            <a:endParaRPr lang="en-US" altLang="zh-CN" dirty="0">
              <a:latin typeface="Times New Roman" panose="02020603050405020304" pitchFamily="18" charset="0"/>
              <a:cs typeface="Times New Roman" panose="02020603050405020304" pitchFamily="18" charset="0"/>
            </a:endParaRPr>
          </a:p>
          <a:p>
            <a:pPr>
              <a:lnSpc>
                <a:spcPct val="150000"/>
              </a:lnSpc>
            </a:pPr>
            <a:r>
              <a:rPr lang="en-US" altLang="zh-CN" dirty="0">
                <a:latin typeface="Times New Roman" panose="02020603050405020304" pitchFamily="18" charset="0"/>
                <a:cs typeface="Times New Roman" panose="02020603050405020304" pitchFamily="18" charset="0"/>
              </a:rPr>
              <a:t>                    </a:t>
            </a:r>
            <a:r>
              <a:rPr lang="el-GR" altLang="zh-CN" i="1" dirty="0">
                <a:latin typeface="Times New Roman" panose="02020603050405020304" pitchFamily="18" charset="0"/>
                <a:cs typeface="Times New Roman" panose="02020603050405020304" pitchFamily="18" charset="0"/>
              </a:rPr>
              <a:t>η</a:t>
            </a:r>
            <a:r>
              <a:rPr lang="en-US" altLang="zh-CN" i="1" baseline="-25000" dirty="0">
                <a:latin typeface="Times New Roman" panose="02020603050405020304" pitchFamily="18" charset="0"/>
                <a:cs typeface="Times New Roman" panose="02020603050405020304" pitchFamily="18" charset="0"/>
              </a:rPr>
              <a:t>b</a:t>
            </a:r>
            <a:r>
              <a:rPr lang="en-US" altLang="zh-CN" dirty="0">
                <a:latin typeface="Times New Roman" panose="02020603050405020304" pitchFamily="18" charset="0"/>
                <a:cs typeface="Times New Roman" panose="02020603050405020304" pitchFamily="18" charset="0"/>
              </a:rPr>
              <a:t>——</a:t>
            </a:r>
            <a:r>
              <a:rPr lang="zh-CN" altLang="zh-CN" dirty="0">
                <a:latin typeface="Times New Roman" panose="02020603050405020304" pitchFamily="18" charset="0"/>
                <a:cs typeface="Times New Roman" panose="02020603050405020304" pitchFamily="18" charset="0"/>
              </a:rPr>
              <a:t>每台运行水泵对应的设计工作点效率； </a:t>
            </a:r>
            <a:endParaRPr lang="en-US" altLang="zh-CN" dirty="0">
              <a:latin typeface="Times New Roman" panose="02020603050405020304" pitchFamily="18" charset="0"/>
              <a:cs typeface="Times New Roman" panose="02020603050405020304" pitchFamily="18" charset="0"/>
            </a:endParaRPr>
          </a:p>
          <a:p>
            <a:pPr>
              <a:lnSpc>
                <a:spcPct val="150000"/>
              </a:lnSpc>
            </a:pPr>
            <a:r>
              <a:rPr lang="en-US" altLang="zh-CN" i="1" dirty="0">
                <a:latin typeface="Times New Roman" panose="02020603050405020304" pitchFamily="18" charset="0"/>
                <a:cs typeface="Times New Roman" panose="02020603050405020304" pitchFamily="18" charset="0"/>
              </a:rPr>
              <a:t>                     Q</a:t>
            </a:r>
            <a:r>
              <a:rPr lang="en-US" altLang="zh-CN" dirty="0">
                <a:latin typeface="Times New Roman" panose="02020603050405020304" pitchFamily="18" charset="0"/>
                <a:cs typeface="Times New Roman" panose="02020603050405020304" pitchFamily="18" charset="0"/>
              </a:rPr>
              <a:t>——</a:t>
            </a:r>
            <a:r>
              <a:rPr lang="zh-CN" altLang="zh-CN" dirty="0">
                <a:latin typeface="Times New Roman" panose="02020603050405020304" pitchFamily="18" charset="0"/>
                <a:cs typeface="Times New Roman" panose="02020603050405020304" pitchFamily="18" charset="0"/>
              </a:rPr>
              <a:t>设计热负荷（</a:t>
            </a:r>
            <a:r>
              <a:rPr lang="en-US" altLang="zh-CN" dirty="0">
                <a:latin typeface="Times New Roman" panose="02020603050405020304" pitchFamily="18" charset="0"/>
                <a:cs typeface="Times New Roman" panose="02020603050405020304" pitchFamily="18" charset="0"/>
              </a:rPr>
              <a:t>kW</a:t>
            </a:r>
            <a:r>
              <a:rPr lang="zh-CN" altLang="zh-CN" dirty="0">
                <a:latin typeface="Times New Roman" panose="02020603050405020304" pitchFamily="18" charset="0"/>
                <a:cs typeface="Times New Roman" panose="02020603050405020304" pitchFamily="18" charset="0"/>
              </a:rPr>
              <a:t>）；</a:t>
            </a:r>
            <a:r>
              <a:rPr lang="en-US" altLang="zh-CN" dirty="0">
                <a:latin typeface="Times New Roman" panose="02020603050405020304" pitchFamily="18" charset="0"/>
                <a:cs typeface="Times New Roman" panose="02020603050405020304" pitchFamily="18" charset="0"/>
              </a:rPr>
              <a:t> </a:t>
            </a:r>
            <a:endParaRPr lang="en-US" altLang="zh-CN" dirty="0" smtClean="0">
              <a:latin typeface="Times New Roman" panose="02020603050405020304" pitchFamily="18" charset="0"/>
              <a:cs typeface="Times New Roman" panose="02020603050405020304" pitchFamily="18" charset="0"/>
            </a:endParaRPr>
          </a:p>
          <a:p>
            <a:pPr>
              <a:lnSpc>
                <a:spcPct val="150000"/>
              </a:lnSpc>
            </a:pPr>
            <a:r>
              <a:rPr lang="en-US" altLang="zh-CN" dirty="0">
                <a:latin typeface="Times New Roman" panose="02020603050405020304" pitchFamily="18" charset="0"/>
                <a:cs typeface="Times New Roman" panose="02020603050405020304" pitchFamily="18" charset="0"/>
              </a:rPr>
              <a:t>     </a:t>
            </a:r>
            <a:r>
              <a:rPr lang="en-US" altLang="zh-CN" dirty="0" smtClean="0">
                <a:latin typeface="Times New Roman" panose="02020603050405020304" pitchFamily="18" charset="0"/>
                <a:cs typeface="Times New Roman" panose="02020603050405020304" pitchFamily="18" charset="0"/>
              </a:rPr>
              <a:t>                ΔT</a:t>
            </a:r>
            <a:r>
              <a:rPr lang="en-US" altLang="zh-CN" dirty="0">
                <a:latin typeface="Times New Roman" panose="02020603050405020304" pitchFamily="18" charset="0"/>
                <a:cs typeface="Times New Roman" panose="02020603050405020304" pitchFamily="18" charset="0"/>
              </a:rPr>
              <a:t>——</a:t>
            </a:r>
            <a:r>
              <a:rPr lang="zh-CN" altLang="en-US" dirty="0">
                <a:latin typeface="Times New Roman" panose="02020603050405020304" pitchFamily="18" charset="0"/>
                <a:cs typeface="Times New Roman" panose="02020603050405020304" pitchFamily="18" charset="0"/>
              </a:rPr>
              <a:t>设计供回水温差（℃）</a:t>
            </a:r>
            <a:r>
              <a:rPr lang="zh-CN" altLang="en-US" dirty="0" smtClean="0">
                <a:latin typeface="Times New Roman" panose="02020603050405020304" pitchFamily="18" charset="0"/>
                <a:cs typeface="Times New Roman" panose="02020603050405020304" pitchFamily="18" charset="0"/>
              </a:rPr>
              <a:t>；</a:t>
            </a:r>
            <a:endParaRPr lang="en-US" altLang="zh-CN" dirty="0" smtClean="0">
              <a:latin typeface="Times New Roman" panose="02020603050405020304" pitchFamily="18" charset="0"/>
              <a:cs typeface="Times New Roman" panose="02020603050405020304" pitchFamily="18" charset="0"/>
            </a:endParaRPr>
          </a:p>
          <a:p>
            <a:pPr>
              <a:lnSpc>
                <a:spcPct val="150000"/>
              </a:lnSpc>
            </a:pPr>
            <a:r>
              <a:rPr lang="en-US" altLang="zh-CN" dirty="0">
                <a:latin typeface="Times New Roman" panose="02020603050405020304" pitchFamily="18" charset="0"/>
                <a:cs typeface="Times New Roman" panose="02020603050405020304" pitchFamily="18" charset="0"/>
              </a:rPr>
              <a:t> </a:t>
            </a:r>
            <a:r>
              <a:rPr lang="en-US" altLang="zh-CN" dirty="0" smtClean="0">
                <a:latin typeface="Times New Roman" panose="02020603050405020304" pitchFamily="18" charset="0"/>
                <a:cs typeface="Times New Roman" panose="02020603050405020304" pitchFamily="18" charset="0"/>
              </a:rPr>
              <a:t>                   A</a:t>
            </a:r>
            <a:r>
              <a:rPr lang="en-US" altLang="zh-CN" dirty="0">
                <a:latin typeface="Times New Roman" panose="02020603050405020304" pitchFamily="18" charset="0"/>
                <a:cs typeface="Times New Roman" panose="02020603050405020304" pitchFamily="18" charset="0"/>
              </a:rPr>
              <a:t>——</a:t>
            </a:r>
            <a:r>
              <a:rPr lang="zh-CN" altLang="en-US" dirty="0">
                <a:latin typeface="Times New Roman" panose="02020603050405020304" pitchFamily="18" charset="0"/>
                <a:cs typeface="Times New Roman" panose="02020603050405020304" pitchFamily="18" charset="0"/>
              </a:rPr>
              <a:t>与水泵流量有关的计算系数，按本规范表 </a:t>
            </a:r>
            <a:r>
              <a:rPr lang="en-US" altLang="zh-CN" dirty="0">
                <a:latin typeface="Times New Roman" panose="02020603050405020304" pitchFamily="18" charset="0"/>
                <a:cs typeface="Times New Roman" panose="02020603050405020304" pitchFamily="18" charset="0"/>
              </a:rPr>
              <a:t>4.3.8-1</a:t>
            </a:r>
            <a:r>
              <a:rPr lang="zh-CN" altLang="en-US" dirty="0">
                <a:latin typeface="Times New Roman" panose="02020603050405020304" pitchFamily="18" charset="0"/>
                <a:cs typeface="Times New Roman" panose="02020603050405020304" pitchFamily="18" charset="0"/>
              </a:rPr>
              <a:t>选取；</a:t>
            </a:r>
          </a:p>
          <a:p>
            <a:pPr>
              <a:lnSpc>
                <a:spcPct val="150000"/>
              </a:lnSpc>
            </a:pPr>
            <a:r>
              <a:rPr lang="zh-CN" altLang="en-US" dirty="0">
                <a:latin typeface="Times New Roman" panose="02020603050405020304" pitchFamily="18" charset="0"/>
                <a:cs typeface="Times New Roman" panose="02020603050405020304" pitchFamily="18" charset="0"/>
              </a:rPr>
              <a:t>  </a:t>
            </a:r>
            <a:r>
              <a:rPr lang="zh-CN" altLang="en-US" dirty="0" smtClean="0">
                <a:latin typeface="Times New Roman" panose="02020603050405020304" pitchFamily="18" charset="0"/>
                <a:cs typeface="Times New Roman" panose="02020603050405020304" pitchFamily="18" charset="0"/>
              </a:rPr>
              <a:t>                  </a:t>
            </a:r>
            <a:r>
              <a:rPr lang="en-US" altLang="zh-CN" dirty="0" smtClean="0">
                <a:latin typeface="Times New Roman" panose="02020603050405020304" pitchFamily="18" charset="0"/>
                <a:cs typeface="Times New Roman" panose="02020603050405020304" pitchFamily="18" charset="0"/>
              </a:rPr>
              <a:t>B</a:t>
            </a:r>
            <a:r>
              <a:rPr lang="en-US" altLang="zh-CN" dirty="0">
                <a:latin typeface="Times New Roman" panose="02020603050405020304" pitchFamily="18" charset="0"/>
                <a:cs typeface="Times New Roman" panose="02020603050405020304" pitchFamily="18" charset="0"/>
              </a:rPr>
              <a:t>——</a:t>
            </a:r>
            <a:r>
              <a:rPr lang="zh-CN" altLang="en-US" dirty="0">
                <a:latin typeface="Times New Roman" panose="02020603050405020304" pitchFamily="18" charset="0"/>
                <a:cs typeface="Times New Roman" panose="02020603050405020304" pitchFamily="18" charset="0"/>
              </a:rPr>
              <a:t>与机房及用户的水阻力有关的计算系数，一级泵系统时</a:t>
            </a:r>
            <a:r>
              <a:rPr lang="en-US" altLang="zh-CN" dirty="0">
                <a:latin typeface="Times New Roman" panose="02020603050405020304" pitchFamily="18" charset="0"/>
                <a:cs typeface="Times New Roman" panose="02020603050405020304" pitchFamily="18" charset="0"/>
              </a:rPr>
              <a:t>B</a:t>
            </a:r>
            <a:r>
              <a:rPr lang="zh-CN" altLang="en-US" dirty="0">
                <a:latin typeface="Times New Roman" panose="02020603050405020304" pitchFamily="18" charset="0"/>
                <a:cs typeface="Times New Roman" panose="02020603050405020304" pitchFamily="18" charset="0"/>
              </a:rPr>
              <a:t>取</a:t>
            </a:r>
            <a:r>
              <a:rPr lang="en-US" altLang="zh-CN" dirty="0">
                <a:latin typeface="Times New Roman" panose="02020603050405020304" pitchFamily="18" charset="0"/>
                <a:cs typeface="Times New Roman" panose="02020603050405020304" pitchFamily="18" charset="0"/>
              </a:rPr>
              <a:t>17</a:t>
            </a:r>
            <a:r>
              <a:rPr lang="zh-CN" altLang="en-US" dirty="0">
                <a:latin typeface="Times New Roman" panose="02020603050405020304" pitchFamily="18" charset="0"/>
                <a:cs typeface="Times New Roman" panose="02020603050405020304" pitchFamily="18" charset="0"/>
              </a:rPr>
              <a:t>，二级泵系统时取</a:t>
            </a:r>
            <a:r>
              <a:rPr lang="en-US" altLang="zh-CN" dirty="0">
                <a:latin typeface="Times New Roman" panose="02020603050405020304" pitchFamily="18" charset="0"/>
                <a:cs typeface="Times New Roman" panose="02020603050405020304" pitchFamily="18" charset="0"/>
              </a:rPr>
              <a:t>21</a:t>
            </a:r>
            <a:r>
              <a:rPr lang="zh-CN" altLang="en-US" dirty="0">
                <a:latin typeface="Times New Roman" panose="02020603050405020304" pitchFamily="18" charset="0"/>
                <a:cs typeface="Times New Roman" panose="02020603050405020304" pitchFamily="18" charset="0"/>
              </a:rPr>
              <a:t>；</a:t>
            </a:r>
          </a:p>
          <a:p>
            <a:pPr>
              <a:lnSpc>
                <a:spcPct val="150000"/>
              </a:lnSpc>
            </a:pPr>
            <a:r>
              <a:rPr lang="zh-CN" altLang="en-US" dirty="0" smtClean="0">
                <a:latin typeface="Times New Roman" panose="02020603050405020304" pitchFamily="18" charset="0"/>
                <a:cs typeface="Times New Roman" panose="02020603050405020304" pitchFamily="18" charset="0"/>
              </a:rPr>
              <a:t>                   ∑</a:t>
            </a:r>
            <a:r>
              <a:rPr lang="en-US" altLang="zh-CN" dirty="0">
                <a:latin typeface="Times New Roman" panose="02020603050405020304" pitchFamily="18" charset="0"/>
                <a:cs typeface="Times New Roman" panose="02020603050405020304" pitchFamily="18" charset="0"/>
              </a:rPr>
              <a:t>L——</a:t>
            </a:r>
            <a:r>
              <a:rPr lang="zh-CN" altLang="en-US" dirty="0">
                <a:latin typeface="Times New Roman" panose="02020603050405020304" pitchFamily="18" charset="0"/>
                <a:cs typeface="Times New Roman" panose="02020603050405020304" pitchFamily="18" charset="0"/>
              </a:rPr>
              <a:t>热力站至供暖末端（散热器或辐射供暖分集水器）供回水管道的总长度（</a:t>
            </a:r>
            <a:r>
              <a:rPr lang="en-US" altLang="zh-CN" dirty="0">
                <a:latin typeface="Times New Roman" panose="02020603050405020304" pitchFamily="18" charset="0"/>
                <a:cs typeface="Times New Roman" panose="02020603050405020304" pitchFamily="18" charset="0"/>
              </a:rPr>
              <a:t>m</a:t>
            </a:r>
            <a:r>
              <a:rPr lang="zh-CN" altLang="en-US" dirty="0">
                <a:latin typeface="Times New Roman" panose="02020603050405020304" pitchFamily="18" charset="0"/>
                <a:cs typeface="Times New Roman" panose="02020603050405020304" pitchFamily="18" charset="0"/>
              </a:rPr>
              <a:t>）</a:t>
            </a:r>
            <a:r>
              <a:rPr lang="zh-CN" altLang="en-US" dirty="0" smtClean="0">
                <a:latin typeface="Times New Roman" panose="02020603050405020304" pitchFamily="18" charset="0"/>
                <a:cs typeface="Times New Roman" panose="02020603050405020304" pitchFamily="18" charset="0"/>
              </a:rPr>
              <a:t>；   </a:t>
            </a:r>
            <a:r>
              <a:rPr lang="en-US" altLang="zh-CN" dirty="0" smtClean="0">
                <a:latin typeface="Times New Roman" panose="02020603050405020304" pitchFamily="18" charset="0"/>
                <a:cs typeface="Times New Roman" panose="02020603050405020304" pitchFamily="18" charset="0"/>
              </a:rPr>
              <a:t>    </a:t>
            </a:r>
            <a:endParaRPr lang="zh-CN"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1264439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8" y="818155"/>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4.3 </a:t>
            </a:r>
            <a:r>
              <a:rPr lang="zh-CN" altLang="en-US" sz="2000" b="0" cap="none" spc="0" dirty="0">
                <a:ln w="0"/>
                <a:solidFill>
                  <a:schemeClr val="tx1"/>
                </a:solidFill>
                <a:effectLst>
                  <a:outerShdw blurRad="38100" dist="19050" dir="2700000" algn="tl" rotWithShape="0">
                    <a:schemeClr val="dk1">
                      <a:alpha val="40000"/>
                    </a:schemeClr>
                  </a:outerShdw>
                </a:effectLst>
              </a:rPr>
              <a:t>空调、供暖水系统</a:t>
            </a:r>
          </a:p>
        </p:txBody>
      </p:sp>
      <p:sp>
        <p:nvSpPr>
          <p:cNvPr id="11" name="五边形 2">
            <a:extLst>
              <a:ext uri="{FF2B5EF4-FFF2-40B4-BE49-F238E27FC236}">
                <a16:creationId xmlns="" xmlns:a16="http://schemas.microsoft.com/office/drawing/2014/main" id="{F0F4C6CC-BE6A-4BB4-8659-B80DEFAF427A}"/>
              </a:ext>
            </a:extLst>
          </p:cNvPr>
          <p:cNvSpPr/>
          <p:nvPr/>
        </p:nvSpPr>
        <p:spPr>
          <a:xfrm>
            <a:off x="268188" y="3137704"/>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13" name="矩形 12">
            <a:extLst>
              <a:ext uri="{FF2B5EF4-FFF2-40B4-BE49-F238E27FC236}">
                <a16:creationId xmlns="" xmlns:a16="http://schemas.microsoft.com/office/drawing/2014/main" id="{9EFD1F10-CBED-4B3C-81AF-BBE306D65C6E}"/>
              </a:ext>
            </a:extLst>
          </p:cNvPr>
          <p:cNvSpPr/>
          <p:nvPr/>
        </p:nvSpPr>
        <p:spPr>
          <a:xfrm>
            <a:off x="268188" y="3645496"/>
            <a:ext cx="11159252" cy="2169825"/>
          </a:xfrm>
          <a:prstGeom prst="rect">
            <a:avLst/>
          </a:prstGeom>
        </p:spPr>
        <p:txBody>
          <a:bodyPr wrap="square">
            <a:spAutoFit/>
          </a:bodyPr>
          <a:lstStyle/>
          <a:p>
            <a:pPr>
              <a:lnSpc>
                <a:spcPct val="150000"/>
              </a:lnSpc>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本</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条的条文与</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《公共建筑节能设计标准》</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GB50189-2015</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4.3.3</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条相同</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在条文说明中对设计热负荷</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Q</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的取值进行了说明。</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r>
              <a:rPr lang="zh-CN" altLang="en-US" dirty="0" smtClean="0">
                <a:solidFill>
                  <a:schemeClr val="accent1">
                    <a:lumMod val="75000"/>
                  </a:schemeClr>
                </a:solidFill>
                <a:latin typeface="楷体" panose="02010609060101010101" pitchFamily="49" charset="-122"/>
                <a:ea typeface="楷体" panose="02010609060101010101" pitchFamily="49" charset="-122"/>
              </a:rPr>
              <a:t>  受</a:t>
            </a:r>
            <a:r>
              <a:rPr lang="zh-CN" altLang="en-US" dirty="0">
                <a:solidFill>
                  <a:schemeClr val="accent1">
                    <a:lumMod val="75000"/>
                  </a:schemeClr>
                </a:solidFill>
                <a:latin typeface="楷体" panose="02010609060101010101" pitchFamily="49" charset="-122"/>
                <a:ea typeface="楷体" panose="02010609060101010101" pitchFamily="49" charset="-122"/>
              </a:rPr>
              <a:t>设备规格限制，实际项目中极有可能出现系统中热源设备的供热量略大于设计热负荷的情况，而每台运行水泵的设计流量</a:t>
            </a:r>
            <a:r>
              <a:rPr lang="en-US" altLang="zh-CN" dirty="0">
                <a:solidFill>
                  <a:schemeClr val="accent1">
                    <a:lumMod val="75000"/>
                  </a:schemeClr>
                </a:solidFill>
                <a:latin typeface="楷体" panose="02010609060101010101" pitchFamily="49" charset="-122"/>
                <a:ea typeface="楷体" panose="02010609060101010101" pitchFamily="49" charset="-122"/>
              </a:rPr>
              <a:t>Q</a:t>
            </a:r>
            <a:r>
              <a:rPr lang="zh-CN" altLang="en-US" dirty="0">
                <a:solidFill>
                  <a:schemeClr val="accent1">
                    <a:lumMod val="75000"/>
                  </a:schemeClr>
                </a:solidFill>
                <a:latin typeface="楷体" panose="02010609060101010101" pitchFamily="49" charset="-122"/>
                <a:ea typeface="楷体" panose="02010609060101010101" pitchFamily="49" charset="-122"/>
              </a:rPr>
              <a:t>通常与热源设备的供热量对应配置。在这种情况下，计算</a:t>
            </a:r>
            <a:r>
              <a:rPr lang="en-US" altLang="zh-CN" dirty="0">
                <a:solidFill>
                  <a:schemeClr val="accent1">
                    <a:lumMod val="75000"/>
                  </a:schemeClr>
                </a:solidFill>
                <a:latin typeface="楷体" panose="02010609060101010101" pitchFamily="49" charset="-122"/>
                <a:ea typeface="楷体" panose="02010609060101010101" pitchFamily="49" charset="-122"/>
              </a:rPr>
              <a:t>EC(H)R-h</a:t>
            </a:r>
            <a:r>
              <a:rPr lang="zh-CN" altLang="en-US" dirty="0">
                <a:solidFill>
                  <a:schemeClr val="accent1">
                    <a:lumMod val="75000"/>
                  </a:schemeClr>
                </a:solidFill>
                <a:latin typeface="楷体" panose="02010609060101010101" pitchFamily="49" charset="-122"/>
                <a:ea typeface="楷体" panose="02010609060101010101" pitchFamily="49" charset="-122"/>
              </a:rPr>
              <a:t>时</a:t>
            </a:r>
            <a:r>
              <a:rPr lang="en-US" altLang="zh-CN" dirty="0">
                <a:solidFill>
                  <a:schemeClr val="accent1">
                    <a:lumMod val="75000"/>
                  </a:schemeClr>
                </a:solidFill>
                <a:latin typeface="楷体" panose="02010609060101010101" pitchFamily="49" charset="-122"/>
                <a:ea typeface="楷体" panose="02010609060101010101" pitchFamily="49" charset="-122"/>
              </a:rPr>
              <a:t>Q</a:t>
            </a:r>
            <a:r>
              <a:rPr lang="zh-CN" altLang="en-US" dirty="0">
                <a:solidFill>
                  <a:schemeClr val="accent1">
                    <a:lumMod val="75000"/>
                  </a:schemeClr>
                </a:solidFill>
                <a:latin typeface="楷体" panose="02010609060101010101" pitchFamily="49" charset="-122"/>
                <a:ea typeface="楷体" panose="02010609060101010101" pitchFamily="49" charset="-122"/>
              </a:rPr>
              <a:t>可按各台供热设备供热量总和取值。</a:t>
            </a:r>
          </a:p>
        </p:txBody>
      </p:sp>
      <p:sp>
        <p:nvSpPr>
          <p:cNvPr id="19" name="Rectangle 15">
            <a:extLst>
              <a:ext uri="{FF2B5EF4-FFF2-40B4-BE49-F238E27FC236}">
                <a16:creationId xmlns="" xmlns:a16="http://schemas.microsoft.com/office/drawing/2014/main" id="{A0BE052A-7E0F-4F89-9D1E-90E6C35B798E}"/>
              </a:ext>
            </a:extLst>
          </p:cNvPr>
          <p:cNvSpPr>
            <a:spLocks noChangeArrowheads="1"/>
          </p:cNvSpPr>
          <p:nvPr/>
        </p:nvSpPr>
        <p:spPr bwMode="auto">
          <a:xfrm>
            <a:off x="3022122" y="224464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矩形 2"/>
          <p:cNvSpPr/>
          <p:nvPr/>
        </p:nvSpPr>
        <p:spPr>
          <a:xfrm>
            <a:off x="961697" y="1367478"/>
            <a:ext cx="6096000" cy="1615827"/>
          </a:xfrm>
          <a:prstGeom prst="rect">
            <a:avLst/>
          </a:prstGeom>
        </p:spPr>
        <p:txBody>
          <a:bodyPr>
            <a:spAutoFit/>
          </a:bodyPr>
          <a:lstStyle/>
          <a:p>
            <a:pPr>
              <a:lnSpc>
                <a:spcPct val="150000"/>
              </a:lnSpc>
            </a:pPr>
            <a:r>
              <a:rPr lang="en-US" altLang="zh-CN" dirty="0">
                <a:latin typeface="Times New Roman" panose="02020603050405020304" pitchFamily="18" charset="0"/>
                <a:cs typeface="Times New Roman" panose="02020603050405020304" pitchFamily="18" charset="0"/>
              </a:rPr>
              <a:t>α——</a:t>
            </a:r>
            <a:r>
              <a:rPr lang="zh-CN" altLang="en-US" dirty="0">
                <a:latin typeface="Times New Roman" panose="02020603050405020304" pitchFamily="18" charset="0"/>
                <a:cs typeface="Times New Roman" panose="02020603050405020304" pitchFamily="18" charset="0"/>
              </a:rPr>
              <a:t>与∑</a:t>
            </a:r>
            <a:r>
              <a:rPr lang="en-US" altLang="zh-CN" dirty="0">
                <a:latin typeface="Times New Roman" panose="02020603050405020304" pitchFamily="18" charset="0"/>
                <a:cs typeface="Times New Roman" panose="02020603050405020304" pitchFamily="18" charset="0"/>
              </a:rPr>
              <a:t>L</a:t>
            </a:r>
            <a:r>
              <a:rPr lang="zh-CN" altLang="en-US" dirty="0">
                <a:latin typeface="Times New Roman" panose="02020603050405020304" pitchFamily="18" charset="0"/>
                <a:cs typeface="Times New Roman" panose="02020603050405020304" pitchFamily="18" charset="0"/>
              </a:rPr>
              <a:t>有关的计算系数；</a:t>
            </a:r>
          </a:p>
          <a:p>
            <a:pPr>
              <a:lnSpc>
                <a:spcPct val="150000"/>
              </a:lnSpc>
            </a:pPr>
            <a:r>
              <a:rPr lang="zh-CN" altLang="en-US" sz="1600" dirty="0">
                <a:latin typeface="Times New Roman" panose="02020603050405020304" pitchFamily="18" charset="0"/>
                <a:cs typeface="Times New Roman" panose="02020603050405020304" pitchFamily="18" charset="0"/>
              </a:rPr>
              <a:t>当∑</a:t>
            </a:r>
            <a:r>
              <a:rPr lang="en-US" altLang="zh-CN" sz="1600" dirty="0">
                <a:latin typeface="Times New Roman" panose="02020603050405020304" pitchFamily="18" charset="0"/>
                <a:cs typeface="Times New Roman" panose="02020603050405020304" pitchFamily="18" charset="0"/>
              </a:rPr>
              <a:t>L≤400m </a:t>
            </a:r>
            <a:r>
              <a:rPr lang="zh-CN" altLang="en-US" sz="1600" dirty="0">
                <a:latin typeface="Times New Roman" panose="02020603050405020304" pitchFamily="18" charset="0"/>
                <a:cs typeface="Times New Roman" panose="02020603050405020304" pitchFamily="18" charset="0"/>
              </a:rPr>
              <a:t>时， </a:t>
            </a:r>
            <a:r>
              <a:rPr lang="en-US" altLang="zh-CN" sz="1600" dirty="0">
                <a:latin typeface="Times New Roman" panose="02020603050405020304" pitchFamily="18" charset="0"/>
                <a:cs typeface="Times New Roman" panose="02020603050405020304" pitchFamily="18" charset="0"/>
              </a:rPr>
              <a:t>α=0.0115</a:t>
            </a:r>
            <a:r>
              <a:rPr lang="zh-CN" altLang="en-US" sz="1600" dirty="0">
                <a:latin typeface="Times New Roman" panose="02020603050405020304" pitchFamily="18" charset="0"/>
                <a:cs typeface="Times New Roman" panose="02020603050405020304" pitchFamily="18" charset="0"/>
              </a:rPr>
              <a:t>；</a:t>
            </a:r>
          </a:p>
          <a:p>
            <a:pPr>
              <a:lnSpc>
                <a:spcPct val="150000"/>
              </a:lnSpc>
            </a:pPr>
            <a:r>
              <a:rPr lang="zh-CN" altLang="en-US" sz="1600" dirty="0">
                <a:latin typeface="Times New Roman" panose="02020603050405020304" pitchFamily="18" charset="0"/>
                <a:cs typeface="Times New Roman" panose="02020603050405020304" pitchFamily="18" charset="0"/>
              </a:rPr>
              <a:t>当</a:t>
            </a:r>
            <a:r>
              <a:rPr lang="en-US" altLang="zh-CN" sz="1600" dirty="0">
                <a:latin typeface="Times New Roman" panose="02020603050405020304" pitchFamily="18" charset="0"/>
                <a:cs typeface="Times New Roman" panose="02020603050405020304" pitchFamily="18" charset="0"/>
              </a:rPr>
              <a:t>400m</a:t>
            </a:r>
            <a:r>
              <a:rPr lang="zh-CN" altLang="en-US" sz="1600" dirty="0">
                <a:latin typeface="Times New Roman" panose="02020603050405020304" pitchFamily="18" charset="0"/>
                <a:cs typeface="Times New Roman" panose="02020603050405020304" pitchFamily="18" charset="0"/>
              </a:rPr>
              <a:t>＜∑</a:t>
            </a:r>
            <a:r>
              <a:rPr lang="en-US" altLang="zh-CN" sz="1600" dirty="0">
                <a:latin typeface="Times New Roman" panose="02020603050405020304" pitchFamily="18" charset="0"/>
                <a:cs typeface="Times New Roman" panose="02020603050405020304" pitchFamily="18" charset="0"/>
              </a:rPr>
              <a:t>L</a:t>
            </a:r>
            <a:r>
              <a:rPr lang="zh-CN" altLang="en-US" sz="1600" dirty="0">
                <a:latin typeface="Times New Roman" panose="02020603050405020304" pitchFamily="18" charset="0"/>
                <a:cs typeface="Times New Roman" panose="02020603050405020304" pitchFamily="18" charset="0"/>
              </a:rPr>
              <a:t>＜</a:t>
            </a:r>
            <a:r>
              <a:rPr lang="en-US" altLang="zh-CN" sz="1600" dirty="0">
                <a:latin typeface="Times New Roman" panose="02020603050405020304" pitchFamily="18" charset="0"/>
                <a:cs typeface="Times New Roman" panose="02020603050405020304" pitchFamily="18" charset="0"/>
              </a:rPr>
              <a:t>1000m</a:t>
            </a:r>
            <a:r>
              <a:rPr lang="zh-CN" altLang="en-US" sz="1600" dirty="0">
                <a:latin typeface="Times New Roman" panose="02020603050405020304" pitchFamily="18" charset="0"/>
                <a:cs typeface="Times New Roman" panose="02020603050405020304" pitchFamily="18" charset="0"/>
              </a:rPr>
              <a:t>时，  </a:t>
            </a:r>
            <a:r>
              <a:rPr lang="en-US" altLang="zh-CN" sz="1600" dirty="0">
                <a:latin typeface="Times New Roman" panose="02020603050405020304" pitchFamily="18" charset="0"/>
                <a:cs typeface="Times New Roman" panose="02020603050405020304" pitchFamily="18" charset="0"/>
              </a:rPr>
              <a:t>α =0.003833+3.067/∑L</a:t>
            </a:r>
            <a:r>
              <a:rPr lang="zh-CN" altLang="en-US" sz="1600" dirty="0">
                <a:latin typeface="Times New Roman" panose="02020603050405020304" pitchFamily="18" charset="0"/>
                <a:cs typeface="Times New Roman" panose="02020603050405020304" pitchFamily="18" charset="0"/>
              </a:rPr>
              <a:t>；</a:t>
            </a:r>
          </a:p>
          <a:p>
            <a:pPr>
              <a:lnSpc>
                <a:spcPct val="150000"/>
              </a:lnSpc>
            </a:pPr>
            <a:r>
              <a:rPr lang="zh-CN" altLang="en-US" sz="1600" dirty="0">
                <a:latin typeface="Times New Roman" panose="02020603050405020304" pitchFamily="18" charset="0"/>
                <a:cs typeface="Times New Roman" panose="02020603050405020304" pitchFamily="18" charset="0"/>
              </a:rPr>
              <a:t>当∑</a:t>
            </a:r>
            <a:r>
              <a:rPr lang="en-US" altLang="zh-CN" sz="1600" dirty="0">
                <a:latin typeface="Times New Roman" panose="02020603050405020304" pitchFamily="18" charset="0"/>
                <a:cs typeface="Times New Roman" panose="02020603050405020304" pitchFamily="18" charset="0"/>
              </a:rPr>
              <a:t>L≥1000m</a:t>
            </a:r>
            <a:r>
              <a:rPr lang="zh-CN" altLang="en-US" sz="1600" dirty="0">
                <a:latin typeface="Times New Roman" panose="02020603050405020304" pitchFamily="18" charset="0"/>
                <a:cs typeface="Times New Roman" panose="02020603050405020304" pitchFamily="18" charset="0"/>
              </a:rPr>
              <a:t>时，</a:t>
            </a:r>
            <a:r>
              <a:rPr lang="en-US" altLang="zh-CN" sz="1600" dirty="0">
                <a:latin typeface="Times New Roman" panose="02020603050405020304" pitchFamily="18" charset="0"/>
                <a:cs typeface="Times New Roman" panose="02020603050405020304" pitchFamily="18" charset="0"/>
              </a:rPr>
              <a:t>α =0.0069</a:t>
            </a:r>
            <a:r>
              <a:rPr lang="zh-CN" altLang="en-US" sz="1600"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20479819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8" y="776585"/>
            <a:ext cx="159210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4.1 </a:t>
            </a:r>
            <a:r>
              <a:rPr lang="zh-CN" altLang="en-US" sz="2000" b="0" cap="none" spc="0" dirty="0">
                <a:ln w="0"/>
                <a:solidFill>
                  <a:schemeClr val="tx1"/>
                </a:solidFill>
                <a:effectLst>
                  <a:outerShdw blurRad="38100" dist="19050" dir="2700000" algn="tl" rotWithShape="0">
                    <a:schemeClr val="dk1">
                      <a:alpha val="40000"/>
                    </a:schemeClr>
                  </a:outerShdw>
                </a:effectLst>
              </a:rPr>
              <a:t>一般规定</a:t>
            </a:r>
          </a:p>
        </p:txBody>
      </p:sp>
      <p:sp>
        <p:nvSpPr>
          <p:cNvPr id="3" name="五边形 2"/>
          <p:cNvSpPr/>
          <p:nvPr/>
        </p:nvSpPr>
        <p:spPr>
          <a:xfrm>
            <a:off x="404098" y="2131998"/>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5" name="矩形 4"/>
          <p:cNvSpPr/>
          <p:nvPr/>
        </p:nvSpPr>
        <p:spPr>
          <a:xfrm>
            <a:off x="323849" y="1253468"/>
            <a:ext cx="11239501" cy="646331"/>
          </a:xfrm>
          <a:prstGeom prst="rect">
            <a:avLst/>
          </a:prstGeom>
        </p:spPr>
        <p:txBody>
          <a:bodyPr wrap="square">
            <a:spAutoFit/>
          </a:bodyPr>
          <a:lstStyle/>
          <a:p>
            <a:pPr>
              <a:lnSpc>
                <a:spcPct val="150000"/>
              </a:lnSpc>
            </a:pPr>
            <a:r>
              <a:rPr lang="en-US" altLang="zh-CN" dirty="0">
                <a:latin typeface="Times New Roman" panose="02020603050405020304" pitchFamily="18" charset="0"/>
                <a:cs typeface="Times New Roman" panose="02020603050405020304" pitchFamily="18" charset="0"/>
              </a:rPr>
              <a:t>4.1.4 </a:t>
            </a:r>
            <a:r>
              <a:rPr lang="zh-CN" altLang="zh-CN" dirty="0">
                <a:latin typeface="Times New Roman" panose="02020603050405020304" pitchFamily="18" charset="0"/>
                <a:cs typeface="Times New Roman" panose="02020603050405020304" pitchFamily="18" charset="0"/>
              </a:rPr>
              <a:t>高寒地区的民用建筑设置供暖设施时，除有废热、工业余热或地热等热源可利用的场所外，供暖方式应采用分散供暖或小型集中供暖。 </a:t>
            </a:r>
          </a:p>
        </p:txBody>
      </p:sp>
      <p:sp>
        <p:nvSpPr>
          <p:cNvPr id="6" name="矩形 5"/>
          <p:cNvSpPr/>
          <p:nvPr/>
        </p:nvSpPr>
        <p:spPr>
          <a:xfrm>
            <a:off x="281318" y="2632080"/>
            <a:ext cx="11855747" cy="4247317"/>
          </a:xfrm>
          <a:prstGeom prst="rect">
            <a:avLst/>
          </a:prstGeom>
        </p:spPr>
        <p:txBody>
          <a:bodyPr wrap="square">
            <a:spAutoFit/>
          </a:bodyPr>
          <a:lstStyle/>
          <a:p>
            <a:pPr marL="285750" indent="-285750">
              <a:buFont typeface="Wingdings" panose="05000000000000000000" pitchFamily="2" charset="2"/>
              <a:buChar char="Ø"/>
            </a:pP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我国</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北方传统供暖地区多采用集中供暖</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方式</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的原因：</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indent="457200"/>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受</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能源种类和历史发展的</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影响</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indent="457200"/>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在</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以煤为能源的供暖系统中，大型锅炉的应用能大幅提高能源利用效率，减少污染物</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排放</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buFont typeface="Wingdings" panose="05000000000000000000" pitchFamily="2" charset="2"/>
              <a:buChar char="Ø"/>
            </a:pP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集中供暖方式</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的</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特点：</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indent="457200"/>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热源效率略高于</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分散式供暖</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方式</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indent="457200"/>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需要</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耗费更大的管网投资和输送</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能耗</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存在</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大量的管网损失和过</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热损失</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indent="457200"/>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热负荷</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密度小、负荷变化大时，供暖系统负担区域越大，单位面积的能耗越高。</a:t>
            </a:r>
            <a:endPar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buFont typeface="Wingdings" panose="05000000000000000000" pitchFamily="2" charset="2"/>
              <a:buChar char="Ø"/>
            </a:pP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川</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西高寒</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地区</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具体情况：</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indent="457200"/>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不</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产煤，运输成本高，使用</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不经济</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太阳能资源</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丰富；</a:t>
            </a:r>
            <a:endPar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indent="457200"/>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作为</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我国的生态屏障</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环境保护重要，</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不提倡</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大量消耗化石燃料（</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煤</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indent="457200"/>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建筑容积率较低、人均建设用地指标高、建筑全天热负荷波幅</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大</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indent="457200"/>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提倡</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充分利用太阳能资源以及其他清洁能源辅助的供暖形式</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endPar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高寒</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地区</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应选</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择热惯性小、调控灵活的分散供暖方式或</a:t>
            </a:r>
            <a:r>
              <a:rPr lang="zh-CN" altLang="zh-CN" u="sng"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小型集中供暖</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方式，避免采用小区或城区级别的集中供暖</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宜</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以楼栋为单位设置，当建筑体量小且紧邻时，可合用一个小型集中供暖</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系统</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7" name="矩形 6"/>
          <p:cNvSpPr/>
          <p:nvPr/>
        </p:nvSpPr>
        <p:spPr>
          <a:xfrm>
            <a:off x="9335388" y="4201740"/>
            <a:ext cx="2801677" cy="1107996"/>
          </a:xfrm>
          <a:prstGeom prst="rect">
            <a:avLst/>
          </a:prstGeom>
          <a:ln>
            <a:solidFill>
              <a:schemeClr val="accent1"/>
            </a:solidFill>
          </a:ln>
        </p:spPr>
        <p:txBody>
          <a:bodyPr wrap="square" lIns="0" tIns="0" rIns="0" bIns="0">
            <a:spAutoFit/>
          </a:bodyPr>
          <a:lstStyle/>
          <a:p>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高寒地区</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采用</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大规模的集中供暖</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系统输送</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能耗</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大</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过量</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损失大</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，在</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系统适合负荷变化的调控方面</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不灵活</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4" name="右箭头 3"/>
          <p:cNvSpPr/>
          <p:nvPr/>
        </p:nvSpPr>
        <p:spPr>
          <a:xfrm>
            <a:off x="8915400" y="4651744"/>
            <a:ext cx="345558" cy="1754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下箭头 7"/>
          <p:cNvSpPr/>
          <p:nvPr/>
        </p:nvSpPr>
        <p:spPr>
          <a:xfrm>
            <a:off x="5757530" y="5996763"/>
            <a:ext cx="223284" cy="2339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9524796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8" y="842306"/>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4.3 </a:t>
            </a:r>
            <a:r>
              <a:rPr lang="zh-CN" altLang="en-US" sz="2000" b="0" cap="none" spc="0" dirty="0">
                <a:ln w="0"/>
                <a:solidFill>
                  <a:schemeClr val="tx1"/>
                </a:solidFill>
                <a:effectLst>
                  <a:outerShdw blurRad="38100" dist="19050" dir="2700000" algn="tl" rotWithShape="0">
                    <a:schemeClr val="dk1">
                      <a:alpha val="40000"/>
                    </a:schemeClr>
                  </a:outerShdw>
                </a:effectLst>
              </a:rPr>
              <a:t>空调、供暖水系统</a:t>
            </a:r>
          </a:p>
        </p:txBody>
      </p:sp>
      <p:sp>
        <p:nvSpPr>
          <p:cNvPr id="5" name="矩形 4"/>
          <p:cNvSpPr/>
          <p:nvPr/>
        </p:nvSpPr>
        <p:spPr>
          <a:xfrm>
            <a:off x="404098" y="1464186"/>
            <a:ext cx="11031012" cy="923330"/>
          </a:xfrm>
          <a:prstGeom prst="rect">
            <a:avLst/>
          </a:prstGeom>
        </p:spPr>
        <p:txBody>
          <a:bodyPr wrap="square">
            <a:spAutoFit/>
          </a:bodyPr>
          <a:lstStyle/>
          <a:p>
            <a:pPr>
              <a:lnSpc>
                <a:spcPct val="150000"/>
              </a:lnSpc>
            </a:pPr>
            <a:r>
              <a:rPr lang="en-US" altLang="zh-CN" dirty="0">
                <a:latin typeface="Times New Roman" panose="02020603050405020304" pitchFamily="18" charset="0"/>
                <a:cs typeface="Times New Roman" panose="02020603050405020304" pitchFamily="18" charset="0"/>
              </a:rPr>
              <a:t>4.3.13 </a:t>
            </a:r>
            <a:r>
              <a:rPr lang="zh-CN" altLang="zh-CN" dirty="0">
                <a:latin typeface="Times New Roman" panose="02020603050405020304" pitchFamily="18" charset="0"/>
                <a:cs typeface="Times New Roman" panose="02020603050405020304" pitchFamily="18" charset="0"/>
              </a:rPr>
              <a:t>散热器宜明装；地面辐射供暖面层材料的热阻不宜大于</a:t>
            </a:r>
            <a:r>
              <a:rPr lang="en-US" altLang="zh-CN" dirty="0">
                <a:latin typeface="Times New Roman" panose="02020603050405020304" pitchFamily="18" charset="0"/>
                <a:cs typeface="Times New Roman" panose="02020603050405020304" pitchFamily="18" charset="0"/>
              </a:rPr>
              <a:t>0.05m</a:t>
            </a:r>
            <a:r>
              <a:rPr lang="en-US" altLang="zh-CN" baseline="30000" dirty="0">
                <a:latin typeface="Times New Roman" panose="02020603050405020304" pitchFamily="18" charset="0"/>
                <a:cs typeface="Times New Roman" panose="02020603050405020304" pitchFamily="18" charset="0"/>
              </a:rPr>
              <a:t>2</a:t>
            </a:r>
            <a:r>
              <a:rPr lang="zh-CN" altLang="zh-CN" dirty="0">
                <a:latin typeface="Times New Roman" panose="02020603050405020304" pitchFamily="18" charset="0"/>
                <a:cs typeface="Times New Roman" panose="02020603050405020304" pitchFamily="18" charset="0"/>
              </a:rPr>
              <a:t>·</a:t>
            </a:r>
            <a:r>
              <a:rPr lang="en-US" altLang="zh-CN" dirty="0">
                <a:latin typeface="Times New Roman" panose="02020603050405020304" pitchFamily="18" charset="0"/>
                <a:cs typeface="Times New Roman" panose="02020603050405020304" pitchFamily="18" charset="0"/>
              </a:rPr>
              <a:t>K/W</a:t>
            </a:r>
            <a:r>
              <a:rPr lang="zh-CN" altLang="zh-CN" dirty="0">
                <a:latin typeface="Times New Roman" panose="02020603050405020304" pitchFamily="18" charset="0"/>
                <a:cs typeface="Times New Roman" panose="02020603050405020304" pitchFamily="18" charset="0"/>
              </a:rPr>
              <a:t>。</a:t>
            </a:r>
            <a:r>
              <a:rPr lang="zh-CN" altLang="en-US" kern="0" dirty="0">
                <a:solidFill>
                  <a:srgbClr val="FF0000"/>
                </a:solidFill>
                <a:latin typeface="Times New Roman" panose="02020603050405020304" pitchFamily="18" charset="0"/>
                <a:cs typeface="Times New Roman" panose="02020603050405020304" pitchFamily="18" charset="0"/>
              </a:rPr>
              <a:t> </a:t>
            </a:r>
            <a:r>
              <a:rPr lang="zh-CN" altLang="en-US" kern="0" dirty="0" smtClean="0">
                <a:solidFill>
                  <a:srgbClr val="FF0000"/>
                </a:solidFill>
                <a:latin typeface="Times New Roman" panose="02020603050405020304" pitchFamily="18" charset="0"/>
                <a:cs typeface="Times New Roman" panose="02020603050405020304" pitchFamily="18" charset="0"/>
              </a:rPr>
              <a:t>（执行国家标准）</a:t>
            </a:r>
            <a:endParaRPr lang="zh-CN" altLang="zh-CN" dirty="0">
              <a:latin typeface="Times New Roman" panose="02020603050405020304" pitchFamily="18" charset="0"/>
              <a:cs typeface="Times New Roman" panose="02020603050405020304" pitchFamily="18" charset="0"/>
            </a:endParaRPr>
          </a:p>
          <a:p>
            <a:pPr>
              <a:lnSpc>
                <a:spcPct val="150000"/>
              </a:lnSpc>
            </a:pPr>
            <a:endParaRPr lang="zh-CN" altLang="zh-CN" dirty="0">
              <a:latin typeface="Times New Roman" panose="02020603050405020304" pitchFamily="18" charset="0"/>
              <a:cs typeface="Times New Roman" panose="02020603050405020304" pitchFamily="18" charset="0"/>
            </a:endParaRPr>
          </a:p>
        </p:txBody>
      </p:sp>
      <p:sp>
        <p:nvSpPr>
          <p:cNvPr id="19" name="Rectangle 15">
            <a:extLst>
              <a:ext uri="{FF2B5EF4-FFF2-40B4-BE49-F238E27FC236}">
                <a16:creationId xmlns="" xmlns:a16="http://schemas.microsoft.com/office/drawing/2014/main" id="{A0BE052A-7E0F-4F89-9D1E-90E6C35B798E}"/>
              </a:ext>
            </a:extLst>
          </p:cNvPr>
          <p:cNvSpPr>
            <a:spLocks noChangeArrowheads="1"/>
          </p:cNvSpPr>
          <p:nvPr/>
        </p:nvSpPr>
        <p:spPr bwMode="auto">
          <a:xfrm>
            <a:off x="3022122" y="224464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Tree>
    <p:extLst>
      <p:ext uri="{BB962C8B-B14F-4D97-AF65-F5344CB8AC3E}">
        <p14:creationId xmlns:p14="http://schemas.microsoft.com/office/powerpoint/2010/main" val="175488318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8" y="842306"/>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4.3 </a:t>
            </a:r>
            <a:r>
              <a:rPr lang="zh-CN" altLang="en-US" sz="2000" b="0" cap="none" spc="0" dirty="0">
                <a:ln w="0"/>
                <a:solidFill>
                  <a:schemeClr val="tx1"/>
                </a:solidFill>
                <a:effectLst>
                  <a:outerShdw blurRad="38100" dist="19050" dir="2700000" algn="tl" rotWithShape="0">
                    <a:schemeClr val="dk1">
                      <a:alpha val="40000"/>
                    </a:schemeClr>
                  </a:outerShdw>
                </a:effectLst>
              </a:rPr>
              <a:t>空调、供暖水系统</a:t>
            </a:r>
          </a:p>
        </p:txBody>
      </p:sp>
      <p:sp>
        <p:nvSpPr>
          <p:cNvPr id="5" name="矩形 4"/>
          <p:cNvSpPr/>
          <p:nvPr/>
        </p:nvSpPr>
        <p:spPr>
          <a:xfrm>
            <a:off x="394696" y="1303344"/>
            <a:ext cx="11031012" cy="880369"/>
          </a:xfrm>
          <a:prstGeom prst="rect">
            <a:avLst/>
          </a:prstGeom>
        </p:spPr>
        <p:txBody>
          <a:bodyPr wrap="square">
            <a:spAutoFit/>
          </a:bodyPr>
          <a:lstStyle/>
          <a:p>
            <a:pPr>
              <a:lnSpc>
                <a:spcPct val="150000"/>
              </a:lnSpc>
            </a:pPr>
            <a:r>
              <a:rPr lang="en-US" altLang="zh-CN" dirty="0">
                <a:latin typeface="Times New Roman" panose="02020603050405020304" pitchFamily="18" charset="0"/>
                <a:cs typeface="Times New Roman" panose="02020603050405020304" pitchFamily="18" charset="0"/>
              </a:rPr>
              <a:t>4.3.14</a:t>
            </a:r>
            <a:r>
              <a:rPr lang="zh-CN" altLang="zh-CN" dirty="0">
                <a:latin typeface="Times New Roman" panose="02020603050405020304" pitchFamily="18" charset="0"/>
                <a:cs typeface="Times New Roman" panose="02020603050405020304" pitchFamily="18" charset="0"/>
              </a:rPr>
              <a:t>空调供暖系统水质应根据需要采取水质保障措施。</a:t>
            </a:r>
          </a:p>
          <a:p>
            <a:pPr>
              <a:lnSpc>
                <a:spcPct val="150000"/>
              </a:lnSpc>
            </a:pPr>
            <a:endParaRPr lang="zh-CN" altLang="zh-CN" dirty="0">
              <a:latin typeface="Times New Roman" panose="02020603050405020304" pitchFamily="18" charset="0"/>
              <a:cs typeface="Times New Roman" panose="02020603050405020304" pitchFamily="18" charset="0"/>
            </a:endParaRPr>
          </a:p>
        </p:txBody>
      </p:sp>
      <p:sp>
        <p:nvSpPr>
          <p:cNvPr id="11" name="五边形 2">
            <a:extLst>
              <a:ext uri="{FF2B5EF4-FFF2-40B4-BE49-F238E27FC236}">
                <a16:creationId xmlns="" xmlns:a16="http://schemas.microsoft.com/office/drawing/2014/main" id="{F0F4C6CC-BE6A-4BB4-8659-B80DEFAF427A}"/>
              </a:ext>
            </a:extLst>
          </p:cNvPr>
          <p:cNvSpPr/>
          <p:nvPr/>
        </p:nvSpPr>
        <p:spPr>
          <a:xfrm>
            <a:off x="404098" y="1869594"/>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13" name="矩形 12">
            <a:extLst>
              <a:ext uri="{FF2B5EF4-FFF2-40B4-BE49-F238E27FC236}">
                <a16:creationId xmlns="" xmlns:a16="http://schemas.microsoft.com/office/drawing/2014/main" id="{9EFD1F10-CBED-4B3C-81AF-BBE306D65C6E}"/>
              </a:ext>
            </a:extLst>
          </p:cNvPr>
          <p:cNvSpPr/>
          <p:nvPr/>
        </p:nvSpPr>
        <p:spPr>
          <a:xfrm>
            <a:off x="393324" y="2278869"/>
            <a:ext cx="11159252" cy="4662815"/>
          </a:xfrm>
          <a:prstGeom prst="rect">
            <a:avLst/>
          </a:prstGeom>
        </p:spPr>
        <p:txBody>
          <a:bodyPr wrap="square">
            <a:spAutoFit/>
          </a:bodyPr>
          <a:lstStyle/>
          <a:p>
            <a:pPr marL="285750" indent="-285750">
              <a:lnSpc>
                <a:spcPct val="15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采取水质保障措施的原因：</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ct val="150000"/>
              </a:lnSpc>
              <a:buFont typeface="Arial" panose="020B0604020202020204" pitchFamily="34" charset="0"/>
              <a:buChar char="•"/>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水质</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不善会造成系统中管道、换热盘管、阀门出现结垢、堵塞、腐蚀现象，降低传热效率，增加运行能耗，甚至形成系统安全隐患</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ct val="150000"/>
              </a:lnSpc>
              <a:buFont typeface="Arial" panose="020B0604020202020204" pitchFamily="34" charset="0"/>
              <a:buChar char="•"/>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采暖空调系统水质标准</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》GB/T29044</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对供暖、空调系统水质</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做出了规定。</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ct val="150000"/>
              </a:lnSpc>
              <a:buFont typeface="Wingdings" panose="05000000000000000000" pitchFamily="2" charset="2"/>
              <a:buChar char="Ø"/>
            </a:pP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ct val="15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水质保障可采取的措施：</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indent="457200">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根据对象</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不同，可选用以下方式</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indent="457200">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*在</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设备入口设置</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过滤器</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indent="457200">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*采用</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旁滤方式对系统循环水进行精细</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过滤</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indent="457200">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*化学</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加</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药</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indent="457200">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*补</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水化学软化</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处理</a:t>
            </a:r>
            <a:endParaRPr lang="zh-CN" altLang="en-US" dirty="0">
              <a:solidFill>
                <a:schemeClr val="accent1">
                  <a:lumMod val="75000"/>
                </a:schemeClr>
              </a:solidFill>
              <a:latin typeface="楷体" panose="02010609060101010101" pitchFamily="49" charset="-122"/>
              <a:ea typeface="楷体" panose="02010609060101010101" pitchFamily="49" charset="-122"/>
            </a:endParaRPr>
          </a:p>
        </p:txBody>
      </p:sp>
      <p:sp>
        <p:nvSpPr>
          <p:cNvPr id="19" name="Rectangle 15">
            <a:extLst>
              <a:ext uri="{FF2B5EF4-FFF2-40B4-BE49-F238E27FC236}">
                <a16:creationId xmlns="" xmlns:a16="http://schemas.microsoft.com/office/drawing/2014/main" id="{A0BE052A-7E0F-4F89-9D1E-90E6C35B798E}"/>
              </a:ext>
            </a:extLst>
          </p:cNvPr>
          <p:cNvSpPr>
            <a:spLocks noChangeArrowheads="1"/>
          </p:cNvSpPr>
          <p:nvPr/>
        </p:nvSpPr>
        <p:spPr bwMode="auto">
          <a:xfrm>
            <a:off x="3022122" y="224464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Tree>
    <p:extLst>
      <p:ext uri="{BB962C8B-B14F-4D97-AF65-F5344CB8AC3E}">
        <p14:creationId xmlns:p14="http://schemas.microsoft.com/office/powerpoint/2010/main" val="194934126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8" y="842306"/>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4.3 </a:t>
            </a:r>
            <a:r>
              <a:rPr lang="zh-CN" altLang="en-US" sz="2000" b="0" cap="none" spc="0" dirty="0">
                <a:ln w="0"/>
                <a:solidFill>
                  <a:schemeClr val="tx1"/>
                </a:solidFill>
                <a:effectLst>
                  <a:outerShdw blurRad="38100" dist="19050" dir="2700000" algn="tl" rotWithShape="0">
                    <a:schemeClr val="dk1">
                      <a:alpha val="40000"/>
                    </a:schemeClr>
                  </a:outerShdw>
                </a:effectLst>
              </a:rPr>
              <a:t>空调、供暖水系统</a:t>
            </a:r>
          </a:p>
        </p:txBody>
      </p:sp>
      <p:sp>
        <p:nvSpPr>
          <p:cNvPr id="5" name="矩形 4"/>
          <p:cNvSpPr/>
          <p:nvPr/>
        </p:nvSpPr>
        <p:spPr>
          <a:xfrm>
            <a:off x="404098" y="1299494"/>
            <a:ext cx="11031012" cy="4204356"/>
          </a:xfrm>
          <a:prstGeom prst="rect">
            <a:avLst/>
          </a:prstGeom>
        </p:spPr>
        <p:txBody>
          <a:bodyPr wrap="square">
            <a:spAutoFit/>
          </a:bodyPr>
          <a:lstStyle/>
          <a:p>
            <a:pPr>
              <a:lnSpc>
                <a:spcPct val="150000"/>
              </a:lnSpc>
            </a:pPr>
            <a:r>
              <a:rPr lang="en-US" altLang="zh-CN" dirty="0">
                <a:latin typeface="Times New Roman" panose="02020603050405020304" pitchFamily="18" charset="0"/>
                <a:cs typeface="Times New Roman" panose="02020603050405020304" pitchFamily="18" charset="0"/>
              </a:rPr>
              <a:t>4.3.15 </a:t>
            </a:r>
            <a:r>
              <a:rPr lang="zh-CN" altLang="zh-CN" dirty="0">
                <a:latin typeface="Times New Roman" panose="02020603050405020304" pitchFamily="18" charset="0"/>
                <a:cs typeface="Times New Roman" panose="02020603050405020304" pitchFamily="18" charset="0"/>
              </a:rPr>
              <a:t>当输送冷媒温度低于其管道外环境温度且不允许冷媒温度有升高，或当输送热媒温度高于其管道外环境温度且不允许热媒温度有降低时，管道与设备</a:t>
            </a:r>
            <a:r>
              <a:rPr lang="en-US" altLang="zh-CN" dirty="0">
                <a:latin typeface="Times New Roman" panose="02020603050405020304" pitchFamily="18" charset="0"/>
                <a:cs typeface="Times New Roman" panose="02020603050405020304" pitchFamily="18" charset="0"/>
              </a:rPr>
              <a:t>  </a:t>
            </a:r>
            <a:r>
              <a:rPr lang="zh-CN" altLang="zh-CN" dirty="0">
                <a:latin typeface="Times New Roman" panose="02020603050405020304" pitchFamily="18" charset="0"/>
                <a:cs typeface="Times New Roman" panose="02020603050405020304" pitchFamily="18" charset="0"/>
              </a:rPr>
              <a:t>应采取保温保冷措施。绝热层的设置应符合下列规定：</a:t>
            </a:r>
          </a:p>
          <a:p>
            <a:pPr indent="457200">
              <a:lnSpc>
                <a:spcPct val="150000"/>
              </a:lnSpc>
            </a:pPr>
            <a:r>
              <a:rPr lang="en-US" altLang="zh-CN" dirty="0">
                <a:latin typeface="Times New Roman" panose="02020603050405020304" pitchFamily="18" charset="0"/>
                <a:cs typeface="Times New Roman" panose="02020603050405020304" pitchFamily="18" charset="0"/>
              </a:rPr>
              <a:t>1  </a:t>
            </a:r>
            <a:r>
              <a:rPr lang="zh-CN" altLang="zh-CN" dirty="0">
                <a:latin typeface="Times New Roman" panose="02020603050405020304" pitchFamily="18" charset="0"/>
                <a:cs typeface="Times New Roman" panose="02020603050405020304" pitchFamily="18" charset="0"/>
              </a:rPr>
              <a:t>保温层厚度应按现行国家标准《设备及管道绝热设计导则》</a:t>
            </a:r>
            <a:r>
              <a:rPr lang="en-US" altLang="zh-CN" dirty="0">
                <a:latin typeface="Times New Roman" panose="02020603050405020304" pitchFamily="18" charset="0"/>
                <a:cs typeface="Times New Roman" panose="02020603050405020304" pitchFamily="18" charset="0"/>
              </a:rPr>
              <a:t>GB/T8175</a:t>
            </a:r>
            <a:r>
              <a:rPr lang="zh-CN" altLang="zh-CN" dirty="0">
                <a:latin typeface="Times New Roman" panose="02020603050405020304" pitchFamily="18" charset="0"/>
                <a:cs typeface="Times New Roman" panose="02020603050405020304" pitchFamily="18" charset="0"/>
              </a:rPr>
              <a:t>中经济厚度计算方法计算；</a:t>
            </a:r>
          </a:p>
          <a:p>
            <a:pPr indent="457200">
              <a:lnSpc>
                <a:spcPct val="150000"/>
              </a:lnSpc>
            </a:pPr>
            <a:r>
              <a:rPr lang="en-US" altLang="zh-CN" dirty="0">
                <a:latin typeface="Times New Roman" panose="02020603050405020304" pitchFamily="18" charset="0"/>
                <a:cs typeface="Times New Roman" panose="02020603050405020304" pitchFamily="18" charset="0"/>
              </a:rPr>
              <a:t>2 </a:t>
            </a:r>
            <a:r>
              <a:rPr lang="zh-CN" altLang="zh-CN" dirty="0">
                <a:latin typeface="Times New Roman" panose="02020603050405020304" pitchFamily="18" charset="0"/>
                <a:cs typeface="Times New Roman" panose="02020603050405020304" pitchFamily="18" charset="0"/>
              </a:rPr>
              <a:t>供冷或冷热共用时，保冷层厚度应按现行国家标准《设备及管道绝热设计导则》</a:t>
            </a:r>
            <a:r>
              <a:rPr lang="en-US" altLang="zh-CN" dirty="0">
                <a:latin typeface="Times New Roman" panose="02020603050405020304" pitchFamily="18" charset="0"/>
                <a:cs typeface="Times New Roman" panose="02020603050405020304" pitchFamily="18" charset="0"/>
              </a:rPr>
              <a:t>GB/T8175</a:t>
            </a:r>
            <a:r>
              <a:rPr lang="zh-CN" altLang="zh-CN" dirty="0">
                <a:latin typeface="Times New Roman" panose="02020603050405020304" pitchFamily="18" charset="0"/>
                <a:cs typeface="Times New Roman" panose="02020603050405020304" pitchFamily="18" charset="0"/>
              </a:rPr>
              <a:t>中经济厚度和防止表面结露的保冷层厚度方法计算，并取大值；</a:t>
            </a:r>
          </a:p>
          <a:p>
            <a:pPr indent="457200">
              <a:lnSpc>
                <a:spcPct val="150000"/>
              </a:lnSpc>
            </a:pPr>
            <a:r>
              <a:rPr lang="en-US" altLang="zh-CN" dirty="0">
                <a:latin typeface="Times New Roman" panose="02020603050405020304" pitchFamily="18" charset="0"/>
                <a:cs typeface="Times New Roman" panose="02020603050405020304" pitchFamily="18" charset="0"/>
              </a:rPr>
              <a:t>3 </a:t>
            </a:r>
            <a:r>
              <a:rPr lang="zh-CN" altLang="zh-CN" dirty="0">
                <a:latin typeface="Times New Roman" panose="02020603050405020304" pitchFamily="18" charset="0"/>
                <a:cs typeface="Times New Roman" panose="02020603050405020304" pitchFamily="18" charset="0"/>
              </a:rPr>
              <a:t>管道与设备绝热层厚度及风管绝热层最小热阻可按本标准附录</a:t>
            </a:r>
            <a:r>
              <a:rPr lang="en-US" altLang="zh-CN" dirty="0">
                <a:latin typeface="Times New Roman" panose="02020603050405020304" pitchFamily="18" charset="0"/>
                <a:cs typeface="Times New Roman" panose="02020603050405020304" pitchFamily="18" charset="0"/>
              </a:rPr>
              <a:t>E</a:t>
            </a:r>
            <a:r>
              <a:rPr lang="zh-CN" altLang="zh-CN" dirty="0">
                <a:latin typeface="Times New Roman" panose="02020603050405020304" pitchFamily="18" charset="0"/>
                <a:cs typeface="Times New Roman" panose="02020603050405020304" pitchFamily="18" charset="0"/>
              </a:rPr>
              <a:t>的规定选用；</a:t>
            </a:r>
          </a:p>
          <a:p>
            <a:pPr indent="457200">
              <a:lnSpc>
                <a:spcPct val="150000"/>
              </a:lnSpc>
            </a:pPr>
            <a:r>
              <a:rPr lang="en-US" altLang="zh-CN" dirty="0">
                <a:latin typeface="Times New Roman" panose="02020603050405020304" pitchFamily="18" charset="0"/>
                <a:cs typeface="Times New Roman" panose="02020603050405020304" pitchFamily="18" charset="0"/>
              </a:rPr>
              <a:t>4 </a:t>
            </a:r>
            <a:r>
              <a:rPr lang="zh-CN" altLang="zh-CN" dirty="0">
                <a:latin typeface="Times New Roman" panose="02020603050405020304" pitchFamily="18" charset="0"/>
                <a:cs typeface="Times New Roman" panose="02020603050405020304" pitchFamily="18" charset="0"/>
              </a:rPr>
              <a:t>管道和支架之间，管道穿墙、穿楼板处应采取防止“热桥”或“冷桥”的措施；</a:t>
            </a:r>
          </a:p>
          <a:p>
            <a:pPr indent="457200">
              <a:lnSpc>
                <a:spcPct val="150000"/>
              </a:lnSpc>
            </a:pPr>
            <a:r>
              <a:rPr lang="en-US" altLang="zh-CN" dirty="0">
                <a:latin typeface="Times New Roman" panose="02020603050405020304" pitchFamily="18" charset="0"/>
                <a:cs typeface="Times New Roman" panose="02020603050405020304" pitchFamily="18" charset="0"/>
              </a:rPr>
              <a:t>5 </a:t>
            </a:r>
            <a:r>
              <a:rPr lang="zh-CN" altLang="zh-CN" dirty="0">
                <a:latin typeface="Times New Roman" panose="02020603050405020304" pitchFamily="18" charset="0"/>
                <a:cs typeface="Times New Roman" panose="02020603050405020304" pitchFamily="18" charset="0"/>
              </a:rPr>
              <a:t>采用非闭孔材料保温时，外表面应设保护层；采用非闭孔材料保冷时，外表面应设隔汽层和保护层；室外管道、设备的绝热层外表面应设保护层。</a:t>
            </a:r>
          </a:p>
          <a:p>
            <a:pPr>
              <a:lnSpc>
                <a:spcPct val="150000"/>
              </a:lnSpc>
            </a:pPr>
            <a:endParaRPr lang="zh-CN" altLang="zh-CN" dirty="0">
              <a:latin typeface="Times New Roman" panose="02020603050405020304" pitchFamily="18" charset="0"/>
              <a:cs typeface="Times New Roman" panose="02020603050405020304" pitchFamily="18" charset="0"/>
            </a:endParaRPr>
          </a:p>
        </p:txBody>
      </p:sp>
      <p:sp>
        <p:nvSpPr>
          <p:cNvPr id="11" name="五边形 2">
            <a:extLst>
              <a:ext uri="{FF2B5EF4-FFF2-40B4-BE49-F238E27FC236}">
                <a16:creationId xmlns="" xmlns:a16="http://schemas.microsoft.com/office/drawing/2014/main" id="{F0F4C6CC-BE6A-4BB4-8659-B80DEFAF427A}"/>
              </a:ext>
            </a:extLst>
          </p:cNvPr>
          <p:cNvSpPr/>
          <p:nvPr/>
        </p:nvSpPr>
        <p:spPr>
          <a:xfrm>
            <a:off x="275858" y="5180181"/>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13" name="矩形 12">
            <a:extLst>
              <a:ext uri="{FF2B5EF4-FFF2-40B4-BE49-F238E27FC236}">
                <a16:creationId xmlns="" xmlns:a16="http://schemas.microsoft.com/office/drawing/2014/main" id="{9EFD1F10-CBED-4B3C-81AF-BBE306D65C6E}"/>
              </a:ext>
            </a:extLst>
          </p:cNvPr>
          <p:cNvSpPr/>
          <p:nvPr/>
        </p:nvSpPr>
        <p:spPr>
          <a:xfrm>
            <a:off x="275858" y="5560929"/>
            <a:ext cx="11159252" cy="923330"/>
          </a:xfrm>
          <a:prstGeom prst="rect">
            <a:avLst/>
          </a:prstGeom>
        </p:spPr>
        <p:txBody>
          <a:bodyPr wrap="square">
            <a:spAutoFit/>
          </a:bodyPr>
          <a:lstStyle/>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在</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《公共建筑节能设计标准》</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GB50189-2015</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4.3.23</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条的基础</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上完善。</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5</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款增加</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管道、设备设于室外时绝热层外表面设置保护层的要求</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zh-CN" altLang="en-US" dirty="0">
              <a:solidFill>
                <a:schemeClr val="accent1">
                  <a:lumMod val="75000"/>
                </a:schemeClr>
              </a:solidFill>
              <a:latin typeface="楷体" panose="02010609060101010101" pitchFamily="49" charset="-122"/>
              <a:ea typeface="楷体" panose="02010609060101010101" pitchFamily="49" charset="-122"/>
            </a:endParaRPr>
          </a:p>
        </p:txBody>
      </p:sp>
      <p:sp>
        <p:nvSpPr>
          <p:cNvPr id="19" name="Rectangle 15">
            <a:extLst>
              <a:ext uri="{FF2B5EF4-FFF2-40B4-BE49-F238E27FC236}">
                <a16:creationId xmlns="" xmlns:a16="http://schemas.microsoft.com/office/drawing/2014/main" id="{A0BE052A-7E0F-4F89-9D1E-90E6C35B798E}"/>
              </a:ext>
            </a:extLst>
          </p:cNvPr>
          <p:cNvSpPr>
            <a:spLocks noChangeArrowheads="1"/>
          </p:cNvSpPr>
          <p:nvPr/>
        </p:nvSpPr>
        <p:spPr bwMode="auto">
          <a:xfrm>
            <a:off x="3022122" y="224464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Tree>
    <p:extLst>
      <p:ext uri="{BB962C8B-B14F-4D97-AF65-F5344CB8AC3E}">
        <p14:creationId xmlns:p14="http://schemas.microsoft.com/office/powerpoint/2010/main" val="87849487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标题 3"/>
          <p:cNvSpPr txBox="1">
            <a:spLocks/>
          </p:cNvSpPr>
          <p:nvPr/>
        </p:nvSpPr>
        <p:spPr>
          <a:xfrm>
            <a:off x="0" y="2895638"/>
            <a:ext cx="12192000" cy="1008063"/>
          </a:xfrm>
          <a:prstGeom prst="rect">
            <a:avLst/>
          </a:prstGeom>
          <a:gradFill flip="none" rotWithShape="1">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tileRect/>
          </a:gradFill>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50000"/>
              </a:lnSpc>
            </a:pPr>
            <a:r>
              <a:rPr lang="en-US" altLang="zh-CN" b="1" dirty="0" smtClean="0"/>
              <a:t>4.4 </a:t>
            </a:r>
            <a:r>
              <a:rPr lang="zh-CN" altLang="en-US" b="1" dirty="0" smtClean="0"/>
              <a:t>通风、空调风系统</a:t>
            </a:r>
            <a:endParaRPr lang="zh-CN" altLang="zh-CN" sz="2000" b="1" dirty="0"/>
          </a:p>
        </p:txBody>
      </p:sp>
    </p:spTree>
    <p:extLst>
      <p:ext uri="{BB962C8B-B14F-4D97-AF65-F5344CB8AC3E}">
        <p14:creationId xmlns:p14="http://schemas.microsoft.com/office/powerpoint/2010/main" val="16171189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101" y="842306"/>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4.4 </a:t>
            </a:r>
            <a:r>
              <a:rPr lang="zh-CN" altLang="en-US" sz="2000" b="0" cap="none" spc="0" dirty="0">
                <a:ln w="0"/>
                <a:solidFill>
                  <a:schemeClr val="tx1"/>
                </a:solidFill>
                <a:effectLst>
                  <a:outerShdw blurRad="38100" dist="19050" dir="2700000" algn="tl" rotWithShape="0">
                    <a:schemeClr val="dk1">
                      <a:alpha val="40000"/>
                    </a:schemeClr>
                  </a:outerShdw>
                </a:effectLst>
              </a:rPr>
              <a:t>通风、空调风系统</a:t>
            </a:r>
          </a:p>
        </p:txBody>
      </p:sp>
      <p:sp>
        <p:nvSpPr>
          <p:cNvPr id="5" name="矩形 4"/>
          <p:cNvSpPr/>
          <p:nvPr/>
        </p:nvSpPr>
        <p:spPr>
          <a:xfrm>
            <a:off x="404098" y="1249194"/>
            <a:ext cx="11031012" cy="1711366"/>
          </a:xfrm>
          <a:prstGeom prst="rect">
            <a:avLst/>
          </a:prstGeom>
        </p:spPr>
        <p:txBody>
          <a:bodyPr wrap="square">
            <a:spAutoFit/>
          </a:bodyPr>
          <a:lstStyle/>
          <a:p>
            <a:pPr>
              <a:lnSpc>
                <a:spcPct val="150000"/>
              </a:lnSpc>
            </a:pPr>
            <a:r>
              <a:rPr lang="en-US" altLang="zh-CN" dirty="0">
                <a:latin typeface="Times New Roman" panose="02020603050405020304" pitchFamily="18" charset="0"/>
                <a:cs typeface="Times New Roman" panose="02020603050405020304" pitchFamily="18" charset="0"/>
              </a:rPr>
              <a:t>4.4.1 </a:t>
            </a:r>
            <a:r>
              <a:rPr lang="zh-CN" altLang="zh-CN" dirty="0">
                <a:latin typeface="Times New Roman" panose="02020603050405020304" pitchFamily="18" charset="0"/>
                <a:cs typeface="Times New Roman" panose="02020603050405020304" pitchFamily="18" charset="0"/>
              </a:rPr>
              <a:t>通风系统、空调风系统划分应遵守下列原则：</a:t>
            </a:r>
          </a:p>
          <a:p>
            <a:pPr indent="457200">
              <a:lnSpc>
                <a:spcPct val="150000"/>
              </a:lnSpc>
            </a:pPr>
            <a:r>
              <a:rPr lang="en-US" altLang="zh-CN" dirty="0">
                <a:latin typeface="Times New Roman" panose="02020603050405020304" pitchFamily="18" charset="0"/>
                <a:cs typeface="Times New Roman" panose="02020603050405020304" pitchFamily="18" charset="0"/>
              </a:rPr>
              <a:t>1 </a:t>
            </a:r>
            <a:r>
              <a:rPr lang="zh-CN" altLang="zh-CN" dirty="0">
                <a:latin typeface="Times New Roman" panose="02020603050405020304" pitchFamily="18" charset="0"/>
                <a:cs typeface="Times New Roman" panose="02020603050405020304" pitchFamily="18" charset="0"/>
              </a:rPr>
              <a:t>使用时间不同的区域，宜各自设置独立的机械通风系统、空调风系统；</a:t>
            </a:r>
          </a:p>
          <a:p>
            <a:pPr indent="457200">
              <a:lnSpc>
                <a:spcPct val="150000"/>
              </a:lnSpc>
            </a:pPr>
            <a:r>
              <a:rPr lang="en-US" altLang="zh-CN" dirty="0">
                <a:latin typeface="Times New Roman" panose="02020603050405020304" pitchFamily="18" charset="0"/>
                <a:cs typeface="Times New Roman" panose="02020603050405020304" pitchFamily="18" charset="0"/>
              </a:rPr>
              <a:t>2 </a:t>
            </a:r>
            <a:r>
              <a:rPr lang="zh-CN" altLang="zh-CN" dirty="0">
                <a:latin typeface="Times New Roman" panose="02020603050405020304" pitchFamily="18" charset="0"/>
                <a:cs typeface="Times New Roman" panose="02020603050405020304" pitchFamily="18" charset="0"/>
              </a:rPr>
              <a:t>室内温度、湿度不同的空调区及空气处理要求不同的空调区，宜各自设置独立的空调风系统。</a:t>
            </a:r>
          </a:p>
          <a:p>
            <a:pPr>
              <a:lnSpc>
                <a:spcPct val="150000"/>
              </a:lnSpc>
            </a:pPr>
            <a:endParaRPr lang="zh-CN" altLang="zh-CN" dirty="0">
              <a:latin typeface="Times New Roman" panose="02020603050405020304" pitchFamily="18" charset="0"/>
              <a:cs typeface="Times New Roman" panose="02020603050405020304" pitchFamily="18" charset="0"/>
            </a:endParaRPr>
          </a:p>
        </p:txBody>
      </p:sp>
      <p:sp>
        <p:nvSpPr>
          <p:cNvPr id="11" name="五边形 2">
            <a:extLst>
              <a:ext uri="{FF2B5EF4-FFF2-40B4-BE49-F238E27FC236}">
                <a16:creationId xmlns="" xmlns:a16="http://schemas.microsoft.com/office/drawing/2014/main" id="{F0F4C6CC-BE6A-4BB4-8659-B80DEFAF427A}"/>
              </a:ext>
            </a:extLst>
          </p:cNvPr>
          <p:cNvSpPr/>
          <p:nvPr/>
        </p:nvSpPr>
        <p:spPr>
          <a:xfrm>
            <a:off x="404098" y="2684116"/>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13" name="矩形 12">
            <a:extLst>
              <a:ext uri="{FF2B5EF4-FFF2-40B4-BE49-F238E27FC236}">
                <a16:creationId xmlns="" xmlns:a16="http://schemas.microsoft.com/office/drawing/2014/main" id="{9EFD1F10-CBED-4B3C-81AF-BBE306D65C6E}"/>
              </a:ext>
            </a:extLst>
          </p:cNvPr>
          <p:cNvSpPr/>
          <p:nvPr/>
        </p:nvSpPr>
        <p:spPr>
          <a:xfrm>
            <a:off x="339978" y="3240089"/>
            <a:ext cx="11159252" cy="2169825"/>
          </a:xfrm>
          <a:prstGeom prst="rect">
            <a:avLst/>
          </a:prstGeom>
        </p:spPr>
        <p:txBody>
          <a:bodyPr wrap="square">
            <a:spAutoFit/>
          </a:bodyPr>
          <a:lstStyle/>
          <a:p>
            <a:pPr marL="285750" indent="-285750">
              <a:lnSpc>
                <a:spcPct val="15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对风系统的划分原则进行规定。</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ct val="15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款：使用</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时间不同的区域独立设置风系统可根据各自的使用时间灵活使用，避免合设系统造成的浪费。</a:t>
            </a:r>
          </a:p>
          <a:p>
            <a:pPr marL="285750" indent="-285750">
              <a:lnSpc>
                <a:spcPct val="15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2</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款：使用</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要求不同的空调区合用空调风系统会造成运行和调节上的困难，增大运行能耗；为此强调应根据使用要求划分空调风系统</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确</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需合用空调风系统时，应根据不同区域的空调负荷特性，在末端分别处理或控制</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19" name="Rectangle 15">
            <a:extLst>
              <a:ext uri="{FF2B5EF4-FFF2-40B4-BE49-F238E27FC236}">
                <a16:creationId xmlns="" xmlns:a16="http://schemas.microsoft.com/office/drawing/2014/main" id="{A0BE052A-7E0F-4F89-9D1E-90E6C35B798E}"/>
              </a:ext>
            </a:extLst>
          </p:cNvPr>
          <p:cNvSpPr>
            <a:spLocks noChangeArrowheads="1"/>
          </p:cNvSpPr>
          <p:nvPr/>
        </p:nvSpPr>
        <p:spPr bwMode="auto">
          <a:xfrm>
            <a:off x="3022122" y="224464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Tree>
    <p:extLst>
      <p:ext uri="{BB962C8B-B14F-4D97-AF65-F5344CB8AC3E}">
        <p14:creationId xmlns:p14="http://schemas.microsoft.com/office/powerpoint/2010/main" val="43957536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409354" y="1098894"/>
            <a:ext cx="11031012" cy="455253"/>
          </a:xfrm>
          <a:prstGeom prst="rect">
            <a:avLst/>
          </a:prstGeom>
        </p:spPr>
        <p:txBody>
          <a:bodyPr wrap="square">
            <a:spAutoFit/>
          </a:bodyPr>
          <a:lstStyle/>
          <a:p>
            <a:pPr>
              <a:lnSpc>
                <a:spcPct val="150000"/>
              </a:lnSpc>
            </a:pPr>
            <a:r>
              <a:rPr lang="en-US" altLang="zh-CN" dirty="0">
                <a:latin typeface="Times New Roman" panose="02020603050405020304" pitchFamily="18" charset="0"/>
                <a:cs typeface="Times New Roman" panose="02020603050405020304" pitchFamily="18" charset="0"/>
              </a:rPr>
              <a:t>4.4.2</a:t>
            </a:r>
            <a:r>
              <a:rPr lang="zh-CN" altLang="zh-CN" dirty="0">
                <a:latin typeface="Times New Roman" panose="02020603050405020304" pitchFamily="18" charset="0"/>
                <a:cs typeface="Times New Roman" panose="02020603050405020304" pitchFamily="18" charset="0"/>
              </a:rPr>
              <a:t>当通风系统、空调风系统使用时间较长且运行工况有较大变化时，系统宜采用变流量运行</a:t>
            </a:r>
            <a:r>
              <a:rPr lang="zh-CN" altLang="zh-CN" dirty="0" smtClean="0">
                <a:latin typeface="Times New Roman" panose="02020603050405020304" pitchFamily="18" charset="0"/>
                <a:cs typeface="Times New Roman" panose="02020603050405020304" pitchFamily="18" charset="0"/>
              </a:rPr>
              <a:t>。</a:t>
            </a:r>
            <a:endParaRPr lang="zh-CN" altLang="zh-CN" dirty="0">
              <a:latin typeface="Times New Roman" panose="02020603050405020304" pitchFamily="18" charset="0"/>
              <a:cs typeface="Times New Roman" panose="02020603050405020304" pitchFamily="18" charset="0"/>
            </a:endParaRPr>
          </a:p>
        </p:txBody>
      </p:sp>
      <p:sp>
        <p:nvSpPr>
          <p:cNvPr id="11" name="五边形 2">
            <a:extLst>
              <a:ext uri="{FF2B5EF4-FFF2-40B4-BE49-F238E27FC236}">
                <a16:creationId xmlns="" xmlns:a16="http://schemas.microsoft.com/office/drawing/2014/main" id="{F0F4C6CC-BE6A-4BB4-8659-B80DEFAF427A}"/>
              </a:ext>
            </a:extLst>
          </p:cNvPr>
          <p:cNvSpPr/>
          <p:nvPr/>
        </p:nvSpPr>
        <p:spPr>
          <a:xfrm>
            <a:off x="367312" y="1551643"/>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13" name="矩形 12">
            <a:extLst>
              <a:ext uri="{FF2B5EF4-FFF2-40B4-BE49-F238E27FC236}">
                <a16:creationId xmlns="" xmlns:a16="http://schemas.microsoft.com/office/drawing/2014/main" id="{9EFD1F10-CBED-4B3C-81AF-BBE306D65C6E}"/>
              </a:ext>
            </a:extLst>
          </p:cNvPr>
          <p:cNvSpPr/>
          <p:nvPr/>
        </p:nvSpPr>
        <p:spPr>
          <a:xfrm>
            <a:off x="218051" y="1880369"/>
            <a:ext cx="11837314" cy="5078313"/>
          </a:xfrm>
          <a:prstGeom prst="rect">
            <a:avLst/>
          </a:prstGeom>
        </p:spPr>
        <p:txBody>
          <a:bodyPr wrap="square">
            <a:spAutoFit/>
          </a:bodyPr>
          <a:lstStyle/>
          <a:p>
            <a:pPr>
              <a:lnSpc>
                <a:spcPct val="150000"/>
              </a:lnSpc>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在</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《公共建筑节能设计标准》</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GB50189-2015</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4.3.10</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基础上完善。</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ct val="15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规定风系统变流量运行的原因：</a:t>
            </a:r>
            <a:r>
              <a:rPr lang="zh-CN" altLang="en-US" dirty="0">
                <a:solidFill>
                  <a:schemeClr val="accent1">
                    <a:lumMod val="75000"/>
                  </a:schemeClr>
                </a:solidFill>
                <a:latin typeface="楷体" panose="02010609060101010101" pitchFamily="49" charset="-122"/>
                <a:ea typeface="楷体" panose="02010609060101010101" pitchFamily="49" charset="-122"/>
              </a:rPr>
              <a:t>随外扰、内扰和室内要求的变化，使用区域对风量的</a:t>
            </a:r>
            <a:r>
              <a:rPr lang="zh-CN" altLang="en-US" dirty="0" smtClean="0">
                <a:solidFill>
                  <a:schemeClr val="accent1">
                    <a:lumMod val="75000"/>
                  </a:schemeClr>
                </a:solidFill>
                <a:latin typeface="楷体" panose="02010609060101010101" pitchFamily="49" charset="-122"/>
                <a:ea typeface="楷体" panose="02010609060101010101" pitchFamily="49" charset="-122"/>
              </a:rPr>
              <a:t>需求在运行过程中随</a:t>
            </a:r>
            <a:r>
              <a:rPr lang="zh-CN" altLang="en-US" dirty="0">
                <a:solidFill>
                  <a:schemeClr val="accent1">
                    <a:lumMod val="75000"/>
                  </a:schemeClr>
                </a:solidFill>
                <a:latin typeface="楷体" panose="02010609060101010101" pitchFamily="49" charset="-122"/>
                <a:ea typeface="楷体" panose="02010609060101010101" pitchFamily="49" charset="-122"/>
              </a:rPr>
              <a:t>之</a:t>
            </a:r>
            <a:r>
              <a:rPr lang="zh-CN" altLang="en-US" dirty="0" smtClean="0">
                <a:solidFill>
                  <a:schemeClr val="accent1">
                    <a:lumMod val="75000"/>
                  </a:schemeClr>
                </a:solidFill>
                <a:latin typeface="楷体" panose="02010609060101010101" pitchFamily="49" charset="-122"/>
                <a:ea typeface="楷体" panose="02010609060101010101" pitchFamily="49" charset="-122"/>
              </a:rPr>
              <a:t>改变，变流</a:t>
            </a:r>
            <a:r>
              <a:rPr lang="zh-CN" altLang="en-US" dirty="0">
                <a:solidFill>
                  <a:schemeClr val="accent1">
                    <a:lumMod val="75000"/>
                  </a:schemeClr>
                </a:solidFill>
                <a:latin typeface="楷体" panose="02010609060101010101" pitchFamily="49" charset="-122"/>
                <a:ea typeface="楷体" panose="02010609060101010101" pitchFamily="49" charset="-122"/>
              </a:rPr>
              <a:t>量运行可节约运行</a:t>
            </a:r>
            <a:r>
              <a:rPr lang="zh-CN" altLang="en-US" dirty="0" smtClean="0">
                <a:solidFill>
                  <a:schemeClr val="accent1">
                    <a:lumMod val="75000"/>
                  </a:schemeClr>
                </a:solidFill>
                <a:latin typeface="楷体" panose="02010609060101010101" pitchFamily="49" charset="-122"/>
                <a:ea typeface="楷体" panose="02010609060101010101" pitchFamily="49" charset="-122"/>
              </a:rPr>
              <a:t>能耗。</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ct val="150000"/>
              </a:lnSpc>
              <a:buFont typeface="Wingdings" panose="05000000000000000000" pitchFamily="2" charset="2"/>
              <a:buChar char="Ø"/>
            </a:pPr>
            <a:r>
              <a:rPr lang="zh-CN" altLang="en-US" dirty="0" smtClean="0">
                <a:solidFill>
                  <a:schemeClr val="accent1">
                    <a:lumMod val="75000"/>
                  </a:schemeClr>
                </a:solidFill>
                <a:latin typeface="楷体" panose="02010609060101010101" pitchFamily="49" charset="-122"/>
                <a:ea typeface="楷体" panose="02010609060101010101" pitchFamily="49" charset="-122"/>
              </a:rPr>
              <a:t>本条文的前置条件：“使用时间较长且运行工况有较大变化”  ←→  系统设置的投入产出比 </a:t>
            </a:r>
            <a:endParaRPr lang="en-US" altLang="zh-CN" dirty="0" smtClean="0">
              <a:solidFill>
                <a:schemeClr val="accent1">
                  <a:lumMod val="75000"/>
                </a:schemeClr>
              </a:solidFill>
              <a:latin typeface="楷体" panose="02010609060101010101" pitchFamily="49" charset="-122"/>
              <a:ea typeface="楷体" panose="02010609060101010101" pitchFamily="49" charset="-122"/>
            </a:endParaRPr>
          </a:p>
          <a:p>
            <a:pPr marL="285750" indent="-285750">
              <a:lnSpc>
                <a:spcPct val="150000"/>
              </a:lnSpc>
              <a:buFont typeface="Wingdings" panose="05000000000000000000" pitchFamily="2" charset="2"/>
              <a:buChar char="Ø"/>
            </a:pPr>
            <a:r>
              <a:rPr lang="zh-CN" altLang="en-US" dirty="0" smtClean="0">
                <a:solidFill>
                  <a:schemeClr val="accent1">
                    <a:lumMod val="75000"/>
                  </a:schemeClr>
                </a:solidFill>
                <a:latin typeface="楷体" panose="02010609060101010101" pitchFamily="49" charset="-122"/>
                <a:ea typeface="楷体" panose="02010609060101010101" pitchFamily="49" charset="-122"/>
              </a:rPr>
              <a:t>变流量运行的几种形式：</a:t>
            </a:r>
            <a:endParaRPr lang="en-US" altLang="zh-CN" dirty="0" smtClean="0">
              <a:solidFill>
                <a:schemeClr val="accent1">
                  <a:lumMod val="75000"/>
                </a:schemeClr>
              </a:solidFill>
              <a:latin typeface="楷体" panose="02010609060101010101" pitchFamily="49" charset="-122"/>
              <a:ea typeface="楷体" panose="02010609060101010101" pitchFamily="49" charset="-122"/>
            </a:endParaRPr>
          </a:p>
          <a:p>
            <a:pPr marL="285750" indent="-285750">
              <a:lnSpc>
                <a:spcPct val="125000"/>
              </a:lnSpc>
              <a:buFont typeface="Arial" panose="020B0604020202020204" pitchFamily="34" charset="0"/>
              <a:buChar char="•"/>
            </a:pPr>
            <a:r>
              <a:rPr lang="zh-CN" altLang="en-US" dirty="0" smtClean="0">
                <a:solidFill>
                  <a:schemeClr val="accent1">
                    <a:lumMod val="75000"/>
                  </a:schemeClr>
                </a:solidFill>
                <a:latin typeface="楷体" panose="02010609060101010101" pitchFamily="49" charset="-122"/>
                <a:ea typeface="楷体" panose="02010609060101010101" pitchFamily="49" charset="-122"/>
              </a:rPr>
              <a:t>台数</a:t>
            </a:r>
            <a:r>
              <a:rPr lang="zh-CN" altLang="en-US" dirty="0">
                <a:solidFill>
                  <a:schemeClr val="accent1">
                    <a:lumMod val="75000"/>
                  </a:schemeClr>
                </a:solidFill>
                <a:latin typeface="楷体" panose="02010609060101010101" pitchFamily="49" charset="-122"/>
                <a:ea typeface="楷体" panose="02010609060101010101" pitchFamily="49" charset="-122"/>
              </a:rPr>
              <a:t>调节：当使用区域为多台风机联合运行</a:t>
            </a:r>
            <a:r>
              <a:rPr lang="zh-CN" altLang="en-US" dirty="0" smtClean="0">
                <a:solidFill>
                  <a:schemeClr val="accent1">
                    <a:lumMod val="75000"/>
                  </a:schemeClr>
                </a:solidFill>
                <a:latin typeface="楷体" panose="02010609060101010101" pitchFamily="49" charset="-122"/>
                <a:ea typeface="楷体" panose="02010609060101010101" pitchFamily="49" charset="-122"/>
              </a:rPr>
              <a:t>时，可采用台数调节的方式。</a:t>
            </a:r>
            <a:endParaRPr lang="en-US" altLang="zh-CN" dirty="0" smtClean="0">
              <a:solidFill>
                <a:schemeClr val="accent1">
                  <a:lumMod val="75000"/>
                </a:schemeClr>
              </a:solidFill>
              <a:latin typeface="楷体" panose="02010609060101010101" pitchFamily="49" charset="-122"/>
              <a:ea typeface="楷体" panose="02010609060101010101" pitchFamily="49" charset="-122"/>
            </a:endParaRPr>
          </a:p>
          <a:p>
            <a:pPr marL="285750" indent="-285750">
              <a:lnSpc>
                <a:spcPct val="125000"/>
              </a:lnSpc>
              <a:buFont typeface="Arial" panose="020B0604020202020204" pitchFamily="34" charset="0"/>
              <a:buChar char="•"/>
            </a:pPr>
            <a:r>
              <a:rPr lang="zh-CN" altLang="en-US" dirty="0" smtClean="0">
                <a:solidFill>
                  <a:schemeClr val="accent1">
                    <a:lumMod val="75000"/>
                  </a:schemeClr>
                </a:solidFill>
                <a:latin typeface="楷体" panose="02010609060101010101" pitchFamily="49" charset="-122"/>
                <a:ea typeface="楷体" panose="02010609060101010101" pitchFamily="49" charset="-122"/>
              </a:rPr>
              <a:t>双</a:t>
            </a:r>
            <a:r>
              <a:rPr lang="zh-CN" altLang="en-US" dirty="0">
                <a:solidFill>
                  <a:schemeClr val="accent1">
                    <a:lumMod val="75000"/>
                  </a:schemeClr>
                </a:solidFill>
                <a:latin typeface="楷体" panose="02010609060101010101" pitchFamily="49" charset="-122"/>
                <a:ea typeface="楷体" panose="02010609060101010101" pitchFamily="49" charset="-122"/>
              </a:rPr>
              <a:t>速</a:t>
            </a:r>
            <a:r>
              <a:rPr lang="zh-CN" altLang="en-US" dirty="0" smtClean="0">
                <a:solidFill>
                  <a:schemeClr val="accent1">
                    <a:lumMod val="75000"/>
                  </a:schemeClr>
                </a:solidFill>
                <a:latin typeface="楷体" panose="02010609060101010101" pitchFamily="49" charset="-122"/>
                <a:ea typeface="楷体" panose="02010609060101010101" pitchFamily="49" charset="-122"/>
              </a:rPr>
              <a:t>风机：投资不高，</a:t>
            </a:r>
            <a:r>
              <a:rPr lang="zh-CN" altLang="en-US" dirty="0">
                <a:solidFill>
                  <a:schemeClr val="accent1">
                    <a:lumMod val="75000"/>
                  </a:schemeClr>
                </a:solidFill>
                <a:latin typeface="楷体" panose="02010609060101010101" pitchFamily="49" charset="-122"/>
                <a:ea typeface="楷体" panose="02010609060101010101" pitchFamily="49" charset="-122"/>
              </a:rPr>
              <a:t>可用于要求不高的系统（如部分通风系统）。应对双速风机的工况与系统工况变化的匹配性进行校核。</a:t>
            </a:r>
            <a:endParaRPr lang="en-US" altLang="zh-CN" dirty="0">
              <a:solidFill>
                <a:schemeClr val="accent1">
                  <a:lumMod val="75000"/>
                </a:schemeClr>
              </a:solidFill>
              <a:latin typeface="楷体" panose="02010609060101010101" pitchFamily="49" charset="-122"/>
              <a:ea typeface="楷体" panose="02010609060101010101" pitchFamily="49" charset="-122"/>
            </a:endParaRPr>
          </a:p>
          <a:p>
            <a:pPr marL="285750" indent="-285750">
              <a:lnSpc>
                <a:spcPct val="125000"/>
              </a:lnSpc>
              <a:buFont typeface="Arial" panose="020B0604020202020204" pitchFamily="34" charset="0"/>
              <a:buChar char="•"/>
            </a:pPr>
            <a:r>
              <a:rPr lang="zh-CN" altLang="en-US" dirty="0" smtClean="0">
                <a:solidFill>
                  <a:schemeClr val="accent1">
                    <a:lumMod val="75000"/>
                  </a:schemeClr>
                </a:solidFill>
                <a:latin typeface="楷体" panose="02010609060101010101" pitchFamily="49" charset="-122"/>
                <a:ea typeface="楷体" panose="02010609060101010101" pitchFamily="49" charset="-122"/>
              </a:rPr>
              <a:t>变速</a:t>
            </a:r>
            <a:r>
              <a:rPr lang="zh-CN" altLang="en-US" dirty="0">
                <a:solidFill>
                  <a:schemeClr val="accent1">
                    <a:lumMod val="75000"/>
                  </a:schemeClr>
                </a:solidFill>
                <a:latin typeface="楷体" panose="02010609060101010101" pitchFamily="49" charset="-122"/>
                <a:ea typeface="楷体" panose="02010609060101010101" pitchFamily="49" charset="-122"/>
              </a:rPr>
              <a:t>风机：变频自动调节风机</a:t>
            </a:r>
            <a:r>
              <a:rPr lang="zh-CN" altLang="en-US" dirty="0" smtClean="0">
                <a:solidFill>
                  <a:schemeClr val="accent1">
                    <a:lumMod val="75000"/>
                  </a:schemeClr>
                </a:solidFill>
                <a:latin typeface="楷体" panose="02010609060101010101" pitchFamily="49" charset="-122"/>
                <a:ea typeface="楷体" panose="02010609060101010101" pitchFamily="49" charset="-122"/>
              </a:rPr>
              <a:t>转速，系统</a:t>
            </a:r>
            <a:r>
              <a:rPr lang="zh-CN" altLang="en-US" dirty="0">
                <a:solidFill>
                  <a:schemeClr val="accent1">
                    <a:lumMod val="75000"/>
                  </a:schemeClr>
                </a:solidFill>
                <a:latin typeface="楷体" panose="02010609060101010101" pitchFamily="49" charset="-122"/>
                <a:ea typeface="楷体" panose="02010609060101010101" pitchFamily="49" charset="-122"/>
              </a:rPr>
              <a:t>节能性更加显著，多工况适应性更好</a:t>
            </a:r>
            <a:r>
              <a:rPr lang="zh-CN" altLang="en-US" dirty="0" smtClean="0">
                <a:solidFill>
                  <a:schemeClr val="accent1">
                    <a:lumMod val="75000"/>
                  </a:schemeClr>
                </a:solidFill>
                <a:latin typeface="楷体" panose="02010609060101010101" pitchFamily="49" charset="-122"/>
                <a:ea typeface="楷体" panose="02010609060101010101" pitchFamily="49" charset="-122"/>
              </a:rPr>
              <a:t>。适用于</a:t>
            </a:r>
            <a:r>
              <a:rPr lang="zh-CN" altLang="en-US" dirty="0">
                <a:solidFill>
                  <a:schemeClr val="accent1">
                    <a:lumMod val="75000"/>
                  </a:schemeClr>
                </a:solidFill>
                <a:latin typeface="楷体" panose="02010609060101010101" pitchFamily="49" charset="-122"/>
                <a:ea typeface="楷体" panose="02010609060101010101" pitchFamily="49" charset="-122"/>
              </a:rPr>
              <a:t>要求较高的</a:t>
            </a:r>
            <a:r>
              <a:rPr lang="zh-CN" altLang="en-US" dirty="0" smtClean="0">
                <a:solidFill>
                  <a:schemeClr val="accent1">
                    <a:lumMod val="75000"/>
                  </a:schemeClr>
                </a:solidFill>
                <a:latin typeface="楷体" panose="02010609060101010101" pitchFamily="49" charset="-122"/>
                <a:ea typeface="楷体" panose="02010609060101010101" pitchFamily="49" charset="-122"/>
              </a:rPr>
              <a:t>系统。</a:t>
            </a:r>
            <a:endParaRPr lang="en-US" altLang="zh-CN" dirty="0" smtClean="0">
              <a:solidFill>
                <a:schemeClr val="accent1">
                  <a:lumMod val="75000"/>
                </a:schemeClr>
              </a:solidFill>
              <a:latin typeface="楷体" panose="02010609060101010101" pitchFamily="49" charset="-122"/>
              <a:ea typeface="楷体" panose="02010609060101010101" pitchFamily="49" charset="-122"/>
            </a:endParaRPr>
          </a:p>
          <a:p>
            <a:pPr>
              <a:lnSpc>
                <a:spcPct val="125000"/>
              </a:lnSpc>
            </a:pPr>
            <a:r>
              <a:rPr lang="zh-CN" altLang="en-US" dirty="0" smtClean="0">
                <a:solidFill>
                  <a:schemeClr val="accent1">
                    <a:lumMod val="75000"/>
                  </a:schemeClr>
                </a:solidFill>
                <a:latin typeface="楷体" panose="02010609060101010101" pitchFamily="49" charset="-122"/>
                <a:ea typeface="楷体" panose="02010609060101010101" pitchFamily="49" charset="-122"/>
              </a:rPr>
              <a:t>     服务</a:t>
            </a:r>
            <a:r>
              <a:rPr lang="zh-CN" altLang="en-US" dirty="0">
                <a:solidFill>
                  <a:schemeClr val="accent1">
                    <a:lumMod val="75000"/>
                  </a:schemeClr>
                </a:solidFill>
                <a:latin typeface="楷体" panose="02010609060101010101" pitchFamily="49" charset="-122"/>
                <a:ea typeface="楷体" panose="02010609060101010101" pitchFamily="49" charset="-122"/>
              </a:rPr>
              <a:t>于单个空调区的全空气空调</a:t>
            </a:r>
            <a:r>
              <a:rPr lang="zh-CN" altLang="en-US" dirty="0" smtClean="0">
                <a:solidFill>
                  <a:schemeClr val="accent1">
                    <a:lumMod val="75000"/>
                  </a:schemeClr>
                </a:solidFill>
                <a:latin typeface="楷体" panose="02010609060101010101" pitchFamily="49" charset="-122"/>
                <a:ea typeface="楷体" panose="02010609060101010101" pitchFamily="49" charset="-122"/>
              </a:rPr>
              <a:t>系统：宜</a:t>
            </a:r>
            <a:r>
              <a:rPr lang="zh-CN" altLang="en-US" dirty="0">
                <a:solidFill>
                  <a:schemeClr val="accent1">
                    <a:lumMod val="75000"/>
                  </a:schemeClr>
                </a:solidFill>
                <a:latin typeface="楷体" panose="02010609060101010101" pitchFamily="49" charset="-122"/>
                <a:ea typeface="楷体" panose="02010609060101010101" pitchFamily="49" charset="-122"/>
              </a:rPr>
              <a:t>采用区域变风量空调系统，通过调节空调区的风量应对空调区</a:t>
            </a:r>
            <a:r>
              <a:rPr lang="zh-CN" altLang="en-US" dirty="0" smtClean="0">
                <a:solidFill>
                  <a:schemeClr val="accent1">
                    <a:lumMod val="75000"/>
                  </a:schemeClr>
                </a:solidFill>
                <a:latin typeface="楷体" panose="02010609060101010101" pitchFamily="49" charset="-122"/>
                <a:ea typeface="楷体" panose="02010609060101010101" pitchFamily="49" charset="-122"/>
              </a:rPr>
              <a:t>负荷</a:t>
            </a:r>
            <a:endParaRPr lang="en-US" altLang="zh-CN" dirty="0" smtClean="0">
              <a:solidFill>
                <a:schemeClr val="accent1">
                  <a:lumMod val="75000"/>
                </a:schemeClr>
              </a:solidFill>
              <a:latin typeface="楷体" panose="02010609060101010101" pitchFamily="49" charset="-122"/>
              <a:ea typeface="楷体" panose="02010609060101010101" pitchFamily="49" charset="-122"/>
            </a:endParaRPr>
          </a:p>
          <a:p>
            <a:pPr>
              <a:lnSpc>
                <a:spcPct val="125000"/>
              </a:lnSpc>
            </a:pPr>
            <a:r>
              <a:rPr lang="zh-CN" altLang="en-US" dirty="0" smtClean="0">
                <a:solidFill>
                  <a:schemeClr val="accent1">
                    <a:lumMod val="75000"/>
                  </a:schemeClr>
                </a:solidFill>
                <a:latin typeface="楷体" panose="02010609060101010101" pitchFamily="49" charset="-122"/>
                <a:ea typeface="楷体" panose="02010609060101010101" pitchFamily="49" charset="-122"/>
              </a:rPr>
              <a:t>                                                   变化，以</a:t>
            </a:r>
            <a:r>
              <a:rPr lang="zh-CN" altLang="en-US" dirty="0">
                <a:solidFill>
                  <a:schemeClr val="accent1">
                    <a:lumMod val="75000"/>
                  </a:schemeClr>
                </a:solidFill>
                <a:latin typeface="楷体" panose="02010609060101010101" pitchFamily="49" charset="-122"/>
                <a:ea typeface="楷体" panose="02010609060101010101" pitchFamily="49" charset="-122"/>
              </a:rPr>
              <a:t>维持室内设计参数和节省风机能耗</a:t>
            </a:r>
            <a:r>
              <a:rPr lang="zh-CN" altLang="en-US" dirty="0" smtClean="0">
                <a:solidFill>
                  <a:schemeClr val="accent1">
                    <a:lumMod val="75000"/>
                  </a:schemeClr>
                </a:solidFill>
                <a:latin typeface="楷体" panose="02010609060101010101" pitchFamily="49" charset="-122"/>
                <a:ea typeface="楷体" panose="02010609060101010101" pitchFamily="49" charset="-122"/>
              </a:rPr>
              <a:t>。</a:t>
            </a:r>
            <a:endParaRPr lang="zh-CN" altLang="en-US" dirty="0">
              <a:solidFill>
                <a:schemeClr val="accent1">
                  <a:lumMod val="75000"/>
                </a:schemeClr>
              </a:solidFill>
              <a:latin typeface="楷体" panose="02010609060101010101" pitchFamily="49" charset="-122"/>
              <a:ea typeface="楷体" panose="02010609060101010101" pitchFamily="49" charset="-122"/>
            </a:endParaRPr>
          </a:p>
          <a:p>
            <a:pPr>
              <a:lnSpc>
                <a:spcPct val="150000"/>
              </a:lnSpc>
            </a:pPr>
            <a:endParaRPr lang="en-US" altLang="zh-CN" dirty="0" smtClean="0">
              <a:solidFill>
                <a:schemeClr val="accent1">
                  <a:lumMod val="75000"/>
                </a:schemeClr>
              </a:solidFill>
              <a:latin typeface="楷体" panose="02010609060101010101" pitchFamily="49" charset="-122"/>
              <a:ea typeface="楷体" panose="02010609060101010101" pitchFamily="49" charset="-122"/>
            </a:endParaRPr>
          </a:p>
          <a:p>
            <a:pPr marL="285750" indent="-285750">
              <a:lnSpc>
                <a:spcPct val="150000"/>
              </a:lnSpc>
              <a:buFont typeface="Wingdings" panose="05000000000000000000" pitchFamily="2" charset="2"/>
              <a:buChar char="Ø"/>
            </a:pPr>
            <a:r>
              <a:rPr lang="zh-CN" altLang="en-US" dirty="0" smtClean="0">
                <a:solidFill>
                  <a:schemeClr val="accent1">
                    <a:lumMod val="75000"/>
                  </a:schemeClr>
                </a:solidFill>
                <a:latin typeface="楷体" panose="02010609060101010101" pitchFamily="49" charset="-122"/>
                <a:ea typeface="楷体" panose="02010609060101010101" pitchFamily="49" charset="-122"/>
              </a:rPr>
              <a:t>变流</a:t>
            </a:r>
            <a:r>
              <a:rPr lang="zh-CN" altLang="en-US" dirty="0">
                <a:solidFill>
                  <a:schemeClr val="accent1">
                    <a:lumMod val="75000"/>
                  </a:schemeClr>
                </a:solidFill>
                <a:latin typeface="楷体" panose="02010609060101010101" pitchFamily="49" charset="-122"/>
                <a:ea typeface="楷体" panose="02010609060101010101" pitchFamily="49" charset="-122"/>
              </a:rPr>
              <a:t>量运行的风系统应配备合理的</a:t>
            </a:r>
            <a:r>
              <a:rPr lang="zh-CN" altLang="en-US" dirty="0" smtClean="0">
                <a:solidFill>
                  <a:schemeClr val="accent1">
                    <a:lumMod val="75000"/>
                  </a:schemeClr>
                </a:solidFill>
                <a:latin typeface="楷体" panose="02010609060101010101" pitchFamily="49" charset="-122"/>
                <a:ea typeface="楷体" panose="02010609060101010101" pitchFamily="49" charset="-122"/>
              </a:rPr>
              <a:t>控制</a:t>
            </a:r>
            <a:r>
              <a:rPr lang="zh-CN" altLang="en-US" dirty="0">
                <a:solidFill>
                  <a:schemeClr val="accent1">
                    <a:lumMod val="75000"/>
                  </a:schemeClr>
                </a:solidFill>
                <a:latin typeface="楷体" panose="02010609060101010101" pitchFamily="49" charset="-122"/>
                <a:ea typeface="楷体" panose="02010609060101010101" pitchFamily="49" charset="-122"/>
              </a:rPr>
              <a:t>措施</a:t>
            </a:r>
          </a:p>
        </p:txBody>
      </p:sp>
      <p:sp>
        <p:nvSpPr>
          <p:cNvPr id="19" name="Rectangle 15">
            <a:extLst>
              <a:ext uri="{FF2B5EF4-FFF2-40B4-BE49-F238E27FC236}">
                <a16:creationId xmlns="" xmlns:a16="http://schemas.microsoft.com/office/drawing/2014/main" id="{A0BE052A-7E0F-4F89-9D1E-90E6C35B798E}"/>
              </a:ext>
            </a:extLst>
          </p:cNvPr>
          <p:cNvSpPr>
            <a:spLocks noChangeArrowheads="1"/>
          </p:cNvSpPr>
          <p:nvPr/>
        </p:nvSpPr>
        <p:spPr bwMode="auto">
          <a:xfrm>
            <a:off x="3022122" y="224464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矩形 6">
            <a:extLst>
              <a:ext uri="{FF2B5EF4-FFF2-40B4-BE49-F238E27FC236}">
                <a16:creationId xmlns="" xmlns:a16="http://schemas.microsoft.com/office/drawing/2014/main" id="{F2F5F0B9-E36C-459C-961E-F6D4B5B491F3}"/>
              </a:ext>
            </a:extLst>
          </p:cNvPr>
          <p:cNvSpPr/>
          <p:nvPr/>
        </p:nvSpPr>
        <p:spPr>
          <a:xfrm>
            <a:off x="367312" y="721642"/>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4.4 </a:t>
            </a:r>
            <a:r>
              <a:rPr lang="zh-CN" altLang="en-US" sz="2000" b="0" cap="none" spc="0" dirty="0">
                <a:ln w="0"/>
                <a:solidFill>
                  <a:schemeClr val="tx1"/>
                </a:solidFill>
                <a:effectLst>
                  <a:outerShdw blurRad="38100" dist="19050" dir="2700000" algn="tl" rotWithShape="0">
                    <a:schemeClr val="dk1">
                      <a:alpha val="40000"/>
                    </a:schemeClr>
                  </a:outerShdw>
                </a:effectLst>
              </a:rPr>
              <a:t>通风、空调风系统</a:t>
            </a:r>
          </a:p>
        </p:txBody>
      </p:sp>
      <p:sp>
        <p:nvSpPr>
          <p:cNvPr id="8" name="矩形 7">
            <a:extLst>
              <a:ext uri="{FF2B5EF4-FFF2-40B4-BE49-F238E27FC236}">
                <a16:creationId xmlns="" xmlns:a16="http://schemas.microsoft.com/office/drawing/2014/main" id="{9EFD1F10-CBED-4B3C-81AF-BBE306D65C6E}"/>
              </a:ext>
            </a:extLst>
          </p:cNvPr>
          <p:cNvSpPr/>
          <p:nvPr/>
        </p:nvSpPr>
        <p:spPr>
          <a:xfrm>
            <a:off x="1099904" y="5690521"/>
            <a:ext cx="3844435" cy="738664"/>
          </a:xfrm>
          <a:prstGeom prst="rect">
            <a:avLst/>
          </a:prstGeom>
          <a:ln>
            <a:noFill/>
          </a:ln>
        </p:spPr>
        <p:style>
          <a:lnRef idx="2">
            <a:schemeClr val="dk1"/>
          </a:lnRef>
          <a:fillRef idx="1">
            <a:schemeClr val="lt1"/>
          </a:fillRef>
          <a:effectRef idx="0">
            <a:schemeClr val="dk1"/>
          </a:effectRef>
          <a:fontRef idx="minor">
            <a:schemeClr val="dk1"/>
          </a:fontRef>
        </p:style>
        <p:txBody>
          <a:bodyPr wrap="square" lIns="0" tIns="0" rIns="0" bIns="0">
            <a:spAutoFit/>
          </a:bodyPr>
          <a:lstStyle/>
          <a:p>
            <a:pPr marL="285750" indent="-285750">
              <a:buFont typeface="Arial" panose="020B0604020202020204" pitchFamily="34" charset="0"/>
              <a:buChar char="•"/>
            </a:pPr>
            <a:r>
              <a:rPr lang="zh-CN" altLang="en-US" sz="1600" dirty="0">
                <a:solidFill>
                  <a:schemeClr val="accent1">
                    <a:lumMod val="75000"/>
                  </a:schemeClr>
                </a:solidFill>
                <a:latin typeface="楷体" panose="02010609060101010101" pitchFamily="49" charset="-122"/>
                <a:ea typeface="楷体" panose="02010609060101010101" pitchFamily="49" charset="-122"/>
              </a:rPr>
              <a:t>全年运行时间</a:t>
            </a:r>
            <a:r>
              <a:rPr lang="zh-CN" altLang="en-US" sz="1600" dirty="0" smtClean="0">
                <a:solidFill>
                  <a:schemeClr val="accent1">
                    <a:lumMod val="75000"/>
                  </a:schemeClr>
                </a:solidFill>
                <a:latin typeface="楷体" panose="02010609060101010101" pitchFamily="49" charset="-122"/>
                <a:ea typeface="楷体" panose="02010609060101010101" pitchFamily="49" charset="-122"/>
              </a:rPr>
              <a:t>长</a:t>
            </a:r>
            <a:endParaRPr lang="en-US" altLang="zh-CN" sz="1600" dirty="0" smtClean="0">
              <a:solidFill>
                <a:schemeClr val="accent1">
                  <a:lumMod val="75000"/>
                </a:schemeClr>
              </a:solidFill>
              <a:latin typeface="楷体" panose="02010609060101010101" pitchFamily="49" charset="-122"/>
              <a:ea typeface="楷体" panose="02010609060101010101" pitchFamily="49" charset="-122"/>
            </a:endParaRPr>
          </a:p>
          <a:p>
            <a:pPr marL="285750" indent="-285750">
              <a:buFont typeface="Arial" panose="020B0604020202020204" pitchFamily="34" charset="0"/>
              <a:buChar char="•"/>
            </a:pPr>
            <a:r>
              <a:rPr lang="zh-CN" altLang="en-US" sz="1600" dirty="0" smtClean="0">
                <a:solidFill>
                  <a:schemeClr val="accent1">
                    <a:lumMod val="75000"/>
                  </a:schemeClr>
                </a:solidFill>
                <a:latin typeface="楷体" panose="02010609060101010101" pitchFamily="49" charset="-122"/>
                <a:ea typeface="楷体" panose="02010609060101010101" pitchFamily="49" charset="-122"/>
              </a:rPr>
              <a:t>部分负荷运行时间较长</a:t>
            </a:r>
            <a:endParaRPr lang="en-US" altLang="zh-CN" sz="1600" dirty="0" smtClean="0">
              <a:solidFill>
                <a:schemeClr val="accent1">
                  <a:lumMod val="75000"/>
                </a:schemeClr>
              </a:solidFill>
              <a:latin typeface="楷体" panose="02010609060101010101" pitchFamily="49" charset="-122"/>
              <a:ea typeface="楷体" panose="02010609060101010101" pitchFamily="49" charset="-122"/>
            </a:endParaRPr>
          </a:p>
          <a:p>
            <a:pPr marL="285750" indent="-285750">
              <a:buFont typeface="Arial" panose="020B0604020202020204" pitchFamily="34" charset="0"/>
              <a:buChar char="•"/>
            </a:pPr>
            <a:r>
              <a:rPr lang="zh-CN" altLang="en-US" sz="1600" dirty="0" smtClean="0">
                <a:solidFill>
                  <a:schemeClr val="accent1">
                    <a:lumMod val="75000"/>
                  </a:schemeClr>
                </a:solidFill>
                <a:latin typeface="楷体" panose="02010609060101010101" pitchFamily="49" charset="-122"/>
                <a:ea typeface="楷体" panose="02010609060101010101" pitchFamily="49" charset="-122"/>
              </a:rPr>
              <a:t>单台空气处理机组风量大于</a:t>
            </a:r>
            <a:r>
              <a:rPr lang="en-US" altLang="zh-CN" sz="1600" dirty="0" smtClean="0">
                <a:solidFill>
                  <a:schemeClr val="accent1">
                    <a:lumMod val="75000"/>
                  </a:schemeClr>
                </a:solidFill>
                <a:latin typeface="楷体" panose="02010609060101010101" pitchFamily="49" charset="-122"/>
                <a:ea typeface="楷体" panose="02010609060101010101" pitchFamily="49" charset="-122"/>
              </a:rPr>
              <a:t>20000m³/h</a:t>
            </a:r>
            <a:endParaRPr lang="zh-CN" altLang="en-US" sz="1600" dirty="0">
              <a:solidFill>
                <a:schemeClr val="accent1">
                  <a:lumMod val="75000"/>
                </a:schemeClr>
              </a:solidFill>
              <a:latin typeface="楷体" panose="02010609060101010101" pitchFamily="49" charset="-122"/>
              <a:ea typeface="楷体" panose="02010609060101010101" pitchFamily="49" charset="-122"/>
            </a:endParaRPr>
          </a:p>
        </p:txBody>
      </p:sp>
      <p:sp>
        <p:nvSpPr>
          <p:cNvPr id="2" name="双括号 1"/>
          <p:cNvSpPr/>
          <p:nvPr/>
        </p:nvSpPr>
        <p:spPr>
          <a:xfrm>
            <a:off x="1003738" y="5684435"/>
            <a:ext cx="3767958" cy="738664"/>
          </a:xfrm>
          <a:prstGeom prst="bracketPair">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 name="文本框 2"/>
          <p:cNvSpPr txBox="1"/>
          <p:nvPr/>
        </p:nvSpPr>
        <p:spPr>
          <a:xfrm>
            <a:off x="613005" y="5784334"/>
            <a:ext cx="436179" cy="369332"/>
          </a:xfrm>
          <a:prstGeom prst="rect">
            <a:avLst/>
          </a:prstGeom>
          <a:noFill/>
        </p:spPr>
        <p:txBody>
          <a:bodyPr wrap="square" rtlCol="0">
            <a:spAutoFit/>
          </a:bodyPr>
          <a:lstStyle/>
          <a:p>
            <a:r>
              <a:rPr lang="zh-CN" altLang="en-US" dirty="0">
                <a:solidFill>
                  <a:schemeClr val="accent1">
                    <a:lumMod val="75000"/>
                  </a:schemeClr>
                </a:solidFill>
                <a:latin typeface="楷体" panose="02010609060101010101" pitchFamily="49" charset="-122"/>
                <a:ea typeface="楷体" panose="02010609060101010101" pitchFamily="49" charset="-122"/>
              </a:rPr>
              <a:t>当</a:t>
            </a:r>
          </a:p>
        </p:txBody>
      </p:sp>
    </p:spTree>
    <p:extLst>
      <p:ext uri="{BB962C8B-B14F-4D97-AF65-F5344CB8AC3E}">
        <p14:creationId xmlns:p14="http://schemas.microsoft.com/office/powerpoint/2010/main" val="181896631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404098" y="1249194"/>
            <a:ext cx="11031012" cy="1295868"/>
          </a:xfrm>
          <a:prstGeom prst="rect">
            <a:avLst/>
          </a:prstGeom>
        </p:spPr>
        <p:txBody>
          <a:bodyPr wrap="square">
            <a:spAutoFit/>
          </a:bodyPr>
          <a:lstStyle/>
          <a:p>
            <a:pPr>
              <a:lnSpc>
                <a:spcPct val="150000"/>
              </a:lnSpc>
            </a:pPr>
            <a:r>
              <a:rPr lang="en-US" altLang="zh-CN" dirty="0">
                <a:latin typeface="Times New Roman" panose="02020603050405020304" pitchFamily="18" charset="0"/>
                <a:cs typeface="Times New Roman" panose="02020603050405020304" pitchFamily="18" charset="0"/>
              </a:rPr>
              <a:t>4.4.3 </a:t>
            </a:r>
            <a:r>
              <a:rPr lang="zh-CN" altLang="zh-CN" dirty="0">
                <a:latin typeface="Times New Roman" panose="02020603050405020304" pitchFamily="18" charset="0"/>
                <a:cs typeface="Times New Roman" panose="02020603050405020304" pitchFamily="18" charset="0"/>
              </a:rPr>
              <a:t>设计变风量全空气空气调节系统时，应采用变频自动调节风机转速的方式，带末端装置的变风量空调系统应在设计文件中标明每个变风量末端装置的最小送风量。</a:t>
            </a:r>
          </a:p>
          <a:p>
            <a:pPr>
              <a:lnSpc>
                <a:spcPct val="150000"/>
              </a:lnSpc>
            </a:pPr>
            <a:endParaRPr lang="zh-CN" altLang="zh-CN" dirty="0">
              <a:latin typeface="Times New Roman" panose="02020603050405020304" pitchFamily="18" charset="0"/>
              <a:cs typeface="Times New Roman" panose="02020603050405020304" pitchFamily="18" charset="0"/>
            </a:endParaRPr>
          </a:p>
        </p:txBody>
      </p:sp>
      <p:sp>
        <p:nvSpPr>
          <p:cNvPr id="11" name="五边形 2">
            <a:extLst>
              <a:ext uri="{FF2B5EF4-FFF2-40B4-BE49-F238E27FC236}">
                <a16:creationId xmlns="" xmlns:a16="http://schemas.microsoft.com/office/drawing/2014/main" id="{F0F4C6CC-BE6A-4BB4-8659-B80DEFAF427A}"/>
              </a:ext>
            </a:extLst>
          </p:cNvPr>
          <p:cNvSpPr/>
          <p:nvPr/>
        </p:nvSpPr>
        <p:spPr>
          <a:xfrm>
            <a:off x="404098" y="2232114"/>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13" name="矩形 12">
            <a:extLst>
              <a:ext uri="{FF2B5EF4-FFF2-40B4-BE49-F238E27FC236}">
                <a16:creationId xmlns="" xmlns:a16="http://schemas.microsoft.com/office/drawing/2014/main" id="{9EFD1F10-CBED-4B3C-81AF-BBE306D65C6E}"/>
              </a:ext>
            </a:extLst>
          </p:cNvPr>
          <p:cNvSpPr/>
          <p:nvPr/>
        </p:nvSpPr>
        <p:spPr>
          <a:xfrm>
            <a:off x="404098" y="2710083"/>
            <a:ext cx="11159252" cy="3416320"/>
          </a:xfrm>
          <a:prstGeom prst="rect">
            <a:avLst/>
          </a:prstGeom>
        </p:spPr>
        <p:txBody>
          <a:bodyPr wrap="square">
            <a:spAutoFit/>
          </a:bodyPr>
          <a:lstStyle/>
          <a:p>
            <a:pPr>
              <a:lnSpc>
                <a:spcPct val="150000"/>
              </a:lnSpc>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在</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《公共建筑节能设计标准》</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GB50189-2015</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4.4.3</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条基础上完善。</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ct val="150000"/>
              </a:lnSpc>
              <a:buFont typeface="Wingdings" panose="05000000000000000000" pitchFamily="2" charset="2"/>
              <a:buChar char="Ø"/>
            </a:pP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风机的变风量途径和方法很多，通常变频调节通风机转速时的节能效果最好，</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推荐变风量全空气空气调节系统采用</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。本条中提到的风机是指全空气系统空调机组内的风机，风机动力型变风量末端装置内的小风机不在规定之列</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ct val="15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对于“标明</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每个变风量末端装置的最小送</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风量”规定，在国标条文基础上，增加说明适用对象</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带末端装置的变风量空调</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系统”。</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变风量全空气空气调节系统包括区域变风量系统和带末端装置的变风量系统，此条规定仅适用于后者，故予以明确。</a:t>
            </a:r>
            <a:endParaRPr lang="zh-CN" altLang="en-US" dirty="0">
              <a:solidFill>
                <a:schemeClr val="accent1">
                  <a:lumMod val="75000"/>
                </a:schemeClr>
              </a:solidFill>
              <a:latin typeface="楷体" panose="02010609060101010101" pitchFamily="49" charset="-122"/>
              <a:ea typeface="楷体" panose="02010609060101010101" pitchFamily="49" charset="-122"/>
            </a:endParaRPr>
          </a:p>
        </p:txBody>
      </p:sp>
      <p:sp>
        <p:nvSpPr>
          <p:cNvPr id="19" name="Rectangle 15">
            <a:extLst>
              <a:ext uri="{FF2B5EF4-FFF2-40B4-BE49-F238E27FC236}">
                <a16:creationId xmlns="" xmlns:a16="http://schemas.microsoft.com/office/drawing/2014/main" id="{A0BE052A-7E0F-4F89-9D1E-90E6C35B798E}"/>
              </a:ext>
            </a:extLst>
          </p:cNvPr>
          <p:cNvSpPr>
            <a:spLocks noChangeArrowheads="1"/>
          </p:cNvSpPr>
          <p:nvPr/>
        </p:nvSpPr>
        <p:spPr bwMode="auto">
          <a:xfrm>
            <a:off x="3022122" y="224464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矩形 6">
            <a:extLst>
              <a:ext uri="{FF2B5EF4-FFF2-40B4-BE49-F238E27FC236}">
                <a16:creationId xmlns="" xmlns:a16="http://schemas.microsoft.com/office/drawing/2014/main" id="{600BCF02-157F-4378-9722-A68A0242526F}"/>
              </a:ext>
            </a:extLst>
          </p:cNvPr>
          <p:cNvSpPr/>
          <p:nvPr/>
        </p:nvSpPr>
        <p:spPr>
          <a:xfrm>
            <a:off x="404101" y="842306"/>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4.4 </a:t>
            </a:r>
            <a:r>
              <a:rPr lang="zh-CN" altLang="en-US" sz="2000" b="0" cap="none" spc="0" dirty="0">
                <a:ln w="0"/>
                <a:solidFill>
                  <a:schemeClr val="tx1"/>
                </a:solidFill>
                <a:effectLst>
                  <a:outerShdw blurRad="38100" dist="19050" dir="2700000" algn="tl" rotWithShape="0">
                    <a:schemeClr val="dk1">
                      <a:alpha val="40000"/>
                    </a:schemeClr>
                  </a:outerShdw>
                </a:effectLst>
              </a:rPr>
              <a:t>通风、空调风系统</a:t>
            </a:r>
          </a:p>
        </p:txBody>
      </p:sp>
    </p:spTree>
    <p:extLst>
      <p:ext uri="{BB962C8B-B14F-4D97-AF65-F5344CB8AC3E}">
        <p14:creationId xmlns:p14="http://schemas.microsoft.com/office/powerpoint/2010/main" val="62896510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404098" y="1302136"/>
            <a:ext cx="11031012" cy="2126864"/>
          </a:xfrm>
          <a:prstGeom prst="rect">
            <a:avLst/>
          </a:prstGeom>
        </p:spPr>
        <p:txBody>
          <a:bodyPr wrap="square">
            <a:spAutoFit/>
          </a:bodyPr>
          <a:lstStyle/>
          <a:p>
            <a:pPr>
              <a:lnSpc>
                <a:spcPct val="150000"/>
              </a:lnSpc>
            </a:pPr>
            <a:r>
              <a:rPr lang="en-US" altLang="zh-CN" dirty="0">
                <a:latin typeface="Times New Roman" panose="02020603050405020304" pitchFamily="18" charset="0"/>
                <a:cs typeface="Times New Roman" panose="02020603050405020304" pitchFamily="18" charset="0"/>
              </a:rPr>
              <a:t>4.4.4 </a:t>
            </a:r>
            <a:r>
              <a:rPr lang="zh-CN" altLang="zh-CN" dirty="0">
                <a:latin typeface="Times New Roman" panose="02020603050405020304" pitchFamily="18" charset="0"/>
                <a:cs typeface="Times New Roman" panose="02020603050405020304" pitchFamily="18" charset="0"/>
              </a:rPr>
              <a:t>全空气调节系统的送风量应根据空气处理过程，通过空气焓湿图原理计算确定。空气调节系统采用上送风气流组织形式时，宜加大夏季设计送风温差，在允许范围内采用最大送风温差送风，并应符合下列规定：</a:t>
            </a:r>
          </a:p>
          <a:p>
            <a:pPr indent="457200">
              <a:lnSpc>
                <a:spcPct val="150000"/>
              </a:lnSpc>
            </a:pPr>
            <a:r>
              <a:rPr lang="en-US" altLang="zh-CN" dirty="0">
                <a:latin typeface="Times New Roman" panose="02020603050405020304" pitchFamily="18" charset="0"/>
                <a:cs typeface="Times New Roman" panose="02020603050405020304" pitchFamily="18" charset="0"/>
              </a:rPr>
              <a:t>1 </a:t>
            </a:r>
            <a:r>
              <a:rPr lang="zh-CN" altLang="zh-CN" dirty="0">
                <a:latin typeface="Times New Roman" panose="02020603050405020304" pitchFamily="18" charset="0"/>
                <a:cs typeface="Times New Roman" panose="02020603050405020304" pitchFamily="18" charset="0"/>
              </a:rPr>
              <a:t>送风高度小于或等于</a:t>
            </a:r>
            <a:r>
              <a:rPr lang="en-US" altLang="zh-CN" dirty="0">
                <a:latin typeface="Times New Roman" panose="02020603050405020304" pitchFamily="18" charset="0"/>
                <a:cs typeface="Times New Roman" panose="02020603050405020304" pitchFamily="18" charset="0"/>
              </a:rPr>
              <a:t>5m</a:t>
            </a:r>
            <a:r>
              <a:rPr lang="zh-CN" altLang="zh-CN" dirty="0">
                <a:latin typeface="Times New Roman" panose="02020603050405020304" pitchFamily="18" charset="0"/>
                <a:cs typeface="Times New Roman" panose="02020603050405020304" pitchFamily="18" charset="0"/>
              </a:rPr>
              <a:t>时，送风温差不宜小于</a:t>
            </a:r>
            <a:r>
              <a:rPr lang="en-US" altLang="zh-CN" dirty="0">
                <a:latin typeface="Times New Roman" panose="02020603050405020304" pitchFamily="18" charset="0"/>
                <a:cs typeface="Times New Roman" panose="02020603050405020304" pitchFamily="18" charset="0"/>
              </a:rPr>
              <a:t>5</a:t>
            </a:r>
            <a:r>
              <a:rPr lang="zh-CN" altLang="zh-CN" dirty="0">
                <a:latin typeface="Times New Roman" panose="02020603050405020304" pitchFamily="18" charset="0"/>
                <a:cs typeface="Times New Roman" panose="02020603050405020304" pitchFamily="18" charset="0"/>
              </a:rPr>
              <a:t>℃； </a:t>
            </a:r>
          </a:p>
          <a:p>
            <a:pPr indent="457200">
              <a:lnSpc>
                <a:spcPct val="150000"/>
              </a:lnSpc>
            </a:pPr>
            <a:r>
              <a:rPr lang="en-US" altLang="zh-CN" dirty="0">
                <a:latin typeface="Times New Roman" panose="02020603050405020304" pitchFamily="18" charset="0"/>
                <a:cs typeface="Times New Roman" panose="02020603050405020304" pitchFamily="18" charset="0"/>
              </a:rPr>
              <a:t>2 </a:t>
            </a:r>
            <a:r>
              <a:rPr lang="zh-CN" altLang="zh-CN" dirty="0">
                <a:latin typeface="Times New Roman" panose="02020603050405020304" pitchFamily="18" charset="0"/>
                <a:cs typeface="Times New Roman" panose="02020603050405020304" pitchFamily="18" charset="0"/>
              </a:rPr>
              <a:t>送风高度大于</a:t>
            </a:r>
            <a:r>
              <a:rPr lang="en-US" altLang="zh-CN" dirty="0">
                <a:latin typeface="Times New Roman" panose="02020603050405020304" pitchFamily="18" charset="0"/>
                <a:cs typeface="Times New Roman" panose="02020603050405020304" pitchFamily="18" charset="0"/>
              </a:rPr>
              <a:t>5m</a:t>
            </a:r>
            <a:r>
              <a:rPr lang="zh-CN" altLang="zh-CN" dirty="0">
                <a:latin typeface="Times New Roman" panose="02020603050405020304" pitchFamily="18" charset="0"/>
                <a:cs typeface="Times New Roman" panose="02020603050405020304" pitchFamily="18" charset="0"/>
              </a:rPr>
              <a:t>时，送风温差不宜小于</a:t>
            </a:r>
            <a:r>
              <a:rPr lang="en-US" altLang="zh-CN" dirty="0">
                <a:latin typeface="Times New Roman" panose="02020603050405020304" pitchFamily="18" charset="0"/>
                <a:cs typeface="Times New Roman" panose="02020603050405020304" pitchFamily="18" charset="0"/>
              </a:rPr>
              <a:t>10</a:t>
            </a:r>
            <a:r>
              <a:rPr lang="zh-CN" altLang="zh-CN" dirty="0">
                <a:latin typeface="Times New Roman" panose="02020603050405020304" pitchFamily="18" charset="0"/>
                <a:cs typeface="Times New Roman" panose="02020603050405020304" pitchFamily="18" charset="0"/>
              </a:rPr>
              <a:t>℃。</a:t>
            </a:r>
          </a:p>
          <a:p>
            <a:pPr>
              <a:lnSpc>
                <a:spcPct val="150000"/>
              </a:lnSpc>
            </a:pPr>
            <a:endParaRPr lang="zh-CN" altLang="zh-CN" dirty="0">
              <a:latin typeface="Times New Roman" panose="02020603050405020304" pitchFamily="18" charset="0"/>
              <a:cs typeface="Times New Roman" panose="02020603050405020304" pitchFamily="18" charset="0"/>
            </a:endParaRPr>
          </a:p>
        </p:txBody>
      </p:sp>
      <p:sp>
        <p:nvSpPr>
          <p:cNvPr id="11" name="五边形 2">
            <a:extLst>
              <a:ext uri="{FF2B5EF4-FFF2-40B4-BE49-F238E27FC236}">
                <a16:creationId xmlns="" xmlns:a16="http://schemas.microsoft.com/office/drawing/2014/main" id="{F0F4C6CC-BE6A-4BB4-8659-B80DEFAF427A}"/>
              </a:ext>
            </a:extLst>
          </p:cNvPr>
          <p:cNvSpPr/>
          <p:nvPr/>
        </p:nvSpPr>
        <p:spPr>
          <a:xfrm>
            <a:off x="404098" y="3161391"/>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13" name="矩形 12">
            <a:extLst>
              <a:ext uri="{FF2B5EF4-FFF2-40B4-BE49-F238E27FC236}">
                <a16:creationId xmlns="" xmlns:a16="http://schemas.microsoft.com/office/drawing/2014/main" id="{9EFD1F10-CBED-4B3C-81AF-BBE306D65C6E}"/>
              </a:ext>
            </a:extLst>
          </p:cNvPr>
          <p:cNvSpPr/>
          <p:nvPr/>
        </p:nvSpPr>
        <p:spPr>
          <a:xfrm>
            <a:off x="404098" y="3542139"/>
            <a:ext cx="11159252" cy="2308324"/>
          </a:xfrm>
          <a:prstGeom prst="rect">
            <a:avLst/>
          </a:prstGeom>
        </p:spPr>
        <p:txBody>
          <a:bodyPr wrap="square">
            <a:spAutoFit/>
          </a:bodyPr>
          <a:lstStyle/>
          <a:p>
            <a:pPr>
              <a:lnSpc>
                <a:spcPct val="150000"/>
              </a:lnSpc>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在</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《公共建筑节能设计标准》</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GB50189-2015</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4.3.20</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条基础上完善。</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对于上送风气流组织形式的空气调节系统，在国标条文基础上补充说明夏季“在允许范围内采用最大送风温差送风”。</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送</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风温差加大，送风量可减少，风机能耗、风系统投资均相应减少</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当</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采用上送风气流组织形式时，上送风气流在到达人员活动区域时已与房间空气进行了比较充分的</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混合 →</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此</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该气流组织形式有利于大温差送风</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zh-CN" altLang="en-US" dirty="0">
              <a:solidFill>
                <a:schemeClr val="accent1">
                  <a:lumMod val="75000"/>
                </a:schemeClr>
              </a:solidFill>
              <a:latin typeface="楷体" panose="02010609060101010101" pitchFamily="49" charset="-122"/>
              <a:ea typeface="楷体" panose="02010609060101010101" pitchFamily="49" charset="-122"/>
            </a:endParaRPr>
          </a:p>
        </p:txBody>
      </p:sp>
      <p:sp>
        <p:nvSpPr>
          <p:cNvPr id="19" name="Rectangle 15">
            <a:extLst>
              <a:ext uri="{FF2B5EF4-FFF2-40B4-BE49-F238E27FC236}">
                <a16:creationId xmlns="" xmlns:a16="http://schemas.microsoft.com/office/drawing/2014/main" id="{A0BE052A-7E0F-4F89-9D1E-90E6C35B798E}"/>
              </a:ext>
            </a:extLst>
          </p:cNvPr>
          <p:cNvSpPr>
            <a:spLocks noChangeArrowheads="1"/>
          </p:cNvSpPr>
          <p:nvPr/>
        </p:nvSpPr>
        <p:spPr bwMode="auto">
          <a:xfrm>
            <a:off x="3022122" y="224464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矩形 6">
            <a:extLst>
              <a:ext uri="{FF2B5EF4-FFF2-40B4-BE49-F238E27FC236}">
                <a16:creationId xmlns="" xmlns:a16="http://schemas.microsoft.com/office/drawing/2014/main" id="{A8F4E954-11D1-45DF-B822-B3B0556E653B}"/>
              </a:ext>
            </a:extLst>
          </p:cNvPr>
          <p:cNvSpPr/>
          <p:nvPr/>
        </p:nvSpPr>
        <p:spPr>
          <a:xfrm>
            <a:off x="404101" y="842306"/>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4.4 </a:t>
            </a:r>
            <a:r>
              <a:rPr lang="zh-CN" altLang="en-US" sz="2000" b="0" cap="none" spc="0" dirty="0">
                <a:ln w="0"/>
                <a:solidFill>
                  <a:schemeClr val="tx1"/>
                </a:solidFill>
                <a:effectLst>
                  <a:outerShdw blurRad="38100" dist="19050" dir="2700000" algn="tl" rotWithShape="0">
                    <a:schemeClr val="dk1">
                      <a:alpha val="40000"/>
                    </a:schemeClr>
                  </a:outerShdw>
                </a:effectLst>
              </a:rPr>
              <a:t>通风、空调风系统</a:t>
            </a:r>
          </a:p>
        </p:txBody>
      </p:sp>
      <p:sp>
        <p:nvSpPr>
          <p:cNvPr id="2" name="左大括号 1"/>
          <p:cNvSpPr/>
          <p:nvPr/>
        </p:nvSpPr>
        <p:spPr>
          <a:xfrm>
            <a:off x="499241" y="5008179"/>
            <a:ext cx="189187" cy="43618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extLst>
      <p:ext uri="{BB962C8B-B14F-4D97-AF65-F5344CB8AC3E}">
        <p14:creationId xmlns:p14="http://schemas.microsoft.com/office/powerpoint/2010/main" val="130163849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39978" y="1364272"/>
            <a:ext cx="11031012" cy="2585323"/>
          </a:xfrm>
          <a:prstGeom prst="rect">
            <a:avLst/>
          </a:prstGeom>
        </p:spPr>
        <p:txBody>
          <a:bodyPr wrap="square">
            <a:spAutoFit/>
          </a:bodyPr>
          <a:lstStyle/>
          <a:p>
            <a:pPr>
              <a:lnSpc>
                <a:spcPct val="150000"/>
              </a:lnSpc>
            </a:pPr>
            <a:r>
              <a:rPr lang="en-US" altLang="zh-CN" dirty="0">
                <a:latin typeface="Times New Roman" panose="02020603050405020304" pitchFamily="18" charset="0"/>
                <a:cs typeface="Times New Roman" panose="02020603050405020304" pitchFamily="18" charset="0"/>
              </a:rPr>
              <a:t>4.4.5 </a:t>
            </a:r>
            <a:r>
              <a:rPr lang="zh-CN" altLang="zh-CN" dirty="0">
                <a:latin typeface="Times New Roman" panose="02020603050405020304" pitchFamily="18" charset="0"/>
                <a:cs typeface="Times New Roman" panose="02020603050405020304" pitchFamily="18" charset="0"/>
              </a:rPr>
              <a:t>建筑空间高度大于等于</a:t>
            </a:r>
            <a:r>
              <a:rPr lang="en-US" altLang="zh-CN" dirty="0">
                <a:latin typeface="Times New Roman" panose="02020603050405020304" pitchFamily="18" charset="0"/>
                <a:cs typeface="Times New Roman" panose="02020603050405020304" pitchFamily="18" charset="0"/>
              </a:rPr>
              <a:t>10m</a:t>
            </a:r>
            <a:r>
              <a:rPr lang="zh-CN" altLang="zh-CN" dirty="0">
                <a:latin typeface="Times New Roman" panose="02020603050405020304" pitchFamily="18" charset="0"/>
                <a:cs typeface="Times New Roman" panose="02020603050405020304" pitchFamily="18" charset="0"/>
              </a:rPr>
              <a:t>且体积大于</a:t>
            </a:r>
            <a:r>
              <a:rPr lang="en-US" altLang="zh-CN" dirty="0">
                <a:latin typeface="Times New Roman" panose="02020603050405020304" pitchFamily="18" charset="0"/>
                <a:cs typeface="Times New Roman" panose="02020603050405020304" pitchFamily="18" charset="0"/>
              </a:rPr>
              <a:t>10000m</a:t>
            </a:r>
            <a:r>
              <a:rPr lang="en-US" altLang="zh-CN" baseline="30000" dirty="0">
                <a:latin typeface="Times New Roman" panose="02020603050405020304" pitchFamily="18" charset="0"/>
                <a:cs typeface="Times New Roman" panose="02020603050405020304" pitchFamily="18" charset="0"/>
              </a:rPr>
              <a:t>3</a:t>
            </a:r>
            <a:r>
              <a:rPr lang="zh-CN" altLang="zh-CN" dirty="0">
                <a:latin typeface="Times New Roman" panose="02020603050405020304" pitchFamily="18" charset="0"/>
                <a:cs typeface="Times New Roman" panose="02020603050405020304" pitchFamily="18" charset="0"/>
              </a:rPr>
              <a:t>时，宜采用辐射供暖供冷或分层空气调节系统。</a:t>
            </a:r>
            <a:r>
              <a:rPr lang="zh-CN" altLang="en-US" kern="0" dirty="0">
                <a:solidFill>
                  <a:srgbClr val="FF0000"/>
                </a:solidFill>
                <a:latin typeface="Times New Roman" panose="02020603050405020304" pitchFamily="18" charset="0"/>
                <a:cs typeface="Times New Roman" panose="02020603050405020304" pitchFamily="18" charset="0"/>
              </a:rPr>
              <a:t> </a:t>
            </a:r>
            <a:r>
              <a:rPr lang="zh-CN" altLang="en-US" kern="0" dirty="0" smtClean="0">
                <a:solidFill>
                  <a:srgbClr val="FF0000"/>
                </a:solidFill>
                <a:latin typeface="Times New Roman" panose="02020603050405020304" pitchFamily="18" charset="0"/>
                <a:cs typeface="Times New Roman" panose="02020603050405020304" pitchFamily="18" charset="0"/>
              </a:rPr>
              <a:t>（执行国家标准）</a:t>
            </a:r>
            <a:endParaRPr lang="en-US" altLang="zh-CN" kern="0" dirty="0">
              <a:solidFill>
                <a:srgbClr val="FF0000"/>
              </a:solidFill>
              <a:latin typeface="Times New Roman" panose="02020603050405020304" pitchFamily="18" charset="0"/>
              <a:cs typeface="Times New Roman" panose="02020603050405020304" pitchFamily="18" charset="0"/>
            </a:endParaRPr>
          </a:p>
          <a:p>
            <a:pPr>
              <a:lnSpc>
                <a:spcPct val="150000"/>
              </a:lnSpc>
            </a:pPr>
            <a:endParaRPr lang="en-US" altLang="zh-CN" kern="0" dirty="0">
              <a:solidFill>
                <a:srgbClr val="FF0000"/>
              </a:solidFill>
              <a:latin typeface="Times New Roman" panose="02020603050405020304" pitchFamily="18" charset="0"/>
              <a:cs typeface="Times New Roman" panose="02020603050405020304" pitchFamily="18" charset="0"/>
            </a:endParaRPr>
          </a:p>
          <a:p>
            <a:pPr>
              <a:lnSpc>
                <a:spcPct val="150000"/>
              </a:lnSpc>
            </a:pPr>
            <a:r>
              <a:rPr lang="en-US" altLang="zh-CN" dirty="0">
                <a:latin typeface="Times New Roman" panose="02020603050405020304" pitchFamily="18" charset="0"/>
                <a:cs typeface="Times New Roman" panose="02020603050405020304" pitchFamily="18" charset="0"/>
              </a:rPr>
              <a:t>4.4.6 </a:t>
            </a:r>
            <a:r>
              <a:rPr lang="zh-CN" altLang="zh-CN" dirty="0">
                <a:latin typeface="Times New Roman" panose="02020603050405020304" pitchFamily="18" charset="0"/>
                <a:cs typeface="Times New Roman" panose="02020603050405020304" pitchFamily="18" charset="0"/>
              </a:rPr>
              <a:t>夏季空气调节室外计算湿球温度低、温度日较差大的地区，宜优先采用直接蒸发冷却、间接蒸发冷却或直接蒸发冷却与间接蒸发冷却相结合的二级或三级蒸发冷却的空气处理方式。</a:t>
            </a:r>
            <a:r>
              <a:rPr lang="zh-CN" altLang="en-US" kern="0" dirty="0">
                <a:solidFill>
                  <a:srgbClr val="FF0000"/>
                </a:solidFill>
                <a:latin typeface="Times New Roman" panose="02020603050405020304" pitchFamily="18" charset="0"/>
                <a:cs typeface="Times New Roman" panose="02020603050405020304" pitchFamily="18" charset="0"/>
              </a:rPr>
              <a:t> </a:t>
            </a:r>
            <a:r>
              <a:rPr lang="zh-CN" altLang="en-US" kern="0" dirty="0" smtClean="0">
                <a:solidFill>
                  <a:srgbClr val="FF0000"/>
                </a:solidFill>
                <a:latin typeface="Times New Roman" panose="02020603050405020304" pitchFamily="18" charset="0"/>
                <a:cs typeface="Times New Roman" panose="02020603050405020304" pitchFamily="18" charset="0"/>
              </a:rPr>
              <a:t>（执行国家标准）</a:t>
            </a:r>
            <a:endParaRPr lang="zh-CN" altLang="zh-CN" dirty="0">
              <a:latin typeface="Times New Roman" panose="02020603050405020304" pitchFamily="18" charset="0"/>
              <a:cs typeface="Times New Roman" panose="02020603050405020304" pitchFamily="18" charset="0"/>
            </a:endParaRPr>
          </a:p>
          <a:p>
            <a:pPr>
              <a:lnSpc>
                <a:spcPct val="150000"/>
              </a:lnSpc>
            </a:pPr>
            <a:endParaRPr lang="zh-CN" altLang="zh-CN" dirty="0">
              <a:latin typeface="Times New Roman" panose="02020603050405020304" pitchFamily="18" charset="0"/>
              <a:cs typeface="Times New Roman" panose="02020603050405020304" pitchFamily="18" charset="0"/>
            </a:endParaRPr>
          </a:p>
        </p:txBody>
      </p:sp>
      <p:sp>
        <p:nvSpPr>
          <p:cNvPr id="19" name="Rectangle 15">
            <a:extLst>
              <a:ext uri="{FF2B5EF4-FFF2-40B4-BE49-F238E27FC236}">
                <a16:creationId xmlns="" xmlns:a16="http://schemas.microsoft.com/office/drawing/2014/main" id="{A0BE052A-7E0F-4F89-9D1E-90E6C35B798E}"/>
              </a:ext>
            </a:extLst>
          </p:cNvPr>
          <p:cNvSpPr>
            <a:spLocks noChangeArrowheads="1"/>
          </p:cNvSpPr>
          <p:nvPr/>
        </p:nvSpPr>
        <p:spPr bwMode="auto">
          <a:xfrm>
            <a:off x="3022122" y="224464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矩形 6">
            <a:extLst>
              <a:ext uri="{FF2B5EF4-FFF2-40B4-BE49-F238E27FC236}">
                <a16:creationId xmlns="" xmlns:a16="http://schemas.microsoft.com/office/drawing/2014/main" id="{302DD5A2-1F32-4281-8915-18C0C559F078}"/>
              </a:ext>
            </a:extLst>
          </p:cNvPr>
          <p:cNvSpPr/>
          <p:nvPr/>
        </p:nvSpPr>
        <p:spPr>
          <a:xfrm>
            <a:off x="404101" y="842306"/>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4.4 </a:t>
            </a:r>
            <a:r>
              <a:rPr lang="zh-CN" altLang="en-US" sz="2000" b="0" cap="none" spc="0" dirty="0">
                <a:ln w="0"/>
                <a:solidFill>
                  <a:schemeClr val="tx1"/>
                </a:solidFill>
                <a:effectLst>
                  <a:outerShdw blurRad="38100" dist="19050" dir="2700000" algn="tl" rotWithShape="0">
                    <a:schemeClr val="dk1">
                      <a:alpha val="40000"/>
                    </a:schemeClr>
                  </a:outerShdw>
                </a:effectLst>
              </a:rPr>
              <a:t>通风、空调风系统</a:t>
            </a:r>
          </a:p>
        </p:txBody>
      </p:sp>
    </p:spTree>
    <p:extLst>
      <p:ext uri="{BB962C8B-B14F-4D97-AF65-F5344CB8AC3E}">
        <p14:creationId xmlns:p14="http://schemas.microsoft.com/office/powerpoint/2010/main" val="235546433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404098" y="1362808"/>
            <a:ext cx="11031012" cy="880369"/>
          </a:xfrm>
          <a:prstGeom prst="rect">
            <a:avLst/>
          </a:prstGeom>
        </p:spPr>
        <p:txBody>
          <a:bodyPr wrap="square">
            <a:spAutoFit/>
          </a:bodyPr>
          <a:lstStyle/>
          <a:p>
            <a:pPr>
              <a:lnSpc>
                <a:spcPct val="150000"/>
              </a:lnSpc>
            </a:pPr>
            <a:r>
              <a:rPr lang="en-US" altLang="zh-CN" dirty="0">
                <a:latin typeface="Times New Roman" panose="02020603050405020304" pitchFamily="18" charset="0"/>
                <a:cs typeface="Times New Roman" panose="02020603050405020304" pitchFamily="18" charset="0"/>
              </a:rPr>
              <a:t>4.4.7 </a:t>
            </a:r>
            <a:r>
              <a:rPr lang="zh-CN" altLang="zh-CN" dirty="0">
                <a:latin typeface="Times New Roman" panose="02020603050405020304" pitchFamily="18" charset="0"/>
                <a:cs typeface="Times New Roman" panose="02020603050405020304" pitchFamily="18" charset="0"/>
              </a:rPr>
              <a:t>除温湿度波动范围要求严格的空调区外，同一个空气处理系统中，不应同时有加热和冷却过程。 </a:t>
            </a:r>
          </a:p>
          <a:p>
            <a:pPr>
              <a:lnSpc>
                <a:spcPct val="150000"/>
              </a:lnSpc>
            </a:pPr>
            <a:endParaRPr lang="zh-CN" altLang="zh-CN" dirty="0">
              <a:latin typeface="Times New Roman" panose="02020603050405020304" pitchFamily="18" charset="0"/>
              <a:cs typeface="Times New Roman" panose="02020603050405020304" pitchFamily="18" charset="0"/>
            </a:endParaRPr>
          </a:p>
        </p:txBody>
      </p:sp>
      <p:sp>
        <p:nvSpPr>
          <p:cNvPr id="11" name="五边形 2">
            <a:extLst>
              <a:ext uri="{FF2B5EF4-FFF2-40B4-BE49-F238E27FC236}">
                <a16:creationId xmlns="" xmlns:a16="http://schemas.microsoft.com/office/drawing/2014/main" id="{F0F4C6CC-BE6A-4BB4-8659-B80DEFAF427A}"/>
              </a:ext>
            </a:extLst>
          </p:cNvPr>
          <p:cNvSpPr/>
          <p:nvPr/>
        </p:nvSpPr>
        <p:spPr>
          <a:xfrm>
            <a:off x="404098" y="2028865"/>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13" name="矩形 12">
            <a:extLst>
              <a:ext uri="{FF2B5EF4-FFF2-40B4-BE49-F238E27FC236}">
                <a16:creationId xmlns="" xmlns:a16="http://schemas.microsoft.com/office/drawing/2014/main" id="{9EFD1F10-CBED-4B3C-81AF-BBE306D65C6E}"/>
              </a:ext>
            </a:extLst>
          </p:cNvPr>
          <p:cNvSpPr/>
          <p:nvPr/>
        </p:nvSpPr>
        <p:spPr>
          <a:xfrm>
            <a:off x="339978" y="2570425"/>
            <a:ext cx="11159252" cy="3416320"/>
          </a:xfrm>
          <a:prstGeom prst="rect">
            <a:avLst/>
          </a:prstGeom>
        </p:spPr>
        <p:txBody>
          <a:bodyPr wrap="square">
            <a:spAutoFit/>
          </a:bodyPr>
          <a:lstStyle/>
          <a:p>
            <a:pPr>
              <a:lnSpc>
                <a:spcPct val="150000"/>
              </a:lnSpc>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在</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《公共建筑节能设计标准》</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GB50189-2015</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4.3.21</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条基础上完善。</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增加“除温湿度波动范围要求严格的空调区外</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ct val="150000"/>
              </a:lnSpc>
              <a:buFont typeface="Wingdings" panose="05000000000000000000" pitchFamily="2" charset="2"/>
              <a:buChar char="Ø"/>
            </a:pP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同一个空气处理系统中同时有加热和冷却过程时，冷热量互相抵消，造成能源浪费；对温湿度波动范围无严格要求时不得出现此种情况</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ct val="15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必须</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采用再热时，宜优先采用废热、工业余热。</a:t>
            </a:r>
          </a:p>
          <a:p>
            <a:pPr marL="285750" indent="-285750">
              <a:lnSpc>
                <a:spcPct val="150000"/>
              </a:lnSpc>
              <a:buFont typeface="Wingdings" panose="05000000000000000000" pitchFamily="2" charset="2"/>
              <a:buChar char="Ø"/>
            </a:pP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在技术经济合理时，温湿度波动范围要求严格的空调区宜采用温湿度独立控制空调系统，以同时实现对温度、湿度的良好控制，同时避免常规空调系统中温度与湿度联合处理带来的损失。</a:t>
            </a:r>
          </a:p>
          <a:p>
            <a:pPr>
              <a:lnSpc>
                <a:spcPct val="150000"/>
              </a:lnSpc>
            </a:pPr>
            <a:endParaRPr lang="zh-CN" altLang="en-US" dirty="0">
              <a:solidFill>
                <a:schemeClr val="accent1">
                  <a:lumMod val="75000"/>
                </a:schemeClr>
              </a:solidFill>
              <a:latin typeface="楷体" panose="02010609060101010101" pitchFamily="49" charset="-122"/>
              <a:ea typeface="楷体" panose="02010609060101010101" pitchFamily="49" charset="-122"/>
            </a:endParaRPr>
          </a:p>
        </p:txBody>
      </p:sp>
      <p:sp>
        <p:nvSpPr>
          <p:cNvPr id="19" name="Rectangle 15">
            <a:extLst>
              <a:ext uri="{FF2B5EF4-FFF2-40B4-BE49-F238E27FC236}">
                <a16:creationId xmlns="" xmlns:a16="http://schemas.microsoft.com/office/drawing/2014/main" id="{A0BE052A-7E0F-4F89-9D1E-90E6C35B798E}"/>
              </a:ext>
            </a:extLst>
          </p:cNvPr>
          <p:cNvSpPr>
            <a:spLocks noChangeArrowheads="1"/>
          </p:cNvSpPr>
          <p:nvPr/>
        </p:nvSpPr>
        <p:spPr bwMode="auto">
          <a:xfrm>
            <a:off x="3022122" y="224464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矩形 6">
            <a:extLst>
              <a:ext uri="{FF2B5EF4-FFF2-40B4-BE49-F238E27FC236}">
                <a16:creationId xmlns="" xmlns:a16="http://schemas.microsoft.com/office/drawing/2014/main" id="{69A8B2C3-0D6E-48C5-A9D1-7A06C574FF3F}"/>
              </a:ext>
            </a:extLst>
          </p:cNvPr>
          <p:cNvSpPr/>
          <p:nvPr/>
        </p:nvSpPr>
        <p:spPr>
          <a:xfrm>
            <a:off x="404101" y="842306"/>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4.4 </a:t>
            </a:r>
            <a:r>
              <a:rPr lang="zh-CN" altLang="en-US" sz="2000" b="0" cap="none" spc="0" dirty="0">
                <a:ln w="0"/>
                <a:solidFill>
                  <a:schemeClr val="tx1"/>
                </a:solidFill>
                <a:effectLst>
                  <a:outerShdw blurRad="38100" dist="19050" dir="2700000" algn="tl" rotWithShape="0">
                    <a:schemeClr val="dk1">
                      <a:alpha val="40000"/>
                    </a:schemeClr>
                  </a:outerShdw>
                </a:effectLst>
              </a:rPr>
              <a:t>通风、空调风系统</a:t>
            </a:r>
          </a:p>
        </p:txBody>
      </p:sp>
    </p:spTree>
    <p:extLst>
      <p:ext uri="{BB962C8B-B14F-4D97-AF65-F5344CB8AC3E}">
        <p14:creationId xmlns:p14="http://schemas.microsoft.com/office/powerpoint/2010/main" val="34848670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8" y="776585"/>
            <a:ext cx="159210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4.1 </a:t>
            </a:r>
            <a:r>
              <a:rPr lang="zh-CN" altLang="en-US" sz="2000" b="0" cap="none" spc="0" dirty="0">
                <a:ln w="0"/>
                <a:solidFill>
                  <a:schemeClr val="tx1"/>
                </a:solidFill>
                <a:effectLst>
                  <a:outerShdw blurRad="38100" dist="19050" dir="2700000" algn="tl" rotWithShape="0">
                    <a:schemeClr val="dk1">
                      <a:alpha val="40000"/>
                    </a:schemeClr>
                  </a:outerShdw>
                </a:effectLst>
              </a:rPr>
              <a:t>一般规定</a:t>
            </a:r>
          </a:p>
        </p:txBody>
      </p:sp>
      <p:sp>
        <p:nvSpPr>
          <p:cNvPr id="5" name="矩形 4"/>
          <p:cNvSpPr/>
          <p:nvPr/>
        </p:nvSpPr>
        <p:spPr>
          <a:xfrm>
            <a:off x="385763" y="1299429"/>
            <a:ext cx="11420474" cy="923330"/>
          </a:xfrm>
          <a:prstGeom prst="rect">
            <a:avLst/>
          </a:prstGeom>
        </p:spPr>
        <p:txBody>
          <a:bodyPr wrap="square">
            <a:spAutoFit/>
          </a:bodyPr>
          <a:lstStyle/>
          <a:p>
            <a:pPr>
              <a:lnSpc>
                <a:spcPct val="150000"/>
              </a:lnSpc>
            </a:pPr>
            <a:r>
              <a:rPr lang="en-US" altLang="zh-CN" dirty="0">
                <a:latin typeface="Times New Roman" panose="02020603050405020304" pitchFamily="18" charset="0"/>
                <a:cs typeface="Times New Roman" panose="02020603050405020304" pitchFamily="18" charset="0"/>
              </a:rPr>
              <a:t>4.1.5 </a:t>
            </a:r>
            <a:r>
              <a:rPr lang="zh-CN" altLang="zh-CN" dirty="0">
                <a:latin typeface="Times New Roman" panose="02020603050405020304" pitchFamily="18" charset="0"/>
                <a:cs typeface="Times New Roman" panose="02020603050405020304" pitchFamily="18" charset="0"/>
              </a:rPr>
              <a:t>系统冷热媒温度的选取应符合现行国家标准《民用建筑供暖通风与空气调节设计规范》</a:t>
            </a:r>
            <a:r>
              <a:rPr lang="en-US" altLang="zh-CN" dirty="0">
                <a:latin typeface="Times New Roman" panose="02020603050405020304" pitchFamily="18" charset="0"/>
                <a:cs typeface="Times New Roman" panose="02020603050405020304" pitchFamily="18" charset="0"/>
              </a:rPr>
              <a:t> GB50736</a:t>
            </a:r>
            <a:r>
              <a:rPr lang="zh-CN" altLang="zh-CN" dirty="0">
                <a:latin typeface="Times New Roman" panose="02020603050405020304" pitchFamily="18" charset="0"/>
                <a:cs typeface="Times New Roman" panose="02020603050405020304" pitchFamily="18" charset="0"/>
              </a:rPr>
              <a:t>的有关规定。在经济技术合理时，冷媒温度宜高于常用设计温度，热媒温度宜低于常用设计温度。</a:t>
            </a:r>
            <a:r>
              <a:rPr lang="zh-CN" altLang="en-US" kern="0" dirty="0" smtClean="0">
                <a:solidFill>
                  <a:srgbClr val="FF0000"/>
                </a:solidFill>
                <a:latin typeface="Times New Roman" panose="02020603050405020304" pitchFamily="18" charset="0"/>
              </a:rPr>
              <a:t>（执行国家标准）</a:t>
            </a:r>
            <a:endParaRPr lang="zh-CN" altLang="zh-CN" kern="100" dirty="0">
              <a:latin typeface="Times New Roman" panose="02020603050405020304" pitchFamily="18" charset="0"/>
            </a:endParaRPr>
          </a:p>
        </p:txBody>
      </p:sp>
    </p:spTree>
    <p:extLst>
      <p:ext uri="{BB962C8B-B14F-4D97-AF65-F5344CB8AC3E}">
        <p14:creationId xmlns:p14="http://schemas.microsoft.com/office/powerpoint/2010/main" val="335976995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404098" y="1315057"/>
            <a:ext cx="11031012" cy="2542363"/>
          </a:xfrm>
          <a:prstGeom prst="rect">
            <a:avLst/>
          </a:prstGeom>
        </p:spPr>
        <p:txBody>
          <a:bodyPr wrap="square">
            <a:spAutoFit/>
          </a:bodyPr>
          <a:lstStyle/>
          <a:p>
            <a:pPr>
              <a:lnSpc>
                <a:spcPct val="150000"/>
              </a:lnSpc>
            </a:pPr>
            <a:r>
              <a:rPr lang="en-US" altLang="zh-CN" dirty="0">
                <a:latin typeface="Times New Roman" panose="02020603050405020304" pitchFamily="18" charset="0"/>
                <a:cs typeface="Times New Roman" panose="02020603050405020304" pitchFamily="18" charset="0"/>
              </a:rPr>
              <a:t>4.4.8 </a:t>
            </a:r>
            <a:r>
              <a:rPr lang="zh-CN" altLang="zh-CN" dirty="0">
                <a:latin typeface="Times New Roman" panose="02020603050405020304" pitchFamily="18" charset="0"/>
                <a:cs typeface="Times New Roman" panose="02020603050405020304" pitchFamily="18" charset="0"/>
              </a:rPr>
              <a:t>除下列情况外，不应采用直流式（全新风）空调系统：</a:t>
            </a:r>
          </a:p>
          <a:p>
            <a:pPr indent="457200">
              <a:lnSpc>
                <a:spcPct val="150000"/>
              </a:lnSpc>
            </a:pPr>
            <a:r>
              <a:rPr lang="en-US" altLang="zh-CN" dirty="0">
                <a:latin typeface="Times New Roman" panose="02020603050405020304" pitchFamily="18" charset="0"/>
                <a:cs typeface="Times New Roman" panose="02020603050405020304" pitchFamily="18" charset="0"/>
              </a:rPr>
              <a:t>1 </a:t>
            </a:r>
            <a:r>
              <a:rPr lang="zh-CN" altLang="zh-CN" dirty="0">
                <a:latin typeface="Times New Roman" panose="02020603050405020304" pitchFamily="18" charset="0"/>
                <a:cs typeface="Times New Roman" panose="02020603050405020304" pitchFamily="18" charset="0"/>
              </a:rPr>
              <a:t>夏季空调系统的室内空气比焓大于室外空气比焓；</a:t>
            </a:r>
          </a:p>
          <a:p>
            <a:pPr indent="457200">
              <a:lnSpc>
                <a:spcPct val="150000"/>
              </a:lnSpc>
            </a:pPr>
            <a:r>
              <a:rPr lang="en-US" altLang="zh-CN" dirty="0">
                <a:latin typeface="Times New Roman" panose="02020603050405020304" pitchFamily="18" charset="0"/>
                <a:cs typeface="Times New Roman" panose="02020603050405020304" pitchFamily="18" charset="0"/>
              </a:rPr>
              <a:t>2 </a:t>
            </a:r>
            <a:r>
              <a:rPr lang="zh-CN" altLang="zh-CN" dirty="0">
                <a:latin typeface="Times New Roman" panose="02020603050405020304" pitchFamily="18" charset="0"/>
                <a:cs typeface="Times New Roman" panose="02020603050405020304" pitchFamily="18" charset="0"/>
              </a:rPr>
              <a:t>系统所服务的各空调区排风量大于按负荷计算出的送风量；</a:t>
            </a:r>
          </a:p>
          <a:p>
            <a:pPr indent="457200">
              <a:lnSpc>
                <a:spcPct val="150000"/>
              </a:lnSpc>
            </a:pPr>
            <a:r>
              <a:rPr lang="en-US" altLang="zh-CN" dirty="0">
                <a:latin typeface="Times New Roman" panose="02020603050405020304" pitchFamily="18" charset="0"/>
                <a:cs typeface="Times New Roman" panose="02020603050405020304" pitchFamily="18" charset="0"/>
              </a:rPr>
              <a:t>3 </a:t>
            </a:r>
            <a:r>
              <a:rPr lang="zh-CN" altLang="zh-CN" dirty="0">
                <a:latin typeface="Times New Roman" panose="02020603050405020304" pitchFamily="18" charset="0"/>
                <a:cs typeface="Times New Roman" panose="02020603050405020304" pitchFamily="18" charset="0"/>
              </a:rPr>
              <a:t>室内散发有毒有害物质，以及防火防爆等要求不允许空气循环使用；</a:t>
            </a:r>
          </a:p>
          <a:p>
            <a:pPr indent="457200">
              <a:lnSpc>
                <a:spcPct val="150000"/>
              </a:lnSpc>
            </a:pPr>
            <a:r>
              <a:rPr lang="en-US" altLang="zh-CN" dirty="0">
                <a:latin typeface="Times New Roman" panose="02020603050405020304" pitchFamily="18" charset="0"/>
                <a:cs typeface="Times New Roman" panose="02020603050405020304" pitchFamily="18" charset="0"/>
              </a:rPr>
              <a:t>4 </a:t>
            </a:r>
            <a:r>
              <a:rPr lang="zh-CN" altLang="zh-CN" dirty="0">
                <a:latin typeface="Times New Roman" panose="02020603050405020304" pitchFamily="18" charset="0"/>
                <a:cs typeface="Times New Roman" panose="02020603050405020304" pitchFamily="18" charset="0"/>
              </a:rPr>
              <a:t>卫生或工艺要求采用直流式（全新风）全空气空调系统。</a:t>
            </a:r>
          </a:p>
          <a:p>
            <a:pPr>
              <a:lnSpc>
                <a:spcPct val="150000"/>
              </a:lnSpc>
            </a:pPr>
            <a:endParaRPr lang="zh-CN" altLang="zh-CN" dirty="0">
              <a:latin typeface="Times New Roman" panose="02020603050405020304" pitchFamily="18" charset="0"/>
              <a:cs typeface="Times New Roman" panose="02020603050405020304" pitchFamily="18" charset="0"/>
            </a:endParaRPr>
          </a:p>
        </p:txBody>
      </p:sp>
      <p:sp>
        <p:nvSpPr>
          <p:cNvPr id="11" name="五边形 2">
            <a:extLst>
              <a:ext uri="{FF2B5EF4-FFF2-40B4-BE49-F238E27FC236}">
                <a16:creationId xmlns="" xmlns:a16="http://schemas.microsoft.com/office/drawing/2014/main" id="{F0F4C6CC-BE6A-4BB4-8659-B80DEFAF427A}"/>
              </a:ext>
            </a:extLst>
          </p:cNvPr>
          <p:cNvSpPr/>
          <p:nvPr/>
        </p:nvSpPr>
        <p:spPr>
          <a:xfrm>
            <a:off x="404098" y="3529573"/>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13" name="矩形 12">
            <a:extLst>
              <a:ext uri="{FF2B5EF4-FFF2-40B4-BE49-F238E27FC236}">
                <a16:creationId xmlns="" xmlns:a16="http://schemas.microsoft.com/office/drawing/2014/main" id="{9EFD1F10-CBED-4B3C-81AF-BBE306D65C6E}"/>
              </a:ext>
            </a:extLst>
          </p:cNvPr>
          <p:cNvSpPr/>
          <p:nvPr/>
        </p:nvSpPr>
        <p:spPr>
          <a:xfrm>
            <a:off x="404098" y="3989401"/>
            <a:ext cx="11159252" cy="1338828"/>
          </a:xfrm>
          <a:prstGeom prst="rect">
            <a:avLst/>
          </a:prstGeom>
        </p:spPr>
        <p:txBody>
          <a:bodyPr wrap="square">
            <a:spAutoFit/>
          </a:bodyPr>
          <a:lstStyle/>
          <a:p>
            <a:pPr marL="285750" indent="-285750">
              <a:lnSpc>
                <a:spcPct val="15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直流</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式（全新风）空调系统是指不使用回风、采用全新风直流运行的全空气空调系统</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ct val="15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四川地区典型空调工况的室外新风状态点劣于室内空调设计参数状态点；为</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节省新风冷热处理能耗，除条文中列举的情况外，全空气空调系统不应采用直流式（全新风）空调系统，而应采用有回风的空调系统</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zh-CN" altLang="en-US" dirty="0">
              <a:solidFill>
                <a:schemeClr val="accent1">
                  <a:lumMod val="75000"/>
                </a:schemeClr>
              </a:solidFill>
              <a:latin typeface="楷体" panose="02010609060101010101" pitchFamily="49" charset="-122"/>
              <a:ea typeface="楷体" panose="02010609060101010101" pitchFamily="49" charset="-122"/>
            </a:endParaRPr>
          </a:p>
        </p:txBody>
      </p:sp>
      <p:sp>
        <p:nvSpPr>
          <p:cNvPr id="19" name="Rectangle 15">
            <a:extLst>
              <a:ext uri="{FF2B5EF4-FFF2-40B4-BE49-F238E27FC236}">
                <a16:creationId xmlns="" xmlns:a16="http://schemas.microsoft.com/office/drawing/2014/main" id="{A0BE052A-7E0F-4F89-9D1E-90E6C35B798E}"/>
              </a:ext>
            </a:extLst>
          </p:cNvPr>
          <p:cNvSpPr>
            <a:spLocks noChangeArrowheads="1"/>
          </p:cNvSpPr>
          <p:nvPr/>
        </p:nvSpPr>
        <p:spPr bwMode="auto">
          <a:xfrm>
            <a:off x="3022122" y="224464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矩形 6">
            <a:extLst>
              <a:ext uri="{FF2B5EF4-FFF2-40B4-BE49-F238E27FC236}">
                <a16:creationId xmlns="" xmlns:a16="http://schemas.microsoft.com/office/drawing/2014/main" id="{4F0671CA-E00A-4E6D-A454-F9D3B92B2876}"/>
              </a:ext>
            </a:extLst>
          </p:cNvPr>
          <p:cNvSpPr/>
          <p:nvPr/>
        </p:nvSpPr>
        <p:spPr>
          <a:xfrm>
            <a:off x="404101" y="842306"/>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4.4 </a:t>
            </a:r>
            <a:r>
              <a:rPr lang="zh-CN" altLang="en-US" sz="2000" b="0" cap="none" spc="0" dirty="0">
                <a:ln w="0"/>
                <a:solidFill>
                  <a:schemeClr val="tx1"/>
                </a:solidFill>
                <a:effectLst>
                  <a:outerShdw blurRad="38100" dist="19050" dir="2700000" algn="tl" rotWithShape="0">
                    <a:schemeClr val="dk1">
                      <a:alpha val="40000"/>
                    </a:schemeClr>
                  </a:outerShdw>
                </a:effectLst>
              </a:rPr>
              <a:t>通风、空调风系统</a:t>
            </a:r>
          </a:p>
        </p:txBody>
      </p:sp>
    </p:spTree>
    <p:extLst>
      <p:ext uri="{BB962C8B-B14F-4D97-AF65-F5344CB8AC3E}">
        <p14:creationId xmlns:p14="http://schemas.microsoft.com/office/powerpoint/2010/main" val="310360151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404098" y="1348856"/>
            <a:ext cx="11031012" cy="2957861"/>
          </a:xfrm>
          <a:prstGeom prst="rect">
            <a:avLst/>
          </a:prstGeom>
        </p:spPr>
        <p:txBody>
          <a:bodyPr wrap="square">
            <a:spAutoFit/>
          </a:bodyPr>
          <a:lstStyle/>
          <a:p>
            <a:pPr>
              <a:lnSpc>
                <a:spcPct val="150000"/>
              </a:lnSpc>
            </a:pPr>
            <a:r>
              <a:rPr lang="en-US" altLang="zh-CN" dirty="0">
                <a:latin typeface="Times New Roman" panose="02020603050405020304" pitchFamily="18" charset="0"/>
                <a:cs typeface="Times New Roman" panose="02020603050405020304" pitchFamily="18" charset="0"/>
              </a:rPr>
              <a:t>4.4.9 </a:t>
            </a:r>
            <a:r>
              <a:rPr lang="zh-CN" altLang="zh-CN" dirty="0">
                <a:latin typeface="Times New Roman" panose="02020603050405020304" pitchFamily="18" charset="0"/>
                <a:cs typeface="Times New Roman" panose="02020603050405020304" pitchFamily="18" charset="0"/>
              </a:rPr>
              <a:t>风系统的管道设计应符合以下原则：</a:t>
            </a:r>
          </a:p>
          <a:p>
            <a:pPr indent="457200">
              <a:lnSpc>
                <a:spcPct val="150000"/>
              </a:lnSpc>
            </a:pPr>
            <a:r>
              <a:rPr lang="en-US" altLang="zh-CN" dirty="0">
                <a:latin typeface="Times New Roman" panose="02020603050405020304" pitchFamily="18" charset="0"/>
                <a:cs typeface="Times New Roman" panose="02020603050405020304" pitchFamily="18" charset="0"/>
              </a:rPr>
              <a:t>1</a:t>
            </a:r>
            <a:r>
              <a:rPr lang="zh-CN" altLang="zh-CN" dirty="0">
                <a:latin typeface="Times New Roman" panose="02020603050405020304" pitchFamily="18" charset="0"/>
                <a:cs typeface="Times New Roman" panose="02020603050405020304" pitchFamily="18" charset="0"/>
              </a:rPr>
              <a:t>风管采用圆形、扁圆形、矩形；矩形风管长、短边之比不宜大于</a:t>
            </a:r>
            <a:r>
              <a:rPr lang="en-US" altLang="zh-CN" dirty="0">
                <a:latin typeface="Times New Roman" panose="02020603050405020304" pitchFamily="18" charset="0"/>
                <a:cs typeface="Times New Roman" panose="02020603050405020304" pitchFamily="18" charset="0"/>
              </a:rPr>
              <a:t>4</a:t>
            </a:r>
            <a:r>
              <a:rPr lang="zh-CN" altLang="zh-CN" dirty="0">
                <a:latin typeface="Times New Roman" panose="02020603050405020304" pitchFamily="18" charset="0"/>
                <a:cs typeface="Times New Roman" panose="02020603050405020304" pitchFamily="18" charset="0"/>
              </a:rPr>
              <a:t>，且不应超过</a:t>
            </a:r>
            <a:r>
              <a:rPr lang="en-US" altLang="zh-CN" dirty="0">
                <a:latin typeface="Times New Roman" panose="02020603050405020304" pitchFamily="18" charset="0"/>
                <a:cs typeface="Times New Roman" panose="02020603050405020304" pitchFamily="18" charset="0"/>
              </a:rPr>
              <a:t>10</a:t>
            </a:r>
            <a:r>
              <a:rPr lang="zh-CN" altLang="zh-CN" dirty="0">
                <a:latin typeface="Times New Roman" panose="02020603050405020304" pitchFamily="18" charset="0"/>
                <a:cs typeface="Times New Roman" panose="02020603050405020304" pitchFamily="18" charset="0"/>
              </a:rPr>
              <a:t>；</a:t>
            </a:r>
          </a:p>
          <a:p>
            <a:pPr indent="457200">
              <a:lnSpc>
                <a:spcPct val="150000"/>
              </a:lnSpc>
            </a:pPr>
            <a:r>
              <a:rPr lang="en-US" altLang="zh-CN" dirty="0">
                <a:latin typeface="Times New Roman" panose="02020603050405020304" pitchFamily="18" charset="0"/>
                <a:cs typeface="Times New Roman" panose="02020603050405020304" pitchFamily="18" charset="0"/>
              </a:rPr>
              <a:t>2 </a:t>
            </a:r>
            <a:r>
              <a:rPr lang="zh-CN" altLang="zh-CN" dirty="0">
                <a:latin typeface="Times New Roman" panose="02020603050405020304" pitchFamily="18" charset="0"/>
                <a:cs typeface="Times New Roman" panose="02020603050405020304" pitchFamily="18" charset="0"/>
              </a:rPr>
              <a:t>建筑空间允许时，风管内的空气流速宜执行《民用建筑供暖通风与空气调节设计规范》表</a:t>
            </a:r>
            <a:r>
              <a:rPr lang="en-US" altLang="zh-CN" dirty="0">
                <a:latin typeface="Times New Roman" panose="02020603050405020304" pitchFamily="18" charset="0"/>
                <a:cs typeface="Times New Roman" panose="02020603050405020304" pitchFamily="18" charset="0"/>
              </a:rPr>
              <a:t>6.6.3</a:t>
            </a:r>
            <a:r>
              <a:rPr lang="zh-CN" altLang="zh-CN" dirty="0">
                <a:latin typeface="Times New Roman" panose="02020603050405020304" pitchFamily="18" charset="0"/>
                <a:cs typeface="Times New Roman" panose="02020603050405020304" pitchFamily="18" charset="0"/>
              </a:rPr>
              <a:t>规定的“推荐流速”；</a:t>
            </a:r>
          </a:p>
          <a:p>
            <a:pPr indent="457200">
              <a:lnSpc>
                <a:spcPct val="150000"/>
              </a:lnSpc>
            </a:pPr>
            <a:r>
              <a:rPr lang="en-US" altLang="zh-CN" dirty="0">
                <a:latin typeface="Times New Roman" panose="02020603050405020304" pitchFamily="18" charset="0"/>
                <a:cs typeface="Times New Roman" panose="02020603050405020304" pitchFamily="18" charset="0"/>
              </a:rPr>
              <a:t>3</a:t>
            </a:r>
            <a:r>
              <a:rPr lang="zh-CN" altLang="zh-CN" dirty="0">
                <a:latin typeface="Times New Roman" panose="02020603050405020304" pitchFamily="18" charset="0"/>
                <a:cs typeface="Times New Roman" panose="02020603050405020304" pitchFamily="18" charset="0"/>
              </a:rPr>
              <a:t>风管的管件设置、风管与风机或空调机组的进出口连接应有利于减小风管阻力；</a:t>
            </a:r>
          </a:p>
          <a:p>
            <a:pPr indent="457200">
              <a:lnSpc>
                <a:spcPct val="150000"/>
              </a:lnSpc>
            </a:pPr>
            <a:r>
              <a:rPr lang="en-US" altLang="zh-CN" dirty="0">
                <a:latin typeface="Times New Roman" panose="02020603050405020304" pitchFamily="18" charset="0"/>
                <a:cs typeface="Times New Roman" panose="02020603050405020304" pitchFamily="18" charset="0"/>
              </a:rPr>
              <a:t>4 </a:t>
            </a:r>
            <a:r>
              <a:rPr lang="zh-CN" altLang="zh-CN" dirty="0">
                <a:latin typeface="Times New Roman" panose="02020603050405020304" pitchFamily="18" charset="0"/>
                <a:cs typeface="Times New Roman" panose="02020603050405020304" pitchFamily="18" charset="0"/>
              </a:rPr>
              <a:t>在满足室内气流分布要求的前提下，风口的选型优先采用低阻力风口；</a:t>
            </a:r>
          </a:p>
          <a:p>
            <a:pPr>
              <a:lnSpc>
                <a:spcPct val="150000"/>
              </a:lnSpc>
            </a:pPr>
            <a:endParaRPr lang="zh-CN" altLang="zh-CN" dirty="0">
              <a:latin typeface="Times New Roman" panose="02020603050405020304" pitchFamily="18" charset="0"/>
              <a:cs typeface="Times New Roman" panose="02020603050405020304" pitchFamily="18" charset="0"/>
            </a:endParaRPr>
          </a:p>
        </p:txBody>
      </p:sp>
      <p:sp>
        <p:nvSpPr>
          <p:cNvPr id="11" name="五边形 2">
            <a:extLst>
              <a:ext uri="{FF2B5EF4-FFF2-40B4-BE49-F238E27FC236}">
                <a16:creationId xmlns="" xmlns:a16="http://schemas.microsoft.com/office/drawing/2014/main" id="{F0F4C6CC-BE6A-4BB4-8659-B80DEFAF427A}"/>
              </a:ext>
            </a:extLst>
          </p:cNvPr>
          <p:cNvSpPr/>
          <p:nvPr/>
        </p:nvSpPr>
        <p:spPr>
          <a:xfrm>
            <a:off x="510352" y="3878092"/>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13" name="矩形 12">
            <a:extLst>
              <a:ext uri="{FF2B5EF4-FFF2-40B4-BE49-F238E27FC236}">
                <a16:creationId xmlns="" xmlns:a16="http://schemas.microsoft.com/office/drawing/2014/main" id="{9EFD1F10-CBED-4B3C-81AF-BBE306D65C6E}"/>
              </a:ext>
            </a:extLst>
          </p:cNvPr>
          <p:cNvSpPr/>
          <p:nvPr/>
        </p:nvSpPr>
        <p:spPr>
          <a:xfrm>
            <a:off x="424897" y="4306717"/>
            <a:ext cx="11159252" cy="2585323"/>
          </a:xfrm>
          <a:prstGeom prst="rect">
            <a:avLst/>
          </a:prstGeom>
        </p:spPr>
        <p:txBody>
          <a:bodyPr wrap="square">
            <a:spAutoFit/>
          </a:bodyPr>
          <a:lstStyle/>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本条从降低</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风</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系统输</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配</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能耗的角度，对风系统设计中减少</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系统</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阻力的措施进行规定。</a:t>
            </a:r>
            <a:endPar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ct val="15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现状中的问题：实际</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工程</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中风管</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长短边比过大、管件连接不合理、风速偏大的现象较为普遍，造成系统阻力大、风机能耗高</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ct val="15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设计</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及</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施工均应重视合理布置管路，</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不应滥用连箱、急剧变径，应注意弯管的曲率半径要求、导流叶片设置、风管与风机或空调机组的顺畅连接。</a:t>
            </a:r>
          </a:p>
          <a:p>
            <a:pPr marL="285750" indent="-285750">
              <a:lnSpc>
                <a:spcPct val="15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风口选型：在</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满足射程和气流分布要求时，优先采用低阻力型的送风口</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19" name="Rectangle 15">
            <a:extLst>
              <a:ext uri="{FF2B5EF4-FFF2-40B4-BE49-F238E27FC236}">
                <a16:creationId xmlns="" xmlns:a16="http://schemas.microsoft.com/office/drawing/2014/main" id="{A0BE052A-7E0F-4F89-9D1E-90E6C35B798E}"/>
              </a:ext>
            </a:extLst>
          </p:cNvPr>
          <p:cNvSpPr>
            <a:spLocks noChangeArrowheads="1"/>
          </p:cNvSpPr>
          <p:nvPr/>
        </p:nvSpPr>
        <p:spPr bwMode="auto">
          <a:xfrm>
            <a:off x="3022122" y="224464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矩形 6">
            <a:extLst>
              <a:ext uri="{FF2B5EF4-FFF2-40B4-BE49-F238E27FC236}">
                <a16:creationId xmlns="" xmlns:a16="http://schemas.microsoft.com/office/drawing/2014/main" id="{C9767244-1DAB-47BF-B346-3FA69631296D}"/>
              </a:ext>
            </a:extLst>
          </p:cNvPr>
          <p:cNvSpPr/>
          <p:nvPr/>
        </p:nvSpPr>
        <p:spPr>
          <a:xfrm>
            <a:off x="404101" y="842306"/>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4.4 </a:t>
            </a:r>
            <a:r>
              <a:rPr lang="zh-CN" altLang="en-US" sz="2000" b="0" cap="none" spc="0" dirty="0">
                <a:ln w="0"/>
                <a:solidFill>
                  <a:schemeClr val="tx1"/>
                </a:solidFill>
                <a:effectLst>
                  <a:outerShdw blurRad="38100" dist="19050" dir="2700000" algn="tl" rotWithShape="0">
                    <a:schemeClr val="dk1">
                      <a:alpha val="40000"/>
                    </a:schemeClr>
                  </a:outerShdw>
                </a:effectLst>
              </a:rPr>
              <a:t>通风、空调风系统</a:t>
            </a:r>
          </a:p>
        </p:txBody>
      </p:sp>
    </p:spTree>
    <p:extLst>
      <p:ext uri="{BB962C8B-B14F-4D97-AF65-F5344CB8AC3E}">
        <p14:creationId xmlns:p14="http://schemas.microsoft.com/office/powerpoint/2010/main" val="154945487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404098" y="1219476"/>
            <a:ext cx="11031012" cy="880369"/>
          </a:xfrm>
          <a:prstGeom prst="rect">
            <a:avLst/>
          </a:prstGeom>
        </p:spPr>
        <p:txBody>
          <a:bodyPr wrap="square">
            <a:spAutoFit/>
          </a:bodyPr>
          <a:lstStyle/>
          <a:p>
            <a:pPr>
              <a:lnSpc>
                <a:spcPct val="150000"/>
              </a:lnSpc>
            </a:pPr>
            <a:r>
              <a:rPr lang="en-US" altLang="zh-CN" dirty="0">
                <a:latin typeface="Times New Roman" panose="02020603050405020304" pitchFamily="18" charset="0"/>
                <a:cs typeface="Times New Roman" panose="02020603050405020304" pitchFamily="18" charset="0"/>
              </a:rPr>
              <a:t>4.4.10 </a:t>
            </a:r>
            <a:r>
              <a:rPr lang="zh-CN" altLang="zh-CN" dirty="0">
                <a:latin typeface="Times New Roman" panose="02020603050405020304" pitchFamily="18" charset="0"/>
                <a:cs typeface="Times New Roman" panose="02020603050405020304" pitchFamily="18" charset="0"/>
              </a:rPr>
              <a:t>通风机应采用高效率风机，设计工况下通风机效率不应低于其最高效率的</a:t>
            </a:r>
            <a:r>
              <a:rPr lang="en-US" altLang="zh-CN" dirty="0">
                <a:latin typeface="Times New Roman" panose="02020603050405020304" pitchFamily="18" charset="0"/>
                <a:cs typeface="Times New Roman" panose="02020603050405020304" pitchFamily="18" charset="0"/>
              </a:rPr>
              <a:t>90%</a:t>
            </a:r>
            <a:r>
              <a:rPr lang="zh-CN" altLang="zh-CN" dirty="0">
                <a:latin typeface="Times New Roman" panose="02020603050405020304" pitchFamily="18" charset="0"/>
                <a:cs typeface="Times New Roman" panose="02020603050405020304" pitchFamily="18" charset="0"/>
              </a:rPr>
              <a:t>。</a:t>
            </a:r>
          </a:p>
          <a:p>
            <a:pPr>
              <a:lnSpc>
                <a:spcPct val="150000"/>
              </a:lnSpc>
            </a:pPr>
            <a:endParaRPr lang="zh-CN" altLang="zh-CN" dirty="0">
              <a:latin typeface="Times New Roman" panose="02020603050405020304" pitchFamily="18" charset="0"/>
              <a:cs typeface="Times New Roman" panose="02020603050405020304" pitchFamily="18" charset="0"/>
            </a:endParaRPr>
          </a:p>
        </p:txBody>
      </p:sp>
      <p:sp>
        <p:nvSpPr>
          <p:cNvPr id="11" name="五边形 2">
            <a:extLst>
              <a:ext uri="{FF2B5EF4-FFF2-40B4-BE49-F238E27FC236}">
                <a16:creationId xmlns="" xmlns:a16="http://schemas.microsoft.com/office/drawing/2014/main" id="{F0F4C6CC-BE6A-4BB4-8659-B80DEFAF427A}"/>
              </a:ext>
            </a:extLst>
          </p:cNvPr>
          <p:cNvSpPr/>
          <p:nvPr/>
        </p:nvSpPr>
        <p:spPr>
          <a:xfrm>
            <a:off x="465743" y="1681370"/>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13" name="矩形 12">
            <a:extLst>
              <a:ext uri="{FF2B5EF4-FFF2-40B4-BE49-F238E27FC236}">
                <a16:creationId xmlns="" xmlns:a16="http://schemas.microsoft.com/office/drawing/2014/main" id="{9EFD1F10-CBED-4B3C-81AF-BBE306D65C6E}"/>
              </a:ext>
            </a:extLst>
          </p:cNvPr>
          <p:cNvSpPr/>
          <p:nvPr/>
        </p:nvSpPr>
        <p:spPr>
          <a:xfrm>
            <a:off x="395585" y="2130405"/>
            <a:ext cx="11159252" cy="4662815"/>
          </a:xfrm>
          <a:prstGeom prst="rect">
            <a:avLst/>
          </a:prstGeom>
        </p:spPr>
        <p:txBody>
          <a:bodyPr wrap="square">
            <a:spAutoFit/>
          </a:bodyPr>
          <a:lstStyle/>
          <a:p>
            <a:pPr marL="285750" indent="-285750">
              <a:lnSpc>
                <a:spcPct val="150000"/>
              </a:lnSpc>
              <a:buFont typeface="Wingdings" panose="05000000000000000000" pitchFamily="2" charset="2"/>
              <a:buChar char="Ø"/>
            </a:pP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在风机的风量、风压需求确定的前提下，风机的能耗取决于效率，因此应采用高效率的风机</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通风机能效限定值及能效等级</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GB19761</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规定：</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indent="720000"/>
            <a:r>
              <a:rPr lang="en-US" altLang="zh-CN" sz="1600" kern="100" dirty="0" smtClean="0">
                <a:solidFill>
                  <a:schemeClr val="tx2"/>
                </a:solidFill>
                <a:latin typeface="楷体" panose="02010609060101010101" pitchFamily="49" charset="-122"/>
                <a:ea typeface="楷体" panose="02010609060101010101" pitchFamily="49" charset="-122"/>
                <a:cs typeface="Times New Roman" panose="02020603050405020304" pitchFamily="18" charset="0"/>
              </a:rPr>
              <a:t>4.3.1 </a:t>
            </a:r>
            <a:r>
              <a:rPr lang="zh-CN" altLang="en-US" sz="1600" kern="100" dirty="0" smtClean="0">
                <a:solidFill>
                  <a:schemeClr val="tx2"/>
                </a:solidFill>
                <a:latin typeface="楷体" panose="02010609060101010101" pitchFamily="49" charset="-122"/>
                <a:ea typeface="楷体" panose="02010609060101010101" pitchFamily="49" charset="-122"/>
                <a:cs typeface="Times New Roman" panose="02020603050405020304" pitchFamily="18" charset="0"/>
              </a:rPr>
              <a:t>通风机</a:t>
            </a:r>
            <a:r>
              <a:rPr lang="zh-CN" altLang="en-US" sz="1600" kern="100" dirty="0">
                <a:solidFill>
                  <a:schemeClr val="tx2"/>
                </a:solidFill>
                <a:latin typeface="楷体" panose="02010609060101010101" pitchFamily="49" charset="-122"/>
                <a:ea typeface="楷体" panose="02010609060101010101" pitchFamily="49" charset="-122"/>
                <a:cs typeface="Times New Roman" panose="02020603050405020304" pitchFamily="18" charset="0"/>
              </a:rPr>
              <a:t>的能效等级</a:t>
            </a:r>
            <a:r>
              <a:rPr lang="zh-CN" altLang="en-US" sz="1600" kern="100" dirty="0" smtClean="0">
                <a:solidFill>
                  <a:schemeClr val="tx2"/>
                </a:solidFill>
                <a:latin typeface="楷体" panose="02010609060101010101" pitchFamily="49" charset="-122"/>
                <a:ea typeface="楷体" panose="02010609060101010101" pitchFamily="49" charset="-122"/>
                <a:cs typeface="Times New Roman" panose="02020603050405020304" pitchFamily="18" charset="0"/>
              </a:rPr>
              <a:t>分为</a:t>
            </a:r>
            <a:r>
              <a:rPr lang="en-US" altLang="zh-CN" sz="1600" kern="100" dirty="0" smtClean="0">
                <a:solidFill>
                  <a:schemeClr val="tx2"/>
                </a:solidFill>
                <a:latin typeface="楷体" panose="02010609060101010101" pitchFamily="49" charset="-122"/>
                <a:ea typeface="楷体" panose="02010609060101010101" pitchFamily="49" charset="-122"/>
                <a:cs typeface="Times New Roman" panose="02020603050405020304" pitchFamily="18" charset="0"/>
              </a:rPr>
              <a:t>3</a:t>
            </a:r>
            <a:r>
              <a:rPr lang="zh-CN" altLang="en-US" sz="1600" kern="100" dirty="0">
                <a:solidFill>
                  <a:schemeClr val="tx2"/>
                </a:solidFill>
                <a:latin typeface="楷体" panose="02010609060101010101" pitchFamily="49" charset="-122"/>
                <a:ea typeface="楷体" panose="02010609060101010101" pitchFamily="49" charset="-122"/>
                <a:cs typeface="Times New Roman" panose="02020603050405020304" pitchFamily="18" charset="0"/>
              </a:rPr>
              <a:t>级</a:t>
            </a:r>
            <a:r>
              <a:rPr lang="zh-CN" altLang="en-US" sz="1600" kern="100" dirty="0" smtClean="0">
                <a:solidFill>
                  <a:schemeClr val="tx2"/>
                </a:solidFill>
                <a:latin typeface="楷体" panose="02010609060101010101" pitchFamily="49" charset="-122"/>
                <a:ea typeface="楷体" panose="02010609060101010101" pitchFamily="49" charset="-122"/>
                <a:cs typeface="Times New Roman" panose="02020603050405020304" pitchFamily="18" charset="0"/>
              </a:rPr>
              <a:t>，其中</a:t>
            </a:r>
            <a:r>
              <a:rPr lang="en-US" altLang="zh-CN" sz="1600" kern="100" dirty="0" smtClean="0">
                <a:solidFill>
                  <a:schemeClr val="tx2"/>
                </a:solidFill>
                <a:latin typeface="楷体" panose="02010609060101010101" pitchFamily="49" charset="-122"/>
                <a:ea typeface="楷体" panose="02010609060101010101" pitchFamily="49" charset="-122"/>
                <a:cs typeface="Times New Roman" panose="02020603050405020304" pitchFamily="18" charset="0"/>
              </a:rPr>
              <a:t>1</a:t>
            </a:r>
            <a:r>
              <a:rPr lang="zh-CN" altLang="en-US" sz="1600" kern="100" dirty="0" smtClean="0">
                <a:solidFill>
                  <a:schemeClr val="tx2"/>
                </a:solidFill>
                <a:latin typeface="楷体" panose="02010609060101010101" pitchFamily="49" charset="-122"/>
                <a:ea typeface="楷体" panose="02010609060101010101" pitchFamily="49" charset="-122"/>
                <a:cs typeface="Times New Roman" panose="02020603050405020304" pitchFamily="18" charset="0"/>
              </a:rPr>
              <a:t>级能效最高，</a:t>
            </a:r>
            <a:r>
              <a:rPr lang="en-US" altLang="zh-CN" sz="1600" kern="100" dirty="0" smtClean="0">
                <a:solidFill>
                  <a:schemeClr val="tx2"/>
                </a:solidFill>
                <a:latin typeface="楷体" panose="02010609060101010101" pitchFamily="49" charset="-122"/>
                <a:ea typeface="楷体" panose="02010609060101010101" pitchFamily="49" charset="-122"/>
                <a:cs typeface="Times New Roman" panose="02020603050405020304" pitchFamily="18" charset="0"/>
              </a:rPr>
              <a:t>3</a:t>
            </a:r>
            <a:r>
              <a:rPr lang="zh-CN" altLang="en-US" sz="1600" kern="100" dirty="0" smtClean="0">
                <a:solidFill>
                  <a:schemeClr val="tx2"/>
                </a:solidFill>
                <a:latin typeface="楷体" panose="02010609060101010101" pitchFamily="49" charset="-122"/>
                <a:ea typeface="楷体" panose="02010609060101010101" pitchFamily="49" charset="-122"/>
                <a:cs typeface="Times New Roman" panose="02020603050405020304" pitchFamily="18" charset="0"/>
              </a:rPr>
              <a:t>级能效最低。</a:t>
            </a:r>
            <a:endParaRPr lang="en-US" altLang="zh-CN" sz="1600" kern="100" dirty="0" smtClean="0">
              <a:solidFill>
                <a:schemeClr val="tx2"/>
              </a:solidFill>
              <a:latin typeface="楷体" panose="02010609060101010101" pitchFamily="49" charset="-122"/>
              <a:ea typeface="楷体" panose="02010609060101010101" pitchFamily="49" charset="-122"/>
              <a:cs typeface="Times New Roman" panose="02020603050405020304" pitchFamily="18" charset="0"/>
            </a:endParaRPr>
          </a:p>
          <a:p>
            <a:pPr indent="720000"/>
            <a:r>
              <a:rPr lang="en-US" altLang="zh-CN" sz="1600" kern="100" dirty="0" smtClean="0">
                <a:solidFill>
                  <a:schemeClr val="tx2"/>
                </a:solidFill>
                <a:latin typeface="楷体" panose="02010609060101010101" pitchFamily="49" charset="-122"/>
                <a:ea typeface="楷体" panose="02010609060101010101" pitchFamily="49" charset="-122"/>
                <a:cs typeface="Times New Roman" panose="02020603050405020304" pitchFamily="18" charset="0"/>
              </a:rPr>
              <a:t>4.4 </a:t>
            </a:r>
            <a:r>
              <a:rPr lang="zh-CN" altLang="en-US" sz="1600" kern="100" dirty="0" smtClean="0">
                <a:solidFill>
                  <a:schemeClr val="tx2"/>
                </a:solidFill>
                <a:latin typeface="楷体" panose="02010609060101010101" pitchFamily="49" charset="-122"/>
                <a:ea typeface="楷体" panose="02010609060101010101" pitchFamily="49" charset="-122"/>
                <a:cs typeface="Times New Roman" panose="02020603050405020304" pitchFamily="18" charset="0"/>
              </a:rPr>
              <a:t>通风机</a:t>
            </a:r>
            <a:r>
              <a:rPr lang="zh-CN" altLang="en-US" sz="1600" kern="100" dirty="0">
                <a:solidFill>
                  <a:schemeClr val="tx2"/>
                </a:solidFill>
                <a:latin typeface="楷体" panose="02010609060101010101" pitchFamily="49" charset="-122"/>
                <a:ea typeface="楷体" panose="02010609060101010101" pitchFamily="49" charset="-122"/>
                <a:cs typeface="Times New Roman" panose="02020603050405020304" pitchFamily="18" charset="0"/>
              </a:rPr>
              <a:t>的能效限定值应不</a:t>
            </a:r>
            <a:r>
              <a:rPr lang="zh-CN" altLang="en-US" sz="1600" kern="100" dirty="0" smtClean="0">
                <a:solidFill>
                  <a:schemeClr val="tx2"/>
                </a:solidFill>
                <a:latin typeface="楷体" panose="02010609060101010101" pitchFamily="49" charset="-122"/>
                <a:ea typeface="楷体" panose="02010609060101010101" pitchFamily="49" charset="-122"/>
                <a:cs typeface="Times New Roman" panose="02020603050405020304" pitchFamily="18" charset="0"/>
              </a:rPr>
              <a:t>低于表</a:t>
            </a:r>
            <a:r>
              <a:rPr lang="en-US" altLang="zh-CN" sz="1600" kern="100" dirty="0" smtClean="0">
                <a:solidFill>
                  <a:schemeClr val="tx2"/>
                </a:solidFill>
                <a:latin typeface="楷体" panose="02010609060101010101" pitchFamily="49" charset="-122"/>
                <a:ea typeface="楷体" panose="02010609060101010101" pitchFamily="49" charset="-122"/>
                <a:cs typeface="Times New Roman" panose="02020603050405020304" pitchFamily="18" charset="0"/>
              </a:rPr>
              <a:t>1</a:t>
            </a:r>
            <a:r>
              <a:rPr lang="zh-CN" altLang="en-US" sz="1600" kern="100" dirty="0" smtClean="0">
                <a:solidFill>
                  <a:schemeClr val="tx2"/>
                </a:solidFill>
                <a:latin typeface="楷体" panose="02010609060101010101" pitchFamily="49" charset="-122"/>
                <a:ea typeface="楷体" panose="02010609060101010101" pitchFamily="49" charset="-122"/>
                <a:cs typeface="Times New Roman" panose="02020603050405020304" pitchFamily="18" charset="0"/>
              </a:rPr>
              <a:t>、表</a:t>
            </a:r>
            <a:r>
              <a:rPr lang="en-US" altLang="zh-CN" sz="1600" kern="100" dirty="0" smtClean="0">
                <a:solidFill>
                  <a:schemeClr val="tx2"/>
                </a:solidFill>
                <a:latin typeface="楷体" panose="02010609060101010101" pitchFamily="49" charset="-122"/>
                <a:ea typeface="楷体" panose="02010609060101010101" pitchFamily="49" charset="-122"/>
                <a:cs typeface="Times New Roman" panose="02020603050405020304" pitchFamily="18" charset="0"/>
              </a:rPr>
              <a:t>2</a:t>
            </a:r>
            <a:r>
              <a:rPr lang="zh-CN" altLang="en-US" sz="1600" kern="100" dirty="0" smtClean="0">
                <a:solidFill>
                  <a:schemeClr val="tx2"/>
                </a:solidFill>
                <a:latin typeface="楷体" panose="02010609060101010101" pitchFamily="49" charset="-122"/>
                <a:ea typeface="楷体" panose="02010609060101010101" pitchFamily="49" charset="-122"/>
                <a:cs typeface="Times New Roman" panose="02020603050405020304" pitchFamily="18" charset="0"/>
              </a:rPr>
              <a:t>、表</a:t>
            </a:r>
            <a:r>
              <a:rPr lang="en-US" altLang="zh-CN" sz="1600" kern="100" dirty="0" smtClean="0">
                <a:solidFill>
                  <a:schemeClr val="tx2"/>
                </a:solidFill>
                <a:latin typeface="楷体" panose="02010609060101010101" pitchFamily="49" charset="-122"/>
                <a:ea typeface="楷体" panose="02010609060101010101" pitchFamily="49" charset="-122"/>
                <a:cs typeface="Times New Roman" panose="02020603050405020304" pitchFamily="18" charset="0"/>
              </a:rPr>
              <a:t>3</a:t>
            </a:r>
            <a:r>
              <a:rPr lang="zh-CN" altLang="en-US" sz="1600" kern="100" dirty="0" smtClean="0">
                <a:solidFill>
                  <a:schemeClr val="tx2"/>
                </a:solidFill>
                <a:latin typeface="楷体" panose="02010609060101010101" pitchFamily="49" charset="-122"/>
                <a:ea typeface="楷体" panose="02010609060101010101" pitchFamily="49" charset="-122"/>
                <a:cs typeface="Times New Roman" panose="02020603050405020304" pitchFamily="18" charset="0"/>
              </a:rPr>
              <a:t>中</a:t>
            </a:r>
            <a:r>
              <a:rPr lang="en-US" altLang="zh-CN" sz="1600" kern="100" dirty="0" smtClean="0">
                <a:solidFill>
                  <a:schemeClr val="tx2"/>
                </a:solidFill>
                <a:latin typeface="楷体" panose="02010609060101010101" pitchFamily="49" charset="-122"/>
                <a:ea typeface="楷体" panose="02010609060101010101" pitchFamily="49" charset="-122"/>
                <a:cs typeface="Times New Roman" panose="02020603050405020304" pitchFamily="18" charset="0"/>
              </a:rPr>
              <a:t>3</a:t>
            </a:r>
            <a:r>
              <a:rPr lang="zh-CN" altLang="en-US" sz="1600" kern="100" dirty="0" smtClean="0">
                <a:solidFill>
                  <a:schemeClr val="tx2"/>
                </a:solidFill>
                <a:latin typeface="楷体" panose="02010609060101010101" pitchFamily="49" charset="-122"/>
                <a:ea typeface="楷体" panose="02010609060101010101" pitchFamily="49" charset="-122"/>
                <a:cs typeface="Times New Roman" panose="02020603050405020304" pitchFamily="18" charset="0"/>
              </a:rPr>
              <a:t>级的数值</a:t>
            </a:r>
            <a:endParaRPr lang="en-US" altLang="zh-CN" sz="1600" kern="100" dirty="0" smtClean="0">
              <a:solidFill>
                <a:schemeClr val="tx2"/>
              </a:solidFill>
              <a:latin typeface="楷体" panose="02010609060101010101" pitchFamily="49" charset="-122"/>
              <a:ea typeface="楷体" panose="02010609060101010101" pitchFamily="49" charset="-122"/>
              <a:cs typeface="Times New Roman" panose="02020603050405020304" pitchFamily="18" charset="0"/>
            </a:endParaRPr>
          </a:p>
          <a:p>
            <a:pPr indent="720000"/>
            <a:r>
              <a:rPr lang="en-US" altLang="zh-CN" sz="1600" kern="100" dirty="0" smtClean="0">
                <a:solidFill>
                  <a:schemeClr val="tx2"/>
                </a:solidFill>
                <a:latin typeface="楷体" panose="02010609060101010101" pitchFamily="49" charset="-122"/>
                <a:ea typeface="楷体" panose="02010609060101010101" pitchFamily="49" charset="-122"/>
                <a:cs typeface="Times New Roman" panose="02020603050405020304" pitchFamily="18" charset="0"/>
              </a:rPr>
              <a:t>4.5 </a:t>
            </a:r>
            <a:r>
              <a:rPr lang="zh-CN" altLang="en-US" sz="1600" u="sng" kern="100" dirty="0" smtClean="0">
                <a:solidFill>
                  <a:schemeClr val="tx2"/>
                </a:solidFill>
                <a:latin typeface="楷体" panose="02010609060101010101" pitchFamily="49" charset="-122"/>
                <a:ea typeface="楷体" panose="02010609060101010101" pitchFamily="49" charset="-122"/>
                <a:cs typeface="Times New Roman" panose="02020603050405020304" pitchFamily="18" charset="0"/>
              </a:rPr>
              <a:t>通风机</a:t>
            </a:r>
            <a:r>
              <a:rPr lang="zh-CN" altLang="en-US" sz="1600" u="sng" kern="100" dirty="0">
                <a:solidFill>
                  <a:schemeClr val="tx2"/>
                </a:solidFill>
                <a:latin typeface="楷体" panose="02010609060101010101" pitchFamily="49" charset="-122"/>
                <a:ea typeface="楷体" panose="02010609060101010101" pitchFamily="49" charset="-122"/>
                <a:cs typeface="Times New Roman" panose="02020603050405020304" pitchFamily="18" charset="0"/>
              </a:rPr>
              <a:t>的节能评价值应不低于表</a:t>
            </a:r>
            <a:r>
              <a:rPr lang="en-US" altLang="zh-CN" sz="1600" u="sng" kern="100" dirty="0">
                <a:solidFill>
                  <a:schemeClr val="tx2"/>
                </a:solidFill>
                <a:latin typeface="楷体" panose="02010609060101010101" pitchFamily="49" charset="-122"/>
                <a:ea typeface="楷体" panose="02010609060101010101" pitchFamily="49" charset="-122"/>
                <a:cs typeface="Times New Roman" panose="02020603050405020304" pitchFamily="18" charset="0"/>
              </a:rPr>
              <a:t>1</a:t>
            </a:r>
            <a:r>
              <a:rPr lang="zh-CN" altLang="en-US" sz="1600" u="sng" kern="100" dirty="0">
                <a:solidFill>
                  <a:schemeClr val="tx2"/>
                </a:solidFill>
                <a:latin typeface="楷体" panose="02010609060101010101" pitchFamily="49" charset="-122"/>
                <a:ea typeface="楷体" panose="02010609060101010101" pitchFamily="49" charset="-122"/>
                <a:cs typeface="Times New Roman" panose="02020603050405020304" pitchFamily="18" charset="0"/>
              </a:rPr>
              <a:t>、表</a:t>
            </a:r>
            <a:r>
              <a:rPr lang="en-US" altLang="zh-CN" sz="1600" u="sng" kern="100" dirty="0">
                <a:solidFill>
                  <a:schemeClr val="tx2"/>
                </a:solidFill>
                <a:latin typeface="楷体" panose="02010609060101010101" pitchFamily="49" charset="-122"/>
                <a:ea typeface="楷体" panose="02010609060101010101" pitchFamily="49" charset="-122"/>
                <a:cs typeface="Times New Roman" panose="02020603050405020304" pitchFamily="18" charset="0"/>
              </a:rPr>
              <a:t>2</a:t>
            </a:r>
            <a:r>
              <a:rPr lang="zh-CN" altLang="en-US" sz="1600" u="sng" kern="100" dirty="0">
                <a:solidFill>
                  <a:schemeClr val="tx2"/>
                </a:solidFill>
                <a:latin typeface="楷体" panose="02010609060101010101" pitchFamily="49" charset="-122"/>
                <a:ea typeface="楷体" panose="02010609060101010101" pitchFamily="49" charset="-122"/>
                <a:cs typeface="Times New Roman" panose="02020603050405020304" pitchFamily="18" charset="0"/>
              </a:rPr>
              <a:t>、表</a:t>
            </a:r>
            <a:r>
              <a:rPr lang="en-US" altLang="zh-CN" sz="1600" u="sng" kern="100" dirty="0">
                <a:solidFill>
                  <a:schemeClr val="tx2"/>
                </a:solidFill>
                <a:latin typeface="楷体" panose="02010609060101010101" pitchFamily="49" charset="-122"/>
                <a:ea typeface="楷体" panose="02010609060101010101" pitchFamily="49" charset="-122"/>
                <a:cs typeface="Times New Roman" panose="02020603050405020304" pitchFamily="18" charset="0"/>
              </a:rPr>
              <a:t>3</a:t>
            </a:r>
            <a:r>
              <a:rPr lang="zh-CN" altLang="en-US" sz="1600" u="sng" kern="100" dirty="0" smtClean="0">
                <a:solidFill>
                  <a:schemeClr val="tx2"/>
                </a:solidFill>
                <a:latin typeface="楷体" panose="02010609060101010101" pitchFamily="49" charset="-122"/>
                <a:ea typeface="楷体" panose="02010609060101010101" pitchFamily="49" charset="-122"/>
                <a:cs typeface="Times New Roman" panose="02020603050405020304" pitchFamily="18" charset="0"/>
              </a:rPr>
              <a:t>中</a:t>
            </a:r>
            <a:r>
              <a:rPr lang="en-US" altLang="zh-CN" sz="1600" u="sng" kern="100" dirty="0" smtClean="0">
                <a:solidFill>
                  <a:schemeClr val="tx2"/>
                </a:solidFill>
                <a:latin typeface="楷体" panose="02010609060101010101" pitchFamily="49" charset="-122"/>
                <a:ea typeface="楷体" panose="02010609060101010101" pitchFamily="49" charset="-122"/>
                <a:cs typeface="Times New Roman" panose="02020603050405020304" pitchFamily="18" charset="0"/>
              </a:rPr>
              <a:t>2</a:t>
            </a:r>
            <a:r>
              <a:rPr lang="zh-CN" altLang="en-US" sz="1600" u="sng" kern="100" dirty="0" smtClean="0">
                <a:solidFill>
                  <a:schemeClr val="tx2"/>
                </a:solidFill>
                <a:latin typeface="楷体" panose="02010609060101010101" pitchFamily="49" charset="-122"/>
                <a:ea typeface="楷体" panose="02010609060101010101" pitchFamily="49" charset="-122"/>
                <a:cs typeface="Times New Roman" panose="02020603050405020304" pitchFamily="18" charset="0"/>
              </a:rPr>
              <a:t>级</a:t>
            </a:r>
            <a:r>
              <a:rPr lang="zh-CN" altLang="en-US" sz="1600" u="sng" kern="100" dirty="0">
                <a:solidFill>
                  <a:schemeClr val="tx2"/>
                </a:solidFill>
                <a:latin typeface="楷体" panose="02010609060101010101" pitchFamily="49" charset="-122"/>
                <a:ea typeface="楷体" panose="02010609060101010101" pitchFamily="49" charset="-122"/>
                <a:cs typeface="Times New Roman" panose="02020603050405020304" pitchFamily="18" charset="0"/>
              </a:rPr>
              <a:t>的数值</a:t>
            </a:r>
          </a:p>
          <a:p>
            <a:pPr>
              <a:lnSpc>
                <a:spcPct val="150000"/>
              </a:lnSpc>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绿色建筑评价标准</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GBT50378</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规定：</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endPar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将</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水泵、风机的节能评价值作为评分项；工程中平时使用的风机宜采用</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2</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级能效等级。 </a:t>
            </a:r>
          </a:p>
          <a:p>
            <a:pPr marL="285750" indent="-285750">
              <a:lnSpc>
                <a:spcPct val="150000"/>
              </a:lnSpc>
              <a:buFont typeface="Wingdings" panose="05000000000000000000" pitchFamily="2" charset="2"/>
              <a:buChar char="Ø"/>
            </a:pP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由于通风机的规格所限，不可能保证设计工况的工作点正好是所选择通风机的最高效率点，因此要求通风机的工作点应在通风机的高效工作区内，一般认为在最高效率的</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90%</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以上范围均属于通风机的高效率区</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19" name="Rectangle 15">
            <a:extLst>
              <a:ext uri="{FF2B5EF4-FFF2-40B4-BE49-F238E27FC236}">
                <a16:creationId xmlns="" xmlns:a16="http://schemas.microsoft.com/office/drawing/2014/main" id="{A0BE052A-7E0F-4F89-9D1E-90E6C35B798E}"/>
              </a:ext>
            </a:extLst>
          </p:cNvPr>
          <p:cNvSpPr>
            <a:spLocks noChangeArrowheads="1"/>
          </p:cNvSpPr>
          <p:nvPr/>
        </p:nvSpPr>
        <p:spPr bwMode="auto">
          <a:xfrm>
            <a:off x="3022122" y="224464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矩形 6">
            <a:extLst>
              <a:ext uri="{FF2B5EF4-FFF2-40B4-BE49-F238E27FC236}">
                <a16:creationId xmlns="" xmlns:a16="http://schemas.microsoft.com/office/drawing/2014/main" id="{AAB76973-EDAC-4158-871C-1A5776DF8FC5}"/>
              </a:ext>
            </a:extLst>
          </p:cNvPr>
          <p:cNvSpPr/>
          <p:nvPr/>
        </p:nvSpPr>
        <p:spPr>
          <a:xfrm>
            <a:off x="404101" y="842306"/>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4.4 </a:t>
            </a:r>
            <a:r>
              <a:rPr lang="zh-CN" altLang="en-US" sz="2000" b="0" cap="none" spc="0" dirty="0">
                <a:ln w="0"/>
                <a:solidFill>
                  <a:schemeClr val="tx1"/>
                </a:solidFill>
                <a:effectLst>
                  <a:outerShdw blurRad="38100" dist="19050" dir="2700000" algn="tl" rotWithShape="0">
                    <a:schemeClr val="dk1">
                      <a:alpha val="40000"/>
                    </a:schemeClr>
                  </a:outerShdw>
                </a:effectLst>
              </a:rPr>
              <a:t>通风、空调风系统</a:t>
            </a:r>
          </a:p>
        </p:txBody>
      </p:sp>
      <p:pic>
        <p:nvPicPr>
          <p:cNvPr id="12" name="图片 11"/>
          <p:cNvPicPr>
            <a:picLocks noChangeAspect="1"/>
          </p:cNvPicPr>
          <p:nvPr/>
        </p:nvPicPr>
        <p:blipFill>
          <a:blip r:embed="rId2"/>
          <a:stretch>
            <a:fillRect/>
          </a:stretch>
        </p:blipFill>
        <p:spPr>
          <a:xfrm>
            <a:off x="850440" y="4184410"/>
            <a:ext cx="8495498" cy="1126783"/>
          </a:xfrm>
          <a:prstGeom prst="rect">
            <a:avLst/>
          </a:prstGeom>
        </p:spPr>
      </p:pic>
    </p:spTree>
    <p:extLst>
      <p:ext uri="{BB962C8B-B14F-4D97-AF65-F5344CB8AC3E}">
        <p14:creationId xmlns:p14="http://schemas.microsoft.com/office/powerpoint/2010/main" val="3673989547"/>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404098" y="1320355"/>
            <a:ext cx="11031012" cy="1295868"/>
          </a:xfrm>
          <a:prstGeom prst="rect">
            <a:avLst/>
          </a:prstGeom>
        </p:spPr>
        <p:txBody>
          <a:bodyPr wrap="square">
            <a:spAutoFit/>
          </a:bodyPr>
          <a:lstStyle/>
          <a:p>
            <a:pPr>
              <a:lnSpc>
                <a:spcPct val="150000"/>
              </a:lnSpc>
            </a:pPr>
            <a:r>
              <a:rPr lang="en-US" altLang="zh-CN" dirty="0">
                <a:latin typeface="Times New Roman" panose="02020603050405020304" pitchFamily="18" charset="0"/>
                <a:cs typeface="Times New Roman" panose="02020603050405020304" pitchFamily="18" charset="0"/>
              </a:rPr>
              <a:t>4.4.11 </a:t>
            </a:r>
            <a:r>
              <a:rPr lang="zh-CN" altLang="zh-CN" dirty="0">
                <a:latin typeface="Times New Roman" panose="02020603050405020304" pitchFamily="18" charset="0"/>
                <a:cs typeface="Times New Roman" panose="02020603050405020304" pitchFamily="18" charset="0"/>
              </a:rPr>
              <a:t>空调风系统和通风系统的风量大于</a:t>
            </a:r>
            <a:r>
              <a:rPr lang="en-US" altLang="zh-CN" dirty="0">
                <a:latin typeface="Times New Roman" panose="02020603050405020304" pitchFamily="18" charset="0"/>
                <a:cs typeface="Times New Roman" panose="02020603050405020304" pitchFamily="18" charset="0"/>
              </a:rPr>
              <a:t>10000m</a:t>
            </a:r>
            <a:r>
              <a:rPr lang="en-US" altLang="zh-CN" baseline="30000" dirty="0">
                <a:latin typeface="Times New Roman" panose="02020603050405020304" pitchFamily="18" charset="0"/>
                <a:cs typeface="Times New Roman" panose="02020603050405020304" pitchFamily="18" charset="0"/>
              </a:rPr>
              <a:t>3</a:t>
            </a:r>
            <a:r>
              <a:rPr lang="en-US" altLang="zh-CN" dirty="0">
                <a:latin typeface="Times New Roman" panose="02020603050405020304" pitchFamily="18" charset="0"/>
                <a:cs typeface="Times New Roman" panose="02020603050405020304" pitchFamily="18" charset="0"/>
              </a:rPr>
              <a:t>/h </a:t>
            </a:r>
            <a:r>
              <a:rPr lang="zh-CN" altLang="zh-CN" dirty="0">
                <a:latin typeface="Times New Roman" panose="02020603050405020304" pitchFamily="18" charset="0"/>
                <a:cs typeface="Times New Roman" panose="02020603050405020304" pitchFamily="18" charset="0"/>
              </a:rPr>
              <a:t>时，风道系统单位风量耗功率（ </a:t>
            </a:r>
            <a:r>
              <a:rPr lang="en-US" altLang="zh-CN" i="1" dirty="0">
                <a:latin typeface="Times New Roman" panose="02020603050405020304" pitchFamily="18" charset="0"/>
                <a:cs typeface="Times New Roman" panose="02020603050405020304" pitchFamily="18" charset="0"/>
              </a:rPr>
              <a:t>W</a:t>
            </a:r>
            <a:r>
              <a:rPr lang="en-US" altLang="zh-CN" i="1" baseline="-25000" dirty="0">
                <a:latin typeface="Times New Roman" panose="02020603050405020304" pitchFamily="18" charset="0"/>
                <a:cs typeface="Times New Roman" panose="02020603050405020304" pitchFamily="18" charset="0"/>
              </a:rPr>
              <a:t>S</a:t>
            </a:r>
            <a:r>
              <a:rPr lang="zh-CN" altLang="zh-CN" dirty="0">
                <a:latin typeface="Times New Roman" panose="02020603050405020304" pitchFamily="18" charset="0"/>
                <a:cs typeface="Times New Roman" panose="02020603050405020304" pitchFamily="18" charset="0"/>
              </a:rPr>
              <a:t>）不宜大于表</a:t>
            </a:r>
            <a:r>
              <a:rPr lang="en-US" altLang="zh-CN" dirty="0">
                <a:latin typeface="Times New Roman" panose="02020603050405020304" pitchFamily="18" charset="0"/>
                <a:cs typeface="Times New Roman" panose="02020603050405020304" pitchFamily="18" charset="0"/>
              </a:rPr>
              <a:t> 4.4.11</a:t>
            </a:r>
            <a:r>
              <a:rPr lang="zh-CN" altLang="zh-CN" dirty="0">
                <a:latin typeface="Times New Roman" panose="02020603050405020304" pitchFamily="18" charset="0"/>
                <a:cs typeface="Times New Roman" panose="02020603050405020304" pitchFamily="18" charset="0"/>
              </a:rPr>
              <a:t>的数值。风道系统单位风量耗功率（</a:t>
            </a:r>
            <a:r>
              <a:rPr lang="en-US" altLang="zh-CN" dirty="0">
                <a:latin typeface="Times New Roman" panose="02020603050405020304" pitchFamily="18" charset="0"/>
                <a:cs typeface="Times New Roman" panose="02020603050405020304" pitchFamily="18" charset="0"/>
              </a:rPr>
              <a:t> </a:t>
            </a:r>
            <a:r>
              <a:rPr lang="en-US" altLang="zh-CN" i="1" dirty="0">
                <a:latin typeface="Times New Roman" panose="02020603050405020304" pitchFamily="18" charset="0"/>
                <a:cs typeface="Times New Roman" panose="02020603050405020304" pitchFamily="18" charset="0"/>
              </a:rPr>
              <a:t>W</a:t>
            </a:r>
            <a:r>
              <a:rPr lang="en-US" altLang="zh-CN" i="1" baseline="-25000" dirty="0">
                <a:latin typeface="Times New Roman" panose="02020603050405020304" pitchFamily="18" charset="0"/>
                <a:cs typeface="Times New Roman" panose="02020603050405020304" pitchFamily="18" charset="0"/>
              </a:rPr>
              <a:t>S</a:t>
            </a:r>
            <a:r>
              <a:rPr lang="zh-CN" altLang="zh-CN" i="1" baseline="-25000" dirty="0">
                <a:latin typeface="Times New Roman" panose="02020603050405020304" pitchFamily="18" charset="0"/>
                <a:cs typeface="Times New Roman" panose="02020603050405020304" pitchFamily="18" charset="0"/>
              </a:rPr>
              <a:t> </a:t>
            </a:r>
            <a:r>
              <a:rPr lang="zh-CN" altLang="zh-CN" dirty="0">
                <a:latin typeface="Times New Roman" panose="02020603050405020304" pitchFamily="18" charset="0"/>
                <a:cs typeface="Times New Roman" panose="02020603050405020304" pitchFamily="18" charset="0"/>
              </a:rPr>
              <a:t>）应按下式计算：</a:t>
            </a:r>
          </a:p>
          <a:p>
            <a:pPr>
              <a:lnSpc>
                <a:spcPct val="150000"/>
              </a:lnSpc>
            </a:pPr>
            <a:endParaRPr lang="zh-CN" altLang="zh-CN" dirty="0">
              <a:latin typeface="Times New Roman" panose="02020603050405020304" pitchFamily="18" charset="0"/>
              <a:cs typeface="Times New Roman" panose="02020603050405020304" pitchFamily="18" charset="0"/>
            </a:endParaRPr>
          </a:p>
        </p:txBody>
      </p:sp>
      <p:sp>
        <p:nvSpPr>
          <p:cNvPr id="19" name="Rectangle 15">
            <a:extLst>
              <a:ext uri="{FF2B5EF4-FFF2-40B4-BE49-F238E27FC236}">
                <a16:creationId xmlns="" xmlns:a16="http://schemas.microsoft.com/office/drawing/2014/main" id="{A0BE052A-7E0F-4F89-9D1E-90E6C35B798E}"/>
              </a:ext>
            </a:extLst>
          </p:cNvPr>
          <p:cNvSpPr>
            <a:spLocks noChangeArrowheads="1"/>
          </p:cNvSpPr>
          <p:nvPr/>
        </p:nvSpPr>
        <p:spPr bwMode="auto">
          <a:xfrm>
            <a:off x="3022122" y="224464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2">
            <a:extLst>
              <a:ext uri="{FF2B5EF4-FFF2-40B4-BE49-F238E27FC236}">
                <a16:creationId xmlns="" xmlns:a16="http://schemas.microsoft.com/office/drawing/2014/main" id="{F952E5F8-5024-4BEF-B32A-AF1C14CD7FD6}"/>
              </a:ext>
            </a:extLst>
          </p:cNvPr>
          <p:cNvSpPr>
            <a:spLocks noChangeArrowheads="1"/>
          </p:cNvSpPr>
          <p:nvPr/>
        </p:nvSpPr>
        <p:spPr bwMode="auto">
          <a:xfrm>
            <a:off x="4003589" y="226845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4" name="对象 3">
            <a:extLst>
              <a:ext uri="{FF2B5EF4-FFF2-40B4-BE49-F238E27FC236}">
                <a16:creationId xmlns="" xmlns:a16="http://schemas.microsoft.com/office/drawing/2014/main" id="{D587BB6F-EB93-46A1-A2C2-7491FAECF183}"/>
              </a:ext>
            </a:extLst>
          </p:cNvPr>
          <p:cNvGraphicFramePr>
            <a:graphicFrameLocks noChangeAspect="1"/>
          </p:cNvGraphicFramePr>
          <p:nvPr>
            <p:extLst>
              <p:ext uri="{D42A27DB-BD31-4B8C-83A1-F6EECF244321}">
                <p14:modId xmlns:p14="http://schemas.microsoft.com/office/powerpoint/2010/main" val="864891075"/>
              </p:ext>
            </p:extLst>
          </p:nvPr>
        </p:nvGraphicFramePr>
        <p:xfrm>
          <a:off x="3990167" y="2305927"/>
          <a:ext cx="2619498" cy="380741"/>
        </p:xfrm>
        <a:graphic>
          <a:graphicData uri="http://schemas.openxmlformats.org/presentationml/2006/ole">
            <mc:AlternateContent xmlns:mc="http://schemas.openxmlformats.org/markup-compatibility/2006">
              <mc:Choice xmlns:v="urn:schemas-microsoft-com:vml" Requires="v">
                <p:oleObj spid="_x0000_s26153" name="Equation" r:id="rId3" imgW="1625600" imgH="254000" progId="Equation.DSMT4">
                  <p:embed/>
                </p:oleObj>
              </mc:Choice>
              <mc:Fallback>
                <p:oleObj name="Equation" r:id="rId3" imgW="1625600" imgH="254000" progId="Equation.DSMT4">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90167" y="2305927"/>
                        <a:ext cx="2619498" cy="380741"/>
                      </a:xfrm>
                      <a:prstGeom prst="rect">
                        <a:avLst/>
                      </a:prstGeom>
                      <a:noFill/>
                    </p:spPr>
                  </p:pic>
                </p:oleObj>
              </mc:Fallback>
            </mc:AlternateContent>
          </a:graphicData>
        </a:graphic>
      </p:graphicFrame>
      <p:sp>
        <p:nvSpPr>
          <p:cNvPr id="6" name="矩形 5">
            <a:extLst>
              <a:ext uri="{FF2B5EF4-FFF2-40B4-BE49-F238E27FC236}">
                <a16:creationId xmlns="" xmlns:a16="http://schemas.microsoft.com/office/drawing/2014/main" id="{B802C067-9B97-4543-B1E9-3923BBFC4FFE}"/>
              </a:ext>
            </a:extLst>
          </p:cNvPr>
          <p:cNvSpPr/>
          <p:nvPr/>
        </p:nvSpPr>
        <p:spPr>
          <a:xfrm>
            <a:off x="9118122" y="2270297"/>
            <a:ext cx="1338828" cy="455253"/>
          </a:xfrm>
          <a:prstGeom prst="rect">
            <a:avLst/>
          </a:prstGeom>
        </p:spPr>
        <p:txBody>
          <a:bodyPr wrap="none">
            <a:spAutoFit/>
          </a:bodyPr>
          <a:lstStyle/>
          <a:p>
            <a:pPr algn="r">
              <a:lnSpc>
                <a:spcPct val="150000"/>
              </a:lnSpc>
              <a:spcAft>
                <a:spcPts val="0"/>
              </a:spcAft>
            </a:pPr>
            <a:r>
              <a:rPr lang="zh-CN" altLang="zh-CN" kern="0" dirty="0">
                <a:solidFill>
                  <a:srgbClr val="000000"/>
                </a:solidFill>
                <a:latin typeface="Times New Roman" panose="02020603050405020304" pitchFamily="18" charset="0"/>
                <a:cs typeface="微软雅黑" panose="020B0503020204020204" pitchFamily="34" charset="-122"/>
              </a:rPr>
              <a:t>（</a:t>
            </a:r>
            <a:r>
              <a:rPr lang="en-US" altLang="zh-CN" kern="0" dirty="0">
                <a:solidFill>
                  <a:srgbClr val="000000"/>
                </a:solidFill>
                <a:latin typeface="宋体" panose="02010600030101010101" pitchFamily="2" charset="-122"/>
              </a:rPr>
              <a:t>4.4.11</a:t>
            </a:r>
            <a:r>
              <a:rPr lang="zh-CN" altLang="zh-CN" kern="0" dirty="0">
                <a:solidFill>
                  <a:srgbClr val="000000"/>
                </a:solidFill>
                <a:latin typeface="Times New Roman" panose="02020603050405020304" pitchFamily="18" charset="0"/>
                <a:cs typeface="微软雅黑" panose="020B0503020204020204" pitchFamily="34" charset="-122"/>
              </a:rPr>
              <a:t>）</a:t>
            </a:r>
            <a:endParaRPr lang="zh-CN" altLang="zh-CN" sz="1400" kern="100" dirty="0">
              <a:latin typeface="Times New Roman" panose="02020603050405020304" pitchFamily="18" charset="0"/>
            </a:endParaRPr>
          </a:p>
        </p:txBody>
      </p:sp>
      <p:sp>
        <p:nvSpPr>
          <p:cNvPr id="8" name="矩形 7">
            <a:extLst>
              <a:ext uri="{FF2B5EF4-FFF2-40B4-BE49-F238E27FC236}">
                <a16:creationId xmlns="" xmlns:a16="http://schemas.microsoft.com/office/drawing/2014/main" id="{6BB4C6BE-D7BB-48B4-8392-0CBE4A1FC706}"/>
              </a:ext>
            </a:extLst>
          </p:cNvPr>
          <p:cNvSpPr/>
          <p:nvPr/>
        </p:nvSpPr>
        <p:spPr>
          <a:xfrm>
            <a:off x="1007738" y="2686668"/>
            <a:ext cx="10427372" cy="1706878"/>
          </a:xfrm>
          <a:prstGeom prst="rect">
            <a:avLst/>
          </a:prstGeom>
        </p:spPr>
        <p:txBody>
          <a:bodyPr wrap="square">
            <a:spAutoFit/>
          </a:bodyPr>
          <a:lstStyle/>
          <a:p>
            <a:pPr>
              <a:lnSpc>
                <a:spcPct val="150000"/>
              </a:lnSpc>
            </a:pPr>
            <a:r>
              <a:rPr lang="en-US" altLang="zh-CN" i="1" dirty="0">
                <a:latin typeface="Times New Roman" panose="02020603050405020304" pitchFamily="18" charset="0"/>
                <a:cs typeface="Times New Roman" panose="02020603050405020304" pitchFamily="18" charset="0"/>
              </a:rPr>
              <a:t> W</a:t>
            </a:r>
            <a:r>
              <a:rPr lang="en-US" altLang="zh-CN" i="1" baseline="-25000" dirty="0">
                <a:latin typeface="Times New Roman" panose="02020603050405020304" pitchFamily="18" charset="0"/>
                <a:cs typeface="Times New Roman" panose="02020603050405020304" pitchFamily="18" charset="0"/>
              </a:rPr>
              <a:t>S</a:t>
            </a:r>
            <a:r>
              <a:rPr lang="en-US" altLang="zh-CN" dirty="0">
                <a:latin typeface="Times New Roman" panose="02020603050405020304" pitchFamily="18" charset="0"/>
                <a:cs typeface="Times New Roman" panose="02020603050405020304" pitchFamily="18" charset="0"/>
              </a:rPr>
              <a:t>——</a:t>
            </a:r>
            <a:r>
              <a:rPr lang="zh-CN" altLang="zh-CN" dirty="0">
                <a:latin typeface="Times New Roman" panose="02020603050405020304" pitchFamily="18" charset="0"/>
                <a:cs typeface="Times New Roman" panose="02020603050405020304" pitchFamily="18" charset="0"/>
              </a:rPr>
              <a:t>风道系统单位风量耗功率</a:t>
            </a:r>
            <a:r>
              <a:rPr lang="en-US" altLang="zh-CN" dirty="0">
                <a:latin typeface="Times New Roman" panose="02020603050405020304" pitchFamily="18" charset="0"/>
                <a:cs typeface="Times New Roman" panose="02020603050405020304" pitchFamily="18" charset="0"/>
              </a:rPr>
              <a:t>[W/(m</a:t>
            </a:r>
            <a:r>
              <a:rPr lang="en-US" altLang="zh-CN" baseline="30000" dirty="0">
                <a:latin typeface="Times New Roman" panose="02020603050405020304" pitchFamily="18" charset="0"/>
                <a:cs typeface="Times New Roman" panose="02020603050405020304" pitchFamily="18" charset="0"/>
              </a:rPr>
              <a:t>3</a:t>
            </a:r>
            <a:r>
              <a:rPr lang="en-US" altLang="zh-CN" dirty="0">
                <a:latin typeface="Times New Roman" panose="02020603050405020304" pitchFamily="18" charset="0"/>
                <a:cs typeface="Times New Roman" panose="02020603050405020304" pitchFamily="18" charset="0"/>
              </a:rPr>
              <a:t>/h)];</a:t>
            </a:r>
            <a:endParaRPr lang="zh-CN" altLang="zh-CN" dirty="0">
              <a:latin typeface="Times New Roman" panose="02020603050405020304" pitchFamily="18" charset="0"/>
              <a:cs typeface="Times New Roman" panose="02020603050405020304" pitchFamily="18" charset="0"/>
            </a:endParaRPr>
          </a:p>
          <a:p>
            <a:pPr>
              <a:lnSpc>
                <a:spcPct val="150000"/>
              </a:lnSpc>
            </a:pPr>
            <a:r>
              <a:rPr lang="en-US" altLang="zh-CN" i="1" dirty="0">
                <a:latin typeface="Times New Roman" panose="02020603050405020304" pitchFamily="18" charset="0"/>
                <a:cs typeface="Times New Roman" panose="02020603050405020304" pitchFamily="18" charset="0"/>
              </a:rPr>
              <a:t>   P</a:t>
            </a:r>
            <a:r>
              <a:rPr lang="en-US" altLang="zh-CN" dirty="0">
                <a:latin typeface="Times New Roman" panose="02020603050405020304" pitchFamily="18" charset="0"/>
                <a:cs typeface="Times New Roman" panose="02020603050405020304" pitchFamily="18" charset="0"/>
              </a:rPr>
              <a:t>——</a:t>
            </a:r>
            <a:r>
              <a:rPr lang="zh-CN" altLang="zh-CN" dirty="0">
                <a:latin typeface="Times New Roman" panose="02020603050405020304" pitchFamily="18" charset="0"/>
                <a:cs typeface="Times New Roman" panose="02020603050405020304" pitchFamily="18" charset="0"/>
              </a:rPr>
              <a:t>空调机组的余压或通风系统风机的风压（</a:t>
            </a:r>
            <a:r>
              <a:rPr lang="en-US" altLang="zh-CN" dirty="0">
                <a:latin typeface="Times New Roman" panose="02020603050405020304" pitchFamily="18" charset="0"/>
                <a:cs typeface="Times New Roman" panose="02020603050405020304" pitchFamily="18" charset="0"/>
              </a:rPr>
              <a:t>Pa</a:t>
            </a:r>
            <a:r>
              <a:rPr lang="zh-CN" altLang="zh-CN" dirty="0">
                <a:latin typeface="Times New Roman" panose="02020603050405020304" pitchFamily="18" charset="0"/>
                <a:cs typeface="Times New Roman" panose="02020603050405020304" pitchFamily="18" charset="0"/>
              </a:rPr>
              <a:t>）；</a:t>
            </a:r>
          </a:p>
          <a:p>
            <a:pPr>
              <a:lnSpc>
                <a:spcPct val="150000"/>
              </a:lnSpc>
            </a:pPr>
            <a:r>
              <a:rPr lang="el-GR" altLang="zh-CN" i="1" dirty="0">
                <a:latin typeface="Times New Roman" panose="02020603050405020304" pitchFamily="18" charset="0"/>
                <a:cs typeface="Times New Roman" panose="02020603050405020304" pitchFamily="18" charset="0"/>
              </a:rPr>
              <a:t>η</a:t>
            </a:r>
            <a:r>
              <a:rPr lang="en-US" altLang="zh-CN" i="1" baseline="-25000" dirty="0">
                <a:latin typeface="Times New Roman" panose="02020603050405020304" pitchFamily="18" charset="0"/>
                <a:cs typeface="Times New Roman" panose="02020603050405020304" pitchFamily="18" charset="0"/>
              </a:rPr>
              <a:t>CD</a:t>
            </a:r>
            <a:r>
              <a:rPr lang="en-US" altLang="zh-CN" dirty="0">
                <a:latin typeface="Times New Roman" panose="02020603050405020304" pitchFamily="18" charset="0"/>
                <a:cs typeface="Times New Roman" panose="02020603050405020304" pitchFamily="18" charset="0"/>
              </a:rPr>
              <a:t>——</a:t>
            </a:r>
            <a:r>
              <a:rPr lang="zh-CN" altLang="zh-CN" dirty="0">
                <a:latin typeface="Times New Roman" panose="02020603050405020304" pitchFamily="18" charset="0"/>
                <a:cs typeface="Times New Roman" panose="02020603050405020304" pitchFamily="18" charset="0"/>
              </a:rPr>
              <a:t>电机及传动效率（</a:t>
            </a:r>
            <a:r>
              <a:rPr lang="en-US" altLang="zh-CN" dirty="0">
                <a:latin typeface="Times New Roman" panose="02020603050405020304" pitchFamily="18" charset="0"/>
                <a:cs typeface="Times New Roman" panose="02020603050405020304" pitchFamily="18" charset="0"/>
              </a:rPr>
              <a:t>%</a:t>
            </a:r>
            <a:r>
              <a:rPr lang="zh-CN" altLang="zh-CN" dirty="0">
                <a:latin typeface="Times New Roman" panose="02020603050405020304" pitchFamily="18" charset="0"/>
                <a:cs typeface="Times New Roman" panose="02020603050405020304" pitchFamily="18" charset="0"/>
              </a:rPr>
              <a:t>），</a:t>
            </a:r>
            <a:r>
              <a:rPr lang="el-GR" altLang="zh-CN" dirty="0">
                <a:latin typeface="Times New Roman" panose="02020603050405020304" pitchFamily="18" charset="0"/>
                <a:cs typeface="Times New Roman" panose="02020603050405020304" pitchFamily="18" charset="0"/>
              </a:rPr>
              <a:t> </a:t>
            </a:r>
            <a:r>
              <a:rPr lang="el-GR" altLang="zh-CN" i="1" dirty="0">
                <a:latin typeface="Times New Roman" panose="02020603050405020304" pitchFamily="18" charset="0"/>
                <a:cs typeface="Times New Roman" panose="02020603050405020304" pitchFamily="18" charset="0"/>
              </a:rPr>
              <a:t>η</a:t>
            </a:r>
            <a:r>
              <a:rPr lang="en-US" altLang="zh-CN" i="1" baseline="-25000" dirty="0">
                <a:latin typeface="Times New Roman" panose="02020603050405020304" pitchFamily="18" charset="0"/>
                <a:cs typeface="Times New Roman" panose="02020603050405020304" pitchFamily="18" charset="0"/>
              </a:rPr>
              <a:t>CD</a:t>
            </a:r>
            <a:r>
              <a:rPr lang="zh-CN" altLang="zh-CN" dirty="0">
                <a:latin typeface="Times New Roman" panose="02020603050405020304" pitchFamily="18" charset="0"/>
                <a:cs typeface="Times New Roman" panose="02020603050405020304" pitchFamily="18" charset="0"/>
              </a:rPr>
              <a:t>取</a:t>
            </a:r>
            <a:r>
              <a:rPr lang="en-US" altLang="zh-CN" dirty="0">
                <a:latin typeface="Times New Roman" panose="02020603050405020304" pitchFamily="18" charset="0"/>
                <a:cs typeface="Times New Roman" panose="02020603050405020304" pitchFamily="18" charset="0"/>
              </a:rPr>
              <a:t>0.855</a:t>
            </a:r>
            <a:r>
              <a:rPr lang="zh-CN" altLang="zh-CN" dirty="0">
                <a:latin typeface="Times New Roman" panose="02020603050405020304" pitchFamily="18" charset="0"/>
                <a:cs typeface="Times New Roman" panose="02020603050405020304" pitchFamily="18" charset="0"/>
              </a:rPr>
              <a:t>；</a:t>
            </a:r>
          </a:p>
          <a:p>
            <a:pPr>
              <a:lnSpc>
                <a:spcPct val="150000"/>
              </a:lnSpc>
            </a:pPr>
            <a:r>
              <a:rPr lang="en-US" altLang="zh-CN" i="1" dirty="0">
                <a:latin typeface="Times New Roman" panose="02020603050405020304" pitchFamily="18" charset="0"/>
                <a:cs typeface="Times New Roman" panose="02020603050405020304" pitchFamily="18" charset="0"/>
              </a:rPr>
              <a:t>  </a:t>
            </a:r>
            <a:r>
              <a:rPr lang="el-GR" altLang="zh-CN" i="1" dirty="0">
                <a:latin typeface="Times New Roman" panose="02020603050405020304" pitchFamily="18" charset="0"/>
                <a:cs typeface="Times New Roman" panose="02020603050405020304" pitchFamily="18" charset="0"/>
              </a:rPr>
              <a:t>η</a:t>
            </a:r>
            <a:r>
              <a:rPr lang="en-US" altLang="zh-CN" i="1" baseline="-25000" dirty="0">
                <a:latin typeface="Times New Roman" panose="02020603050405020304" pitchFamily="18" charset="0"/>
                <a:cs typeface="Times New Roman" panose="02020603050405020304" pitchFamily="18" charset="0"/>
              </a:rPr>
              <a:t>F</a:t>
            </a:r>
            <a:r>
              <a:rPr lang="en-US" altLang="zh-CN" dirty="0">
                <a:latin typeface="Times New Roman" panose="02020603050405020304" pitchFamily="18" charset="0"/>
                <a:cs typeface="Times New Roman" panose="02020603050405020304" pitchFamily="18" charset="0"/>
              </a:rPr>
              <a:t>——</a:t>
            </a:r>
            <a:r>
              <a:rPr lang="zh-CN" altLang="zh-CN" dirty="0">
                <a:latin typeface="Times New Roman" panose="02020603050405020304" pitchFamily="18" charset="0"/>
                <a:cs typeface="Times New Roman" panose="02020603050405020304" pitchFamily="18" charset="0"/>
              </a:rPr>
              <a:t>风机效率（</a:t>
            </a:r>
            <a:r>
              <a:rPr lang="en-US" altLang="zh-CN" dirty="0">
                <a:latin typeface="Times New Roman" panose="02020603050405020304" pitchFamily="18" charset="0"/>
                <a:cs typeface="Times New Roman" panose="02020603050405020304" pitchFamily="18" charset="0"/>
              </a:rPr>
              <a:t>%</a:t>
            </a:r>
            <a:r>
              <a:rPr lang="zh-CN" altLang="zh-CN" dirty="0">
                <a:latin typeface="Times New Roman" panose="02020603050405020304" pitchFamily="18" charset="0"/>
                <a:cs typeface="Times New Roman" panose="02020603050405020304" pitchFamily="18" charset="0"/>
              </a:rPr>
              <a:t>），按设计图中标注的效率。</a:t>
            </a:r>
          </a:p>
        </p:txBody>
      </p:sp>
      <p:sp>
        <p:nvSpPr>
          <p:cNvPr id="12" name="矩形 11">
            <a:extLst>
              <a:ext uri="{FF2B5EF4-FFF2-40B4-BE49-F238E27FC236}">
                <a16:creationId xmlns="" xmlns:a16="http://schemas.microsoft.com/office/drawing/2014/main" id="{A3B737AB-9EE3-40E3-A62C-7E3808CA86A6}"/>
              </a:ext>
            </a:extLst>
          </p:cNvPr>
          <p:cNvSpPr/>
          <p:nvPr/>
        </p:nvSpPr>
        <p:spPr>
          <a:xfrm>
            <a:off x="404101" y="842306"/>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4.4 </a:t>
            </a:r>
            <a:r>
              <a:rPr lang="zh-CN" altLang="en-US" sz="2000" b="0" cap="none" spc="0" dirty="0">
                <a:ln w="0"/>
                <a:solidFill>
                  <a:schemeClr val="tx1"/>
                </a:solidFill>
                <a:effectLst>
                  <a:outerShdw blurRad="38100" dist="19050" dir="2700000" algn="tl" rotWithShape="0">
                    <a:schemeClr val="dk1">
                      <a:alpha val="40000"/>
                    </a:schemeClr>
                  </a:outerShdw>
                </a:effectLst>
              </a:rPr>
              <a:t>通风、空调风系统</a:t>
            </a:r>
          </a:p>
        </p:txBody>
      </p:sp>
      <p:graphicFrame>
        <p:nvGraphicFramePr>
          <p:cNvPr id="14" name="表格 13">
            <a:extLst>
              <a:ext uri="{FF2B5EF4-FFF2-40B4-BE49-F238E27FC236}">
                <a16:creationId xmlns="" xmlns:a16="http://schemas.microsoft.com/office/drawing/2014/main" id="{DDCFE081-C24B-464D-9168-AFBDB01F6C50}"/>
              </a:ext>
            </a:extLst>
          </p:cNvPr>
          <p:cNvGraphicFramePr>
            <a:graphicFrameLocks noGrp="1"/>
          </p:cNvGraphicFramePr>
          <p:nvPr>
            <p:extLst>
              <p:ext uri="{D42A27DB-BD31-4B8C-83A1-F6EECF244321}">
                <p14:modId xmlns:p14="http://schemas.microsoft.com/office/powerpoint/2010/main" val="2926531731"/>
              </p:ext>
            </p:extLst>
          </p:nvPr>
        </p:nvGraphicFramePr>
        <p:xfrm>
          <a:off x="2909037" y="4800211"/>
          <a:ext cx="3819525" cy="1783080"/>
        </p:xfrm>
        <a:graphic>
          <a:graphicData uri="http://schemas.openxmlformats.org/drawingml/2006/table">
            <a:tbl>
              <a:tblPr firstRow="1" firstCol="1" bandRow="1">
                <a:tableStyleId>{2D5ABB26-0587-4C30-8999-92F81FD0307C}</a:tableStyleId>
              </a:tblPr>
              <a:tblGrid>
                <a:gridCol w="2290573">
                  <a:extLst>
                    <a:ext uri="{9D8B030D-6E8A-4147-A177-3AD203B41FA5}">
                      <a16:colId xmlns="" xmlns:a16="http://schemas.microsoft.com/office/drawing/2014/main" val="1263100215"/>
                    </a:ext>
                  </a:extLst>
                </a:gridCol>
                <a:gridCol w="1528952">
                  <a:extLst>
                    <a:ext uri="{9D8B030D-6E8A-4147-A177-3AD203B41FA5}">
                      <a16:colId xmlns="" xmlns:a16="http://schemas.microsoft.com/office/drawing/2014/main" val="185767766"/>
                    </a:ext>
                  </a:extLst>
                </a:gridCol>
              </a:tblGrid>
              <a:tr h="297180">
                <a:tc>
                  <a:txBody>
                    <a:bodyPr/>
                    <a:lstStyle/>
                    <a:p>
                      <a:pPr marL="57785" algn="ctr">
                        <a:lnSpc>
                          <a:spcPct val="150000"/>
                        </a:lnSpc>
                        <a:spcAft>
                          <a:spcPts val="0"/>
                        </a:spcAft>
                      </a:pPr>
                      <a:r>
                        <a:rPr lang="en-US" sz="1400" kern="0" dirty="0" err="1">
                          <a:effectLst/>
                          <a:latin typeface="Times New Roman" panose="02020603050405020304" pitchFamily="18" charset="0"/>
                          <a:ea typeface="+mn-ea"/>
                          <a:cs typeface="Times New Roman" panose="02020603050405020304" pitchFamily="18" charset="0"/>
                        </a:rPr>
                        <a:t>系统形式</a:t>
                      </a:r>
                      <a:endParaRPr lang="zh-CN" sz="1400" kern="100" dirty="0">
                        <a:effectLst/>
                        <a:latin typeface="Times New Roman" panose="02020603050405020304" pitchFamily="18" charset="0"/>
                        <a:ea typeface="+mn-ea"/>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57150" algn="ctr">
                        <a:lnSpc>
                          <a:spcPct val="150000"/>
                        </a:lnSpc>
                        <a:spcAft>
                          <a:spcPts val="0"/>
                        </a:spcAft>
                      </a:pPr>
                      <a:r>
                        <a:rPr lang="en-US" sz="1400" kern="0" spc="5" dirty="0" err="1">
                          <a:effectLst/>
                          <a:latin typeface="Times New Roman" panose="02020603050405020304" pitchFamily="18" charset="0"/>
                          <a:ea typeface="+mn-ea"/>
                          <a:cs typeface="Times New Roman" panose="02020603050405020304" pitchFamily="18" charset="0"/>
                        </a:rPr>
                        <a:t>限值</a:t>
                      </a:r>
                      <a:endParaRPr lang="en-US" sz="1400" kern="0" spc="-10" dirty="0">
                        <a:solidFill>
                          <a:srgbClr val="000000"/>
                        </a:solidFill>
                        <a:effectLst/>
                        <a:latin typeface="Times New Roman" panose="02020603050405020304" pitchFamily="18" charset="0"/>
                        <a:ea typeface="+mn-ea"/>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3068758732"/>
                  </a:ext>
                </a:extLst>
              </a:tr>
              <a:tr h="297180">
                <a:tc>
                  <a:txBody>
                    <a:bodyPr/>
                    <a:lstStyle/>
                    <a:p>
                      <a:pPr marL="57785" algn="ctr">
                        <a:lnSpc>
                          <a:spcPct val="150000"/>
                        </a:lnSpc>
                        <a:spcAft>
                          <a:spcPts val="0"/>
                        </a:spcAft>
                      </a:pPr>
                      <a:r>
                        <a:rPr lang="en-US" sz="1400" kern="0" dirty="0" err="1">
                          <a:effectLst/>
                          <a:latin typeface="Times New Roman" panose="02020603050405020304" pitchFamily="18" charset="0"/>
                          <a:ea typeface="+mn-ea"/>
                          <a:cs typeface="Times New Roman" panose="02020603050405020304" pitchFamily="18" charset="0"/>
                        </a:rPr>
                        <a:t>机械通风系统</a:t>
                      </a:r>
                      <a:endParaRPr lang="zh-CN" sz="1400" kern="100" dirty="0">
                        <a:effectLst/>
                        <a:latin typeface="Times New Roman" panose="02020603050405020304" pitchFamily="18" charset="0"/>
                        <a:ea typeface="+mn-ea"/>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57150" algn="ctr">
                        <a:lnSpc>
                          <a:spcPct val="150000"/>
                        </a:lnSpc>
                        <a:spcAft>
                          <a:spcPts val="0"/>
                        </a:spcAft>
                      </a:pPr>
                      <a:r>
                        <a:rPr lang="en-US" sz="1400" kern="0">
                          <a:effectLst/>
                          <a:latin typeface="Times New Roman" panose="02020603050405020304" pitchFamily="18" charset="0"/>
                          <a:ea typeface="+mn-ea"/>
                          <a:cs typeface="Times New Roman" panose="02020603050405020304" pitchFamily="18" charset="0"/>
                        </a:rPr>
                        <a:t>0.</a:t>
                      </a:r>
                      <a:r>
                        <a:rPr lang="en-US" sz="1400" kern="0" spc="-5">
                          <a:effectLst/>
                          <a:latin typeface="Times New Roman" panose="02020603050405020304" pitchFamily="18" charset="0"/>
                          <a:ea typeface="+mn-ea"/>
                          <a:cs typeface="Times New Roman" panose="02020603050405020304" pitchFamily="18" charset="0"/>
                        </a:rPr>
                        <a:t>2</a:t>
                      </a:r>
                      <a:r>
                        <a:rPr lang="en-US" sz="1400" kern="0">
                          <a:effectLst/>
                          <a:latin typeface="Times New Roman" panose="02020603050405020304" pitchFamily="18" charset="0"/>
                          <a:ea typeface="+mn-ea"/>
                          <a:cs typeface="Times New Roman" panose="02020603050405020304" pitchFamily="18" charset="0"/>
                        </a:rPr>
                        <a:t>7</a:t>
                      </a:r>
                      <a:endParaRPr lang="zh-CN" sz="1400" kern="100">
                        <a:effectLst/>
                        <a:latin typeface="Times New Roman" panose="02020603050405020304" pitchFamily="18" charset="0"/>
                        <a:ea typeface="+mn-ea"/>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3627777682"/>
                  </a:ext>
                </a:extLst>
              </a:tr>
              <a:tr h="297180">
                <a:tc>
                  <a:txBody>
                    <a:bodyPr/>
                    <a:lstStyle/>
                    <a:p>
                      <a:pPr marL="57785" algn="ctr">
                        <a:lnSpc>
                          <a:spcPct val="150000"/>
                        </a:lnSpc>
                        <a:spcAft>
                          <a:spcPts val="0"/>
                        </a:spcAft>
                      </a:pPr>
                      <a:r>
                        <a:rPr lang="en-US" sz="1400" kern="0">
                          <a:effectLst/>
                          <a:latin typeface="Times New Roman" panose="02020603050405020304" pitchFamily="18" charset="0"/>
                          <a:ea typeface="+mn-ea"/>
                          <a:cs typeface="Times New Roman" panose="02020603050405020304" pitchFamily="18" charset="0"/>
                        </a:rPr>
                        <a:t>新风系统</a:t>
                      </a:r>
                      <a:endParaRPr lang="zh-CN" sz="1400" kern="100">
                        <a:effectLst/>
                        <a:latin typeface="Times New Roman" panose="02020603050405020304" pitchFamily="18" charset="0"/>
                        <a:ea typeface="+mn-ea"/>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57150" algn="ctr">
                        <a:lnSpc>
                          <a:spcPct val="150000"/>
                        </a:lnSpc>
                        <a:spcAft>
                          <a:spcPts val="0"/>
                        </a:spcAft>
                      </a:pPr>
                      <a:r>
                        <a:rPr lang="en-US" sz="1400" kern="0">
                          <a:effectLst/>
                          <a:latin typeface="Times New Roman" panose="02020603050405020304" pitchFamily="18" charset="0"/>
                          <a:ea typeface="+mn-ea"/>
                          <a:cs typeface="Times New Roman" panose="02020603050405020304" pitchFamily="18" charset="0"/>
                        </a:rPr>
                        <a:t>0.</a:t>
                      </a:r>
                      <a:r>
                        <a:rPr lang="en-US" sz="1400" kern="0" spc="-5">
                          <a:effectLst/>
                          <a:latin typeface="Times New Roman" panose="02020603050405020304" pitchFamily="18" charset="0"/>
                          <a:ea typeface="+mn-ea"/>
                          <a:cs typeface="Times New Roman" panose="02020603050405020304" pitchFamily="18" charset="0"/>
                        </a:rPr>
                        <a:t>2</a:t>
                      </a:r>
                      <a:r>
                        <a:rPr lang="en-US" sz="1400" kern="0">
                          <a:effectLst/>
                          <a:latin typeface="Times New Roman" panose="02020603050405020304" pitchFamily="18" charset="0"/>
                          <a:ea typeface="+mn-ea"/>
                          <a:cs typeface="Times New Roman" panose="02020603050405020304" pitchFamily="18" charset="0"/>
                        </a:rPr>
                        <a:t>4</a:t>
                      </a:r>
                      <a:endParaRPr lang="zh-CN" sz="1400" kern="100">
                        <a:effectLst/>
                        <a:latin typeface="Times New Roman" panose="02020603050405020304" pitchFamily="18" charset="0"/>
                        <a:ea typeface="+mn-ea"/>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59399336"/>
                  </a:ext>
                </a:extLst>
              </a:tr>
              <a:tr h="297180">
                <a:tc>
                  <a:txBody>
                    <a:bodyPr/>
                    <a:lstStyle/>
                    <a:p>
                      <a:pPr marL="57785" algn="ctr">
                        <a:lnSpc>
                          <a:spcPct val="150000"/>
                        </a:lnSpc>
                        <a:spcAft>
                          <a:spcPts val="0"/>
                        </a:spcAft>
                      </a:pPr>
                      <a:r>
                        <a:rPr lang="en-US" sz="1400" kern="0" dirty="0" err="1">
                          <a:effectLst/>
                          <a:latin typeface="Times New Roman" panose="02020603050405020304" pitchFamily="18" charset="0"/>
                          <a:ea typeface="+mn-ea"/>
                          <a:cs typeface="Times New Roman" panose="02020603050405020304" pitchFamily="18" charset="0"/>
                        </a:rPr>
                        <a:t>办公建筑定</a:t>
                      </a:r>
                      <a:r>
                        <a:rPr lang="en-US" sz="1400" kern="0" spc="5" dirty="0" err="1">
                          <a:effectLst/>
                          <a:latin typeface="Times New Roman" panose="02020603050405020304" pitchFamily="18" charset="0"/>
                          <a:ea typeface="+mn-ea"/>
                          <a:cs typeface="Times New Roman" panose="02020603050405020304" pitchFamily="18" charset="0"/>
                        </a:rPr>
                        <a:t>风</a:t>
                      </a:r>
                      <a:r>
                        <a:rPr lang="en-US" sz="1400" kern="0" dirty="0" err="1">
                          <a:effectLst/>
                          <a:latin typeface="Times New Roman" panose="02020603050405020304" pitchFamily="18" charset="0"/>
                          <a:ea typeface="+mn-ea"/>
                          <a:cs typeface="Times New Roman" panose="02020603050405020304" pitchFamily="18" charset="0"/>
                        </a:rPr>
                        <a:t>量系统</a:t>
                      </a:r>
                      <a:endParaRPr lang="zh-CN" sz="1400" kern="100" dirty="0">
                        <a:effectLst/>
                        <a:latin typeface="Times New Roman" panose="02020603050405020304" pitchFamily="18" charset="0"/>
                        <a:ea typeface="+mn-ea"/>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57150" algn="ctr">
                        <a:lnSpc>
                          <a:spcPct val="150000"/>
                        </a:lnSpc>
                        <a:spcAft>
                          <a:spcPts val="0"/>
                        </a:spcAft>
                      </a:pPr>
                      <a:r>
                        <a:rPr lang="en-US" sz="1400" kern="0">
                          <a:effectLst/>
                          <a:latin typeface="Times New Roman" panose="02020603050405020304" pitchFamily="18" charset="0"/>
                          <a:ea typeface="+mn-ea"/>
                          <a:cs typeface="Times New Roman" panose="02020603050405020304" pitchFamily="18" charset="0"/>
                        </a:rPr>
                        <a:t>0.</a:t>
                      </a:r>
                      <a:r>
                        <a:rPr lang="en-US" sz="1400" kern="0" spc="-5">
                          <a:effectLst/>
                          <a:latin typeface="Times New Roman" panose="02020603050405020304" pitchFamily="18" charset="0"/>
                          <a:ea typeface="+mn-ea"/>
                          <a:cs typeface="Times New Roman" panose="02020603050405020304" pitchFamily="18" charset="0"/>
                        </a:rPr>
                        <a:t>2</a:t>
                      </a:r>
                      <a:r>
                        <a:rPr lang="en-US" sz="1400" kern="0">
                          <a:effectLst/>
                          <a:latin typeface="Times New Roman" panose="02020603050405020304" pitchFamily="18" charset="0"/>
                          <a:ea typeface="+mn-ea"/>
                          <a:cs typeface="Times New Roman" panose="02020603050405020304" pitchFamily="18" charset="0"/>
                        </a:rPr>
                        <a:t>7</a:t>
                      </a:r>
                      <a:endParaRPr lang="zh-CN" sz="1400" kern="100">
                        <a:effectLst/>
                        <a:latin typeface="Times New Roman" panose="02020603050405020304" pitchFamily="18" charset="0"/>
                        <a:ea typeface="+mn-ea"/>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4202322673"/>
                  </a:ext>
                </a:extLst>
              </a:tr>
              <a:tr h="297180">
                <a:tc>
                  <a:txBody>
                    <a:bodyPr/>
                    <a:lstStyle/>
                    <a:p>
                      <a:pPr marL="57785" algn="ctr">
                        <a:lnSpc>
                          <a:spcPct val="150000"/>
                        </a:lnSpc>
                        <a:spcAft>
                          <a:spcPts val="0"/>
                        </a:spcAft>
                      </a:pPr>
                      <a:r>
                        <a:rPr lang="en-US" sz="1400" kern="0">
                          <a:effectLst/>
                          <a:latin typeface="Times New Roman" panose="02020603050405020304" pitchFamily="18" charset="0"/>
                          <a:ea typeface="+mn-ea"/>
                          <a:cs typeface="Times New Roman" panose="02020603050405020304" pitchFamily="18" charset="0"/>
                        </a:rPr>
                        <a:t>办公建筑变</a:t>
                      </a:r>
                      <a:r>
                        <a:rPr lang="en-US" sz="1400" kern="0" spc="5">
                          <a:effectLst/>
                          <a:latin typeface="Times New Roman" panose="02020603050405020304" pitchFamily="18" charset="0"/>
                          <a:ea typeface="+mn-ea"/>
                          <a:cs typeface="Times New Roman" panose="02020603050405020304" pitchFamily="18" charset="0"/>
                        </a:rPr>
                        <a:t>风</a:t>
                      </a:r>
                      <a:r>
                        <a:rPr lang="en-US" sz="1400" kern="0">
                          <a:effectLst/>
                          <a:latin typeface="Times New Roman" panose="02020603050405020304" pitchFamily="18" charset="0"/>
                          <a:ea typeface="+mn-ea"/>
                          <a:cs typeface="Times New Roman" panose="02020603050405020304" pitchFamily="18" charset="0"/>
                        </a:rPr>
                        <a:t>量系统</a:t>
                      </a:r>
                      <a:endParaRPr lang="zh-CN" sz="1400" kern="100">
                        <a:effectLst/>
                        <a:latin typeface="Times New Roman" panose="02020603050405020304" pitchFamily="18" charset="0"/>
                        <a:ea typeface="+mn-ea"/>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57150" algn="ctr">
                        <a:lnSpc>
                          <a:spcPct val="150000"/>
                        </a:lnSpc>
                        <a:spcAft>
                          <a:spcPts val="0"/>
                        </a:spcAft>
                      </a:pPr>
                      <a:r>
                        <a:rPr lang="en-US" sz="1400" kern="0">
                          <a:effectLst/>
                          <a:latin typeface="Times New Roman" panose="02020603050405020304" pitchFamily="18" charset="0"/>
                          <a:ea typeface="+mn-ea"/>
                          <a:cs typeface="Times New Roman" panose="02020603050405020304" pitchFamily="18" charset="0"/>
                        </a:rPr>
                        <a:t>0.</a:t>
                      </a:r>
                      <a:r>
                        <a:rPr lang="en-US" sz="1400" kern="0" spc="-5">
                          <a:effectLst/>
                          <a:latin typeface="Times New Roman" panose="02020603050405020304" pitchFamily="18" charset="0"/>
                          <a:ea typeface="+mn-ea"/>
                          <a:cs typeface="Times New Roman" panose="02020603050405020304" pitchFamily="18" charset="0"/>
                        </a:rPr>
                        <a:t>2</a:t>
                      </a:r>
                      <a:r>
                        <a:rPr lang="en-US" sz="1400" kern="0">
                          <a:effectLst/>
                          <a:latin typeface="Times New Roman" panose="02020603050405020304" pitchFamily="18" charset="0"/>
                          <a:ea typeface="+mn-ea"/>
                          <a:cs typeface="Times New Roman" panose="02020603050405020304" pitchFamily="18" charset="0"/>
                        </a:rPr>
                        <a:t>9</a:t>
                      </a:r>
                      <a:endParaRPr lang="zh-CN" sz="1400" kern="100">
                        <a:effectLst/>
                        <a:latin typeface="Times New Roman" panose="02020603050405020304" pitchFamily="18" charset="0"/>
                        <a:ea typeface="+mn-ea"/>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3507227841"/>
                  </a:ext>
                </a:extLst>
              </a:tr>
              <a:tr h="297180">
                <a:tc>
                  <a:txBody>
                    <a:bodyPr/>
                    <a:lstStyle/>
                    <a:p>
                      <a:pPr marL="57785" algn="ctr">
                        <a:lnSpc>
                          <a:spcPct val="150000"/>
                        </a:lnSpc>
                        <a:spcAft>
                          <a:spcPts val="0"/>
                        </a:spcAft>
                      </a:pPr>
                      <a:r>
                        <a:rPr lang="zh-CN" sz="1400" kern="0" dirty="0">
                          <a:effectLst/>
                          <a:latin typeface="Times New Roman" panose="02020603050405020304" pitchFamily="18" charset="0"/>
                          <a:ea typeface="+mn-ea"/>
                          <a:cs typeface="Times New Roman" panose="02020603050405020304" pitchFamily="18" charset="0"/>
                        </a:rPr>
                        <a:t>商业、酒店</a:t>
                      </a:r>
                      <a:r>
                        <a:rPr lang="zh-CN" sz="1400" kern="0" spc="5" dirty="0">
                          <a:effectLst/>
                          <a:latin typeface="Times New Roman" panose="02020603050405020304" pitchFamily="18" charset="0"/>
                          <a:ea typeface="+mn-ea"/>
                          <a:cs typeface="Times New Roman" panose="02020603050405020304" pitchFamily="18" charset="0"/>
                        </a:rPr>
                        <a:t>建</a:t>
                      </a:r>
                      <a:r>
                        <a:rPr lang="zh-CN" sz="1400" kern="0" dirty="0">
                          <a:effectLst/>
                          <a:latin typeface="Times New Roman" panose="02020603050405020304" pitchFamily="18" charset="0"/>
                          <a:ea typeface="+mn-ea"/>
                          <a:cs typeface="Times New Roman" panose="02020603050405020304" pitchFamily="18" charset="0"/>
                        </a:rPr>
                        <a:t>筑全空气系统</a:t>
                      </a:r>
                      <a:endParaRPr lang="zh-CN" sz="1400" kern="100" dirty="0">
                        <a:effectLst/>
                        <a:latin typeface="Times New Roman" panose="02020603050405020304" pitchFamily="18" charset="0"/>
                        <a:ea typeface="+mn-ea"/>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57150" algn="ctr">
                        <a:lnSpc>
                          <a:spcPct val="150000"/>
                        </a:lnSpc>
                        <a:spcAft>
                          <a:spcPts val="0"/>
                        </a:spcAft>
                      </a:pPr>
                      <a:r>
                        <a:rPr lang="en-US" sz="1400" kern="0" dirty="0">
                          <a:effectLst/>
                          <a:latin typeface="Times New Roman" panose="02020603050405020304" pitchFamily="18" charset="0"/>
                          <a:ea typeface="+mn-ea"/>
                          <a:cs typeface="Times New Roman" panose="02020603050405020304" pitchFamily="18" charset="0"/>
                        </a:rPr>
                        <a:t>0.</a:t>
                      </a:r>
                      <a:r>
                        <a:rPr lang="en-US" sz="1400" kern="0" spc="-5" dirty="0">
                          <a:effectLst/>
                          <a:latin typeface="Times New Roman" panose="02020603050405020304" pitchFamily="18" charset="0"/>
                          <a:ea typeface="+mn-ea"/>
                          <a:cs typeface="Times New Roman" panose="02020603050405020304" pitchFamily="18" charset="0"/>
                        </a:rPr>
                        <a:t>3</a:t>
                      </a:r>
                      <a:r>
                        <a:rPr lang="en-US" sz="1400" kern="0" dirty="0">
                          <a:effectLst/>
                          <a:latin typeface="Times New Roman" panose="02020603050405020304" pitchFamily="18" charset="0"/>
                          <a:ea typeface="+mn-ea"/>
                          <a:cs typeface="Times New Roman" panose="02020603050405020304" pitchFamily="18" charset="0"/>
                        </a:rPr>
                        <a:t>0</a:t>
                      </a:r>
                      <a:endParaRPr lang="zh-CN" sz="1400" kern="100" dirty="0">
                        <a:effectLst/>
                        <a:latin typeface="Times New Roman" panose="02020603050405020304" pitchFamily="18" charset="0"/>
                        <a:ea typeface="+mn-ea"/>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3652778781"/>
                  </a:ext>
                </a:extLst>
              </a:tr>
            </a:tbl>
          </a:graphicData>
        </a:graphic>
      </p:graphicFrame>
      <p:sp>
        <p:nvSpPr>
          <p:cNvPr id="15" name="矩形 14">
            <a:extLst>
              <a:ext uri="{FF2B5EF4-FFF2-40B4-BE49-F238E27FC236}">
                <a16:creationId xmlns="" xmlns:a16="http://schemas.microsoft.com/office/drawing/2014/main" id="{F057C2AA-8C70-4AA5-9E51-5E6F0D943B07}"/>
              </a:ext>
            </a:extLst>
          </p:cNvPr>
          <p:cNvSpPr/>
          <p:nvPr/>
        </p:nvSpPr>
        <p:spPr>
          <a:xfrm>
            <a:off x="2574554" y="4366688"/>
            <a:ext cx="5135765" cy="460382"/>
          </a:xfrm>
          <a:prstGeom prst="rect">
            <a:avLst/>
          </a:prstGeom>
        </p:spPr>
        <p:txBody>
          <a:bodyPr wrap="square">
            <a:spAutoFit/>
          </a:bodyPr>
          <a:lstStyle/>
          <a:p>
            <a:pPr>
              <a:lnSpc>
                <a:spcPct val="150000"/>
              </a:lnSpc>
            </a:pPr>
            <a:r>
              <a:rPr lang="zh-CN" altLang="zh-CN" dirty="0">
                <a:latin typeface="Times New Roman" panose="02020603050405020304" pitchFamily="18" charset="0"/>
                <a:cs typeface="Times New Roman" panose="02020603050405020304" pitchFamily="18" charset="0"/>
              </a:rPr>
              <a:t>表 </a:t>
            </a:r>
            <a:r>
              <a:rPr lang="en-US" altLang="zh-CN" dirty="0">
                <a:latin typeface="Times New Roman" panose="02020603050405020304" pitchFamily="18" charset="0"/>
                <a:cs typeface="Times New Roman" panose="02020603050405020304" pitchFamily="18" charset="0"/>
              </a:rPr>
              <a:t>4.4.11 </a:t>
            </a:r>
            <a:r>
              <a:rPr lang="zh-CN" altLang="zh-CN" dirty="0">
                <a:latin typeface="Times New Roman" panose="02020603050405020304" pitchFamily="18" charset="0"/>
                <a:cs typeface="Times New Roman" panose="02020603050405020304" pitchFamily="18" charset="0"/>
              </a:rPr>
              <a:t>风道系统单位风量耗功率</a:t>
            </a:r>
            <a:r>
              <a:rPr lang="en-US" altLang="zh-CN" i="1" dirty="0">
                <a:latin typeface="Times New Roman" panose="02020603050405020304" pitchFamily="18" charset="0"/>
                <a:cs typeface="Times New Roman" panose="02020603050405020304" pitchFamily="18" charset="0"/>
              </a:rPr>
              <a:t>W</a:t>
            </a:r>
            <a:r>
              <a:rPr lang="en-US" altLang="zh-CN" i="1" baseline="-25000" dirty="0">
                <a:latin typeface="Times New Roman" panose="02020603050405020304" pitchFamily="18" charset="0"/>
                <a:cs typeface="Times New Roman" panose="02020603050405020304" pitchFamily="18" charset="0"/>
              </a:rPr>
              <a:t>S</a:t>
            </a:r>
            <a:r>
              <a:rPr lang="en-US" altLang="zh-CN" i="1" dirty="0">
                <a:latin typeface="Times New Roman" panose="02020603050405020304" pitchFamily="18" charset="0"/>
                <a:cs typeface="Times New Roman" panose="02020603050405020304" pitchFamily="18" charset="0"/>
              </a:rPr>
              <a:t> </a:t>
            </a:r>
            <a:r>
              <a:rPr lang="en-US" altLang="zh-CN" dirty="0">
                <a:latin typeface="Times New Roman" panose="02020603050405020304" pitchFamily="18" charset="0"/>
                <a:cs typeface="Times New Roman" panose="02020603050405020304" pitchFamily="18" charset="0"/>
              </a:rPr>
              <a:t>[W/(m</a:t>
            </a:r>
            <a:r>
              <a:rPr lang="en-US" altLang="zh-CN" baseline="30000" dirty="0">
                <a:latin typeface="Times New Roman" panose="02020603050405020304" pitchFamily="18" charset="0"/>
                <a:cs typeface="Times New Roman" panose="02020603050405020304" pitchFamily="18" charset="0"/>
              </a:rPr>
              <a:t>3</a:t>
            </a:r>
            <a:r>
              <a:rPr lang="en-US" altLang="zh-CN" dirty="0">
                <a:latin typeface="Times New Roman" panose="02020603050405020304" pitchFamily="18" charset="0"/>
                <a:cs typeface="Times New Roman" panose="02020603050405020304" pitchFamily="18" charset="0"/>
              </a:rPr>
              <a:t>/h)]</a:t>
            </a:r>
            <a:endParaRPr lang="zh-CN"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42406514"/>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五边形 2">
            <a:extLst>
              <a:ext uri="{FF2B5EF4-FFF2-40B4-BE49-F238E27FC236}">
                <a16:creationId xmlns="" xmlns:a16="http://schemas.microsoft.com/office/drawing/2014/main" id="{F0F4C6CC-BE6A-4BB4-8659-B80DEFAF427A}"/>
              </a:ext>
            </a:extLst>
          </p:cNvPr>
          <p:cNvSpPr/>
          <p:nvPr/>
        </p:nvSpPr>
        <p:spPr>
          <a:xfrm>
            <a:off x="404101" y="1654407"/>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13" name="矩形 12">
            <a:extLst>
              <a:ext uri="{FF2B5EF4-FFF2-40B4-BE49-F238E27FC236}">
                <a16:creationId xmlns="" xmlns:a16="http://schemas.microsoft.com/office/drawing/2014/main" id="{9EFD1F10-CBED-4B3C-81AF-BBE306D65C6E}"/>
              </a:ext>
            </a:extLst>
          </p:cNvPr>
          <p:cNvSpPr/>
          <p:nvPr/>
        </p:nvSpPr>
        <p:spPr>
          <a:xfrm>
            <a:off x="404101" y="2315838"/>
            <a:ext cx="11159252" cy="3939540"/>
          </a:xfrm>
          <a:prstGeom prst="rect">
            <a:avLst/>
          </a:prstGeom>
        </p:spPr>
        <p:txBody>
          <a:bodyPr wrap="square">
            <a:spAutoFit/>
          </a:bodyPr>
          <a:lstStyle/>
          <a:p>
            <a:pPr>
              <a:lnSpc>
                <a:spcPts val="25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本条与</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《公共建筑节能设计标准》</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GB50189-2015</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4.3.22</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条的条文相同，在条文说明中明确、补充了计算单位风量耗功率的原则和限值的适用范围。</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ts val="25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规定</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单位风量耗功率的</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目的：</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indent="457200">
              <a:lnSpc>
                <a:spcPts val="25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鼓励</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优化风系统划分、机房布置及管网设计，适当减小风系统的作用半径，降低系统设计工况下的阻力，从而降低风系统输配能耗；同时鼓励采用高效风机。</a:t>
            </a:r>
          </a:p>
          <a:p>
            <a:pPr>
              <a:lnSpc>
                <a:spcPts val="2500"/>
              </a:lnSpc>
            </a:pP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ts val="25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关于表</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4.4.11</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中的建筑</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类型：建筑类型尚</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不完全，未规定的建筑类型可参照类似特性建筑执行</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ts val="2500"/>
              </a:lnSpc>
              <a:buFont typeface="Wingdings" panose="05000000000000000000" pitchFamily="2" charset="2"/>
              <a:buChar char="Ø"/>
            </a:pP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ts val="25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关于表</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4.4.11</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规定</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的</a:t>
            </a:r>
            <a:r>
              <a:rPr lang="en-US" altLang="zh-CN" kern="100" dirty="0" err="1">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Ws</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限值的适用范围：</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indent="457200">
              <a:lnSpc>
                <a:spcPts val="25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适用于</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常规的空调、通风系统，有工艺要求的特殊系统（如厨房排油烟系统、采用活性炭等高阻力部件的净化系统等）不受此限</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indent="457200">
              <a:lnSpc>
                <a:spcPts val="25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因</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送风射程</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需求</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确需</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采用</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高阻力送风口时，</a:t>
            </a:r>
            <a:r>
              <a:rPr lang="en-US" altLang="zh-CN" kern="100" dirty="0" err="1">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Ws</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值可在本表格规定基础上适当放宽要求</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19" name="Rectangle 15">
            <a:extLst>
              <a:ext uri="{FF2B5EF4-FFF2-40B4-BE49-F238E27FC236}">
                <a16:creationId xmlns="" xmlns:a16="http://schemas.microsoft.com/office/drawing/2014/main" id="{A0BE052A-7E0F-4F89-9D1E-90E6C35B798E}"/>
              </a:ext>
            </a:extLst>
          </p:cNvPr>
          <p:cNvSpPr>
            <a:spLocks noChangeArrowheads="1"/>
          </p:cNvSpPr>
          <p:nvPr/>
        </p:nvSpPr>
        <p:spPr bwMode="auto">
          <a:xfrm>
            <a:off x="3022122" y="224464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2">
            <a:extLst>
              <a:ext uri="{FF2B5EF4-FFF2-40B4-BE49-F238E27FC236}">
                <a16:creationId xmlns="" xmlns:a16="http://schemas.microsoft.com/office/drawing/2014/main" id="{F952E5F8-5024-4BEF-B32A-AF1C14CD7FD6}"/>
              </a:ext>
            </a:extLst>
          </p:cNvPr>
          <p:cNvSpPr>
            <a:spLocks noChangeArrowheads="1"/>
          </p:cNvSpPr>
          <p:nvPr/>
        </p:nvSpPr>
        <p:spPr bwMode="auto">
          <a:xfrm>
            <a:off x="4003589" y="226845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矩形 11">
            <a:extLst>
              <a:ext uri="{FF2B5EF4-FFF2-40B4-BE49-F238E27FC236}">
                <a16:creationId xmlns="" xmlns:a16="http://schemas.microsoft.com/office/drawing/2014/main" id="{F057C2AA-8C70-4AA5-9E51-5E6F0D943B07}"/>
              </a:ext>
            </a:extLst>
          </p:cNvPr>
          <p:cNvSpPr/>
          <p:nvPr/>
        </p:nvSpPr>
        <p:spPr>
          <a:xfrm>
            <a:off x="404101" y="1196333"/>
            <a:ext cx="5135765" cy="458074"/>
          </a:xfrm>
          <a:prstGeom prst="rect">
            <a:avLst/>
          </a:prstGeom>
        </p:spPr>
        <p:txBody>
          <a:bodyPr wrap="square">
            <a:spAutoFit/>
          </a:bodyPr>
          <a:lstStyle/>
          <a:p>
            <a:pPr>
              <a:lnSpc>
                <a:spcPct val="150000"/>
              </a:lnSpc>
            </a:pPr>
            <a:r>
              <a:rPr lang="en-US" altLang="zh-CN" dirty="0" smtClean="0">
                <a:latin typeface="Times New Roman" panose="02020603050405020304" pitchFamily="18" charset="0"/>
                <a:cs typeface="Times New Roman" panose="02020603050405020304" pitchFamily="18" charset="0"/>
              </a:rPr>
              <a:t>4.4.11</a:t>
            </a:r>
            <a:endParaRPr lang="zh-CN" altLang="en-US" dirty="0">
              <a:latin typeface="Times New Roman" panose="02020603050405020304" pitchFamily="18" charset="0"/>
              <a:cs typeface="Times New Roman" panose="02020603050405020304" pitchFamily="18" charset="0"/>
            </a:endParaRPr>
          </a:p>
        </p:txBody>
      </p:sp>
      <p:sp>
        <p:nvSpPr>
          <p:cNvPr id="17" name="矩形 16">
            <a:extLst>
              <a:ext uri="{FF2B5EF4-FFF2-40B4-BE49-F238E27FC236}">
                <a16:creationId xmlns="" xmlns:a16="http://schemas.microsoft.com/office/drawing/2014/main" id="{FF291739-FAD1-475C-8C30-6A784784C504}"/>
              </a:ext>
            </a:extLst>
          </p:cNvPr>
          <p:cNvSpPr/>
          <p:nvPr/>
        </p:nvSpPr>
        <p:spPr>
          <a:xfrm>
            <a:off x="404101" y="842306"/>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4.4 </a:t>
            </a:r>
            <a:r>
              <a:rPr lang="zh-CN" altLang="en-US" sz="2000" b="0" cap="none" spc="0" dirty="0">
                <a:ln w="0"/>
                <a:solidFill>
                  <a:schemeClr val="tx1"/>
                </a:solidFill>
                <a:effectLst>
                  <a:outerShdw blurRad="38100" dist="19050" dir="2700000" algn="tl" rotWithShape="0">
                    <a:schemeClr val="dk1">
                      <a:alpha val="40000"/>
                    </a:schemeClr>
                  </a:outerShdw>
                </a:effectLst>
              </a:rPr>
              <a:t>通风、空调风系统</a:t>
            </a:r>
          </a:p>
        </p:txBody>
      </p:sp>
    </p:spTree>
    <p:extLst>
      <p:ext uri="{BB962C8B-B14F-4D97-AF65-F5344CB8AC3E}">
        <p14:creationId xmlns:p14="http://schemas.microsoft.com/office/powerpoint/2010/main" val="43402198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五边形 2">
            <a:extLst>
              <a:ext uri="{FF2B5EF4-FFF2-40B4-BE49-F238E27FC236}">
                <a16:creationId xmlns="" xmlns:a16="http://schemas.microsoft.com/office/drawing/2014/main" id="{F0F4C6CC-BE6A-4BB4-8659-B80DEFAF427A}"/>
              </a:ext>
            </a:extLst>
          </p:cNvPr>
          <p:cNvSpPr/>
          <p:nvPr/>
        </p:nvSpPr>
        <p:spPr>
          <a:xfrm>
            <a:off x="404098" y="4049792"/>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13" name="矩形 12">
            <a:extLst>
              <a:ext uri="{FF2B5EF4-FFF2-40B4-BE49-F238E27FC236}">
                <a16:creationId xmlns="" xmlns:a16="http://schemas.microsoft.com/office/drawing/2014/main" id="{9EFD1F10-CBED-4B3C-81AF-BBE306D65C6E}"/>
              </a:ext>
            </a:extLst>
          </p:cNvPr>
          <p:cNvSpPr/>
          <p:nvPr/>
        </p:nvSpPr>
        <p:spPr>
          <a:xfrm>
            <a:off x="404098" y="4533088"/>
            <a:ext cx="11159252" cy="1754326"/>
          </a:xfrm>
          <a:prstGeom prst="rect">
            <a:avLst/>
          </a:prstGeom>
        </p:spPr>
        <p:txBody>
          <a:bodyPr wrap="square">
            <a:spAutoFit/>
          </a:bodyPr>
          <a:lstStyle/>
          <a:p>
            <a:pPr>
              <a:lnSpc>
                <a:spcPct val="150000"/>
              </a:lnSpc>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在</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《公共建筑节能设计标准》</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GB50189-2015</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4.3.11</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条基础上完善。</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ct val="150000"/>
              </a:lnSpc>
              <a:buFont typeface="Wingdings" panose="05000000000000000000" pitchFamily="2" charset="2"/>
              <a:buChar char="Ø"/>
            </a:pP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利用新风冷量可节约机械制冷能耗，应大力鼓励应用。</a:t>
            </a:r>
          </a:p>
          <a:p>
            <a:pPr marL="285750" indent="-285750">
              <a:lnSpc>
                <a:spcPct val="15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在国标条文基础上增加适用对象</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“舒适性空调系统和条件允许的工艺性空调”，增加适用条件</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“可用新风做冷源时”，将国标条文的“宜”修改为“应”。</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19" name="Rectangle 15">
            <a:extLst>
              <a:ext uri="{FF2B5EF4-FFF2-40B4-BE49-F238E27FC236}">
                <a16:creationId xmlns="" xmlns:a16="http://schemas.microsoft.com/office/drawing/2014/main" id="{A0BE052A-7E0F-4F89-9D1E-90E6C35B798E}"/>
              </a:ext>
            </a:extLst>
          </p:cNvPr>
          <p:cNvSpPr>
            <a:spLocks noChangeArrowheads="1"/>
          </p:cNvSpPr>
          <p:nvPr/>
        </p:nvSpPr>
        <p:spPr bwMode="auto">
          <a:xfrm>
            <a:off x="3022122" y="224464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2">
            <a:extLst>
              <a:ext uri="{FF2B5EF4-FFF2-40B4-BE49-F238E27FC236}">
                <a16:creationId xmlns="" xmlns:a16="http://schemas.microsoft.com/office/drawing/2014/main" id="{F952E5F8-5024-4BEF-B32A-AF1C14CD7FD6}"/>
              </a:ext>
            </a:extLst>
          </p:cNvPr>
          <p:cNvSpPr>
            <a:spLocks noChangeArrowheads="1"/>
          </p:cNvSpPr>
          <p:nvPr/>
        </p:nvSpPr>
        <p:spPr bwMode="auto">
          <a:xfrm>
            <a:off x="4003589" y="226845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矩形 8">
            <a:extLst>
              <a:ext uri="{FF2B5EF4-FFF2-40B4-BE49-F238E27FC236}">
                <a16:creationId xmlns="" xmlns:a16="http://schemas.microsoft.com/office/drawing/2014/main" id="{65E9F783-5333-4C7C-9177-80E6CCE11781}"/>
              </a:ext>
            </a:extLst>
          </p:cNvPr>
          <p:cNvSpPr/>
          <p:nvPr/>
        </p:nvSpPr>
        <p:spPr>
          <a:xfrm>
            <a:off x="404098" y="1357094"/>
            <a:ext cx="11031012" cy="2957861"/>
          </a:xfrm>
          <a:prstGeom prst="rect">
            <a:avLst/>
          </a:prstGeom>
        </p:spPr>
        <p:txBody>
          <a:bodyPr wrap="square">
            <a:spAutoFit/>
          </a:bodyPr>
          <a:lstStyle/>
          <a:p>
            <a:pPr>
              <a:lnSpc>
                <a:spcPct val="150000"/>
              </a:lnSpc>
            </a:pPr>
            <a:r>
              <a:rPr lang="en-US" altLang="zh-CN" dirty="0">
                <a:latin typeface="Times New Roman" panose="02020603050405020304" pitchFamily="18" charset="0"/>
                <a:cs typeface="Times New Roman" panose="02020603050405020304" pitchFamily="18" charset="0"/>
              </a:rPr>
              <a:t>4.4.12 </a:t>
            </a:r>
            <a:r>
              <a:rPr lang="zh-CN" altLang="zh-CN" dirty="0">
                <a:latin typeface="Times New Roman" panose="02020603050405020304" pitchFamily="18" charset="0"/>
                <a:cs typeface="Times New Roman" panose="02020603050405020304" pitchFamily="18" charset="0"/>
              </a:rPr>
              <a:t>舒适性空调系统和条件允许的工艺性空调，可用新风做冷源时，应最大限度地使用新风。具体应符合以下规定：</a:t>
            </a:r>
          </a:p>
          <a:p>
            <a:pPr indent="457200">
              <a:lnSpc>
                <a:spcPct val="150000"/>
              </a:lnSpc>
            </a:pPr>
            <a:r>
              <a:rPr lang="en-US" altLang="zh-CN" dirty="0">
                <a:latin typeface="Times New Roman" panose="02020603050405020304" pitchFamily="18" charset="0"/>
                <a:cs typeface="Times New Roman" panose="02020603050405020304" pitchFamily="18" charset="0"/>
              </a:rPr>
              <a:t>1 </a:t>
            </a:r>
            <a:r>
              <a:rPr lang="zh-CN" altLang="zh-CN" dirty="0">
                <a:latin typeface="Times New Roman" panose="02020603050405020304" pitchFamily="18" charset="0"/>
                <a:cs typeface="Times New Roman" panose="02020603050405020304" pitchFamily="18" charset="0"/>
              </a:rPr>
              <a:t>全空气空调系统应使新风比可调，宜能够实现全新风运行；服务于人员密集的场所时，系统可达到的最大新风比不应低于</a:t>
            </a:r>
            <a:r>
              <a:rPr lang="en-US" altLang="zh-CN" dirty="0">
                <a:latin typeface="Times New Roman" panose="02020603050405020304" pitchFamily="18" charset="0"/>
                <a:cs typeface="Times New Roman" panose="02020603050405020304" pitchFamily="18" charset="0"/>
              </a:rPr>
              <a:t>50%</a:t>
            </a:r>
            <a:r>
              <a:rPr lang="zh-CN" altLang="zh-CN" dirty="0">
                <a:latin typeface="Times New Roman" panose="02020603050405020304" pitchFamily="18" charset="0"/>
                <a:cs typeface="Times New Roman" panose="02020603050405020304" pitchFamily="18" charset="0"/>
              </a:rPr>
              <a:t>；</a:t>
            </a:r>
          </a:p>
          <a:p>
            <a:pPr indent="457200">
              <a:lnSpc>
                <a:spcPct val="150000"/>
              </a:lnSpc>
            </a:pPr>
            <a:r>
              <a:rPr lang="en-US" altLang="zh-CN" dirty="0">
                <a:latin typeface="Times New Roman" panose="02020603050405020304" pitchFamily="18" charset="0"/>
                <a:cs typeface="Times New Roman" panose="02020603050405020304" pitchFamily="18" charset="0"/>
              </a:rPr>
              <a:t>2 </a:t>
            </a:r>
            <a:r>
              <a:rPr lang="zh-CN" altLang="zh-CN" dirty="0">
                <a:latin typeface="Times New Roman" panose="02020603050405020304" pitchFamily="18" charset="0"/>
                <a:cs typeface="Times New Roman" panose="02020603050405020304" pitchFamily="18" charset="0"/>
              </a:rPr>
              <a:t>风机盘管或多联空调机等空调末端装置加空调新风的空调系统宜具备在过渡季加大新风量运行的条件；</a:t>
            </a:r>
          </a:p>
          <a:p>
            <a:pPr indent="457200">
              <a:lnSpc>
                <a:spcPct val="150000"/>
              </a:lnSpc>
            </a:pPr>
            <a:r>
              <a:rPr lang="en-US" altLang="zh-CN" dirty="0">
                <a:latin typeface="Times New Roman" panose="02020603050405020304" pitchFamily="18" charset="0"/>
                <a:cs typeface="Times New Roman" panose="02020603050405020304" pitchFamily="18" charset="0"/>
              </a:rPr>
              <a:t>3 </a:t>
            </a:r>
            <a:r>
              <a:rPr lang="zh-CN" altLang="zh-CN" dirty="0">
                <a:latin typeface="Times New Roman" panose="02020603050405020304" pitchFamily="18" charset="0"/>
                <a:cs typeface="Times New Roman" panose="02020603050405020304" pitchFamily="18" charset="0"/>
              </a:rPr>
              <a:t>新风量变化时，与空调系统配套运行的排风系统应相应调节排风量。</a:t>
            </a:r>
          </a:p>
          <a:p>
            <a:pPr>
              <a:lnSpc>
                <a:spcPct val="150000"/>
              </a:lnSpc>
            </a:pPr>
            <a:endParaRPr lang="zh-CN" altLang="zh-CN" dirty="0">
              <a:latin typeface="Times New Roman" panose="02020603050405020304" pitchFamily="18" charset="0"/>
              <a:cs typeface="Times New Roman" panose="02020603050405020304" pitchFamily="18" charset="0"/>
            </a:endParaRPr>
          </a:p>
        </p:txBody>
      </p:sp>
      <p:sp>
        <p:nvSpPr>
          <p:cNvPr id="10" name="矩形 9">
            <a:extLst>
              <a:ext uri="{FF2B5EF4-FFF2-40B4-BE49-F238E27FC236}">
                <a16:creationId xmlns="" xmlns:a16="http://schemas.microsoft.com/office/drawing/2014/main" id="{651784B7-64C0-4575-BD48-C21056174A31}"/>
              </a:ext>
            </a:extLst>
          </p:cNvPr>
          <p:cNvSpPr/>
          <p:nvPr/>
        </p:nvSpPr>
        <p:spPr>
          <a:xfrm>
            <a:off x="404101" y="842306"/>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4.4 </a:t>
            </a:r>
            <a:r>
              <a:rPr lang="zh-CN" altLang="en-US" sz="2000" b="0" cap="none" spc="0" dirty="0">
                <a:ln w="0"/>
                <a:solidFill>
                  <a:schemeClr val="tx1"/>
                </a:solidFill>
                <a:effectLst>
                  <a:outerShdw blurRad="38100" dist="19050" dir="2700000" algn="tl" rotWithShape="0">
                    <a:schemeClr val="dk1">
                      <a:alpha val="40000"/>
                    </a:schemeClr>
                  </a:outerShdw>
                </a:effectLst>
              </a:rPr>
              <a:t>通风、空调风系统</a:t>
            </a:r>
          </a:p>
        </p:txBody>
      </p:sp>
    </p:spTree>
    <p:extLst>
      <p:ext uri="{BB962C8B-B14F-4D97-AF65-F5344CB8AC3E}">
        <p14:creationId xmlns:p14="http://schemas.microsoft.com/office/powerpoint/2010/main" val="87576944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五边形 2">
            <a:extLst>
              <a:ext uri="{FF2B5EF4-FFF2-40B4-BE49-F238E27FC236}">
                <a16:creationId xmlns="" xmlns:a16="http://schemas.microsoft.com/office/drawing/2014/main" id="{F0F4C6CC-BE6A-4BB4-8659-B80DEFAF427A}"/>
              </a:ext>
            </a:extLst>
          </p:cNvPr>
          <p:cNvSpPr/>
          <p:nvPr/>
        </p:nvSpPr>
        <p:spPr>
          <a:xfrm>
            <a:off x="404098" y="1839828"/>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13" name="矩形 12">
            <a:extLst>
              <a:ext uri="{FF2B5EF4-FFF2-40B4-BE49-F238E27FC236}">
                <a16:creationId xmlns="" xmlns:a16="http://schemas.microsoft.com/office/drawing/2014/main" id="{9EFD1F10-CBED-4B3C-81AF-BBE306D65C6E}"/>
              </a:ext>
            </a:extLst>
          </p:cNvPr>
          <p:cNvSpPr/>
          <p:nvPr/>
        </p:nvSpPr>
        <p:spPr>
          <a:xfrm>
            <a:off x="224300" y="2292264"/>
            <a:ext cx="11575569" cy="3831818"/>
          </a:xfrm>
          <a:prstGeom prst="rect">
            <a:avLst/>
          </a:prstGeom>
        </p:spPr>
        <p:txBody>
          <a:bodyPr wrap="square">
            <a:spAutoFit/>
          </a:bodyPr>
          <a:lstStyle/>
          <a:p>
            <a:pPr marL="285750" indent="-285750">
              <a:lnSpc>
                <a:spcPct val="15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全</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空气空调</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系统：</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ct val="150000"/>
              </a:lnSpc>
              <a:buFont typeface="Arial" panose="020B0604020202020204" pitchFamily="34" charset="0"/>
              <a:buChar char="•"/>
            </a:pP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全空气空调系统的风机容量、送风管截面有利于在过渡季实现加大新风比运行，设计应以实现全新风运行作为努力</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目标和引导方向。但工程项目各有自身的具体情况和先天条件，每个项目可能实现的新风比差异较大。针对这一情况，本条第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款仅对“服务于人员密集的场所”系统做出可调新风比的最低限值要求。</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indent="457200">
              <a:lnSpc>
                <a:spcPct val="150000"/>
              </a:lnSpc>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商业</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、展览等场所人员密集、内部发热量大，全空气空调系统过渡季节加大新风比可取得更显著的节能</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效果</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p>
          <a:p>
            <a:pPr indent="457200">
              <a:lnSpc>
                <a:spcPct val="150000"/>
              </a:lnSpc>
            </a:pPr>
            <a:r>
              <a:rPr lang="zh-CN" altLang="en-US" u="sng"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注意</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：以上规定是常规系统的“底线”</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要求，条件允许</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时</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应</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尽量提高系统可达到的最大新风比。服务于非人员密集场所的系统也应尽量执行。</a:t>
            </a:r>
            <a:endPar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ct val="150000"/>
              </a:lnSpc>
              <a:buFont typeface="Arial" panose="020B0604020202020204" pitchFamily="34" charset="0"/>
              <a:buChar char="•"/>
            </a:pP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低温送风空调</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系统：其送</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风量小，相同新风量对应的新风比大于常规全空气空调系统；此时对系统变新风比的评判不应仅以系统新风比为指标，而应关注新风量加大的具体数值</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19" name="Rectangle 15">
            <a:extLst>
              <a:ext uri="{FF2B5EF4-FFF2-40B4-BE49-F238E27FC236}">
                <a16:creationId xmlns="" xmlns:a16="http://schemas.microsoft.com/office/drawing/2014/main" id="{A0BE052A-7E0F-4F89-9D1E-90E6C35B798E}"/>
              </a:ext>
            </a:extLst>
          </p:cNvPr>
          <p:cNvSpPr>
            <a:spLocks noChangeArrowheads="1"/>
          </p:cNvSpPr>
          <p:nvPr/>
        </p:nvSpPr>
        <p:spPr bwMode="auto">
          <a:xfrm>
            <a:off x="3022122" y="224464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2">
            <a:extLst>
              <a:ext uri="{FF2B5EF4-FFF2-40B4-BE49-F238E27FC236}">
                <a16:creationId xmlns="" xmlns:a16="http://schemas.microsoft.com/office/drawing/2014/main" id="{F952E5F8-5024-4BEF-B32A-AF1C14CD7FD6}"/>
              </a:ext>
            </a:extLst>
          </p:cNvPr>
          <p:cNvSpPr>
            <a:spLocks noChangeArrowheads="1"/>
          </p:cNvSpPr>
          <p:nvPr/>
        </p:nvSpPr>
        <p:spPr bwMode="auto">
          <a:xfrm>
            <a:off x="4003589" y="226845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矩形 8">
            <a:extLst>
              <a:ext uri="{FF2B5EF4-FFF2-40B4-BE49-F238E27FC236}">
                <a16:creationId xmlns="" xmlns:a16="http://schemas.microsoft.com/office/drawing/2014/main" id="{65E9F783-5333-4C7C-9177-80E6CCE11781}"/>
              </a:ext>
            </a:extLst>
          </p:cNvPr>
          <p:cNvSpPr/>
          <p:nvPr/>
        </p:nvSpPr>
        <p:spPr>
          <a:xfrm>
            <a:off x="404098" y="1357094"/>
            <a:ext cx="11031012" cy="458074"/>
          </a:xfrm>
          <a:prstGeom prst="rect">
            <a:avLst/>
          </a:prstGeom>
        </p:spPr>
        <p:txBody>
          <a:bodyPr wrap="square">
            <a:spAutoFit/>
          </a:bodyPr>
          <a:lstStyle/>
          <a:p>
            <a:pPr>
              <a:lnSpc>
                <a:spcPct val="150000"/>
              </a:lnSpc>
            </a:pPr>
            <a:r>
              <a:rPr lang="en-US" altLang="zh-CN" dirty="0" smtClean="0">
                <a:latin typeface="Times New Roman" panose="02020603050405020304" pitchFamily="18" charset="0"/>
                <a:cs typeface="Times New Roman" panose="02020603050405020304" pitchFamily="18" charset="0"/>
              </a:rPr>
              <a:t>4.4.12</a:t>
            </a:r>
            <a:endParaRPr lang="zh-CN" altLang="zh-CN" dirty="0">
              <a:latin typeface="Times New Roman" panose="02020603050405020304" pitchFamily="18" charset="0"/>
              <a:cs typeface="Times New Roman" panose="02020603050405020304" pitchFamily="18" charset="0"/>
            </a:endParaRPr>
          </a:p>
        </p:txBody>
      </p:sp>
      <p:sp>
        <p:nvSpPr>
          <p:cNvPr id="10" name="矩形 9">
            <a:extLst>
              <a:ext uri="{FF2B5EF4-FFF2-40B4-BE49-F238E27FC236}">
                <a16:creationId xmlns="" xmlns:a16="http://schemas.microsoft.com/office/drawing/2014/main" id="{651784B7-64C0-4575-BD48-C21056174A31}"/>
              </a:ext>
            </a:extLst>
          </p:cNvPr>
          <p:cNvSpPr/>
          <p:nvPr/>
        </p:nvSpPr>
        <p:spPr>
          <a:xfrm>
            <a:off x="404101" y="842306"/>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4.4 </a:t>
            </a:r>
            <a:r>
              <a:rPr lang="zh-CN" altLang="en-US" sz="2000" b="0" cap="none" spc="0" dirty="0">
                <a:ln w="0"/>
                <a:solidFill>
                  <a:schemeClr val="tx1"/>
                </a:solidFill>
                <a:effectLst>
                  <a:outerShdw blurRad="38100" dist="19050" dir="2700000" algn="tl" rotWithShape="0">
                    <a:schemeClr val="dk1">
                      <a:alpha val="40000"/>
                    </a:schemeClr>
                  </a:outerShdw>
                </a:effectLst>
              </a:rPr>
              <a:t>通风、空调风系统</a:t>
            </a:r>
          </a:p>
        </p:txBody>
      </p:sp>
    </p:spTree>
    <p:extLst>
      <p:ext uri="{BB962C8B-B14F-4D97-AF65-F5344CB8AC3E}">
        <p14:creationId xmlns:p14="http://schemas.microsoft.com/office/powerpoint/2010/main" val="18145405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五边形 2">
            <a:extLst>
              <a:ext uri="{FF2B5EF4-FFF2-40B4-BE49-F238E27FC236}">
                <a16:creationId xmlns="" xmlns:a16="http://schemas.microsoft.com/office/drawing/2014/main" id="{F0F4C6CC-BE6A-4BB4-8659-B80DEFAF427A}"/>
              </a:ext>
            </a:extLst>
          </p:cNvPr>
          <p:cNvSpPr/>
          <p:nvPr/>
        </p:nvSpPr>
        <p:spPr>
          <a:xfrm>
            <a:off x="404098" y="1839828"/>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13" name="矩形 12">
            <a:extLst>
              <a:ext uri="{FF2B5EF4-FFF2-40B4-BE49-F238E27FC236}">
                <a16:creationId xmlns="" xmlns:a16="http://schemas.microsoft.com/office/drawing/2014/main" id="{9EFD1F10-CBED-4B3C-81AF-BBE306D65C6E}"/>
              </a:ext>
            </a:extLst>
          </p:cNvPr>
          <p:cNvSpPr/>
          <p:nvPr/>
        </p:nvSpPr>
        <p:spPr>
          <a:xfrm>
            <a:off x="224300" y="2292264"/>
            <a:ext cx="11806738" cy="4247317"/>
          </a:xfrm>
          <a:prstGeom prst="rect">
            <a:avLst/>
          </a:prstGeom>
        </p:spPr>
        <p:txBody>
          <a:bodyPr wrap="square">
            <a:spAutoFit/>
          </a:bodyPr>
          <a:lstStyle/>
          <a:p>
            <a:pPr marL="285750" indent="-285750">
              <a:lnSpc>
                <a:spcPct val="15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风机</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盘管或多联空调机加空调新风的空调</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系统：</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indent="457200">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过渡</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季加大新风量也具有节能效果，但加大新风量涉及到送风管的加大、增设送风机，实施具有一定难度。推荐在内区房间采取此措施。</a:t>
            </a:r>
          </a:p>
          <a:p>
            <a:pPr marL="285750" indent="-285750">
              <a:lnSpc>
                <a:spcPct val="150000"/>
              </a:lnSpc>
              <a:buFont typeface="Wingdings" panose="05000000000000000000" pitchFamily="2" charset="2"/>
              <a:buChar char="Ø"/>
            </a:pP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空调</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机房设于塔楼建筑核心</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筒</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内时：</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indent="457200">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如高层办公</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、酒店</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等，</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难以设置很大面积的新风</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井道；实现</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加大新风量运行存在困难，此种情况时不做强行要求。</a:t>
            </a:r>
          </a:p>
          <a:p>
            <a:pPr marL="285750" indent="-285750">
              <a:lnSpc>
                <a:spcPct val="15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加大新风量需要采取的对应措施：</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ct val="150000"/>
              </a:lnSpc>
              <a:buFont typeface="Arial" panose="020B0604020202020204" pitchFamily="34" charset="0"/>
              <a:buChar char="•"/>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为</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实现新风最大限度使用，新风进风口、新风管的面积应适应最大新风量的需要。</a:t>
            </a:r>
          </a:p>
          <a:p>
            <a:pPr marL="285750" indent="-285750">
              <a:lnSpc>
                <a:spcPct val="150000"/>
              </a:lnSpc>
              <a:buFont typeface="Arial" panose="020B0604020202020204" pitchFamily="34" charset="0"/>
              <a:buChar char="•"/>
            </a:pP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新风量变化时，排风量需要相应变化。</a:t>
            </a:r>
          </a:p>
          <a:p>
            <a:pPr>
              <a:lnSpc>
                <a:spcPct val="150000"/>
              </a:lnSpc>
            </a:pP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19" name="Rectangle 15">
            <a:extLst>
              <a:ext uri="{FF2B5EF4-FFF2-40B4-BE49-F238E27FC236}">
                <a16:creationId xmlns="" xmlns:a16="http://schemas.microsoft.com/office/drawing/2014/main" id="{A0BE052A-7E0F-4F89-9D1E-90E6C35B798E}"/>
              </a:ext>
            </a:extLst>
          </p:cNvPr>
          <p:cNvSpPr>
            <a:spLocks noChangeArrowheads="1"/>
          </p:cNvSpPr>
          <p:nvPr/>
        </p:nvSpPr>
        <p:spPr bwMode="auto">
          <a:xfrm>
            <a:off x="3022122" y="224464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2">
            <a:extLst>
              <a:ext uri="{FF2B5EF4-FFF2-40B4-BE49-F238E27FC236}">
                <a16:creationId xmlns="" xmlns:a16="http://schemas.microsoft.com/office/drawing/2014/main" id="{F952E5F8-5024-4BEF-B32A-AF1C14CD7FD6}"/>
              </a:ext>
            </a:extLst>
          </p:cNvPr>
          <p:cNvSpPr>
            <a:spLocks noChangeArrowheads="1"/>
          </p:cNvSpPr>
          <p:nvPr/>
        </p:nvSpPr>
        <p:spPr bwMode="auto">
          <a:xfrm>
            <a:off x="4003589" y="226845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矩形 8">
            <a:extLst>
              <a:ext uri="{FF2B5EF4-FFF2-40B4-BE49-F238E27FC236}">
                <a16:creationId xmlns="" xmlns:a16="http://schemas.microsoft.com/office/drawing/2014/main" id="{65E9F783-5333-4C7C-9177-80E6CCE11781}"/>
              </a:ext>
            </a:extLst>
          </p:cNvPr>
          <p:cNvSpPr/>
          <p:nvPr/>
        </p:nvSpPr>
        <p:spPr>
          <a:xfrm>
            <a:off x="404098" y="1357094"/>
            <a:ext cx="11031012" cy="458074"/>
          </a:xfrm>
          <a:prstGeom prst="rect">
            <a:avLst/>
          </a:prstGeom>
        </p:spPr>
        <p:txBody>
          <a:bodyPr wrap="square">
            <a:spAutoFit/>
          </a:bodyPr>
          <a:lstStyle/>
          <a:p>
            <a:pPr>
              <a:lnSpc>
                <a:spcPct val="150000"/>
              </a:lnSpc>
            </a:pPr>
            <a:r>
              <a:rPr lang="en-US" altLang="zh-CN" dirty="0" smtClean="0">
                <a:latin typeface="Times New Roman" panose="02020603050405020304" pitchFamily="18" charset="0"/>
                <a:cs typeface="Times New Roman" panose="02020603050405020304" pitchFamily="18" charset="0"/>
              </a:rPr>
              <a:t>4.4.12</a:t>
            </a:r>
            <a:endParaRPr lang="zh-CN" altLang="zh-CN" dirty="0">
              <a:latin typeface="Times New Roman" panose="02020603050405020304" pitchFamily="18" charset="0"/>
              <a:cs typeface="Times New Roman" panose="02020603050405020304" pitchFamily="18" charset="0"/>
            </a:endParaRPr>
          </a:p>
        </p:txBody>
      </p:sp>
      <p:sp>
        <p:nvSpPr>
          <p:cNvPr id="10" name="矩形 9">
            <a:extLst>
              <a:ext uri="{FF2B5EF4-FFF2-40B4-BE49-F238E27FC236}">
                <a16:creationId xmlns="" xmlns:a16="http://schemas.microsoft.com/office/drawing/2014/main" id="{651784B7-64C0-4575-BD48-C21056174A31}"/>
              </a:ext>
            </a:extLst>
          </p:cNvPr>
          <p:cNvSpPr/>
          <p:nvPr/>
        </p:nvSpPr>
        <p:spPr>
          <a:xfrm>
            <a:off x="404101" y="842306"/>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4.4 </a:t>
            </a:r>
            <a:r>
              <a:rPr lang="zh-CN" altLang="en-US" sz="2000" b="0" cap="none" spc="0" dirty="0">
                <a:ln w="0"/>
                <a:solidFill>
                  <a:schemeClr val="tx1"/>
                </a:solidFill>
                <a:effectLst>
                  <a:outerShdw blurRad="38100" dist="19050" dir="2700000" algn="tl" rotWithShape="0">
                    <a:schemeClr val="dk1">
                      <a:alpha val="40000"/>
                    </a:schemeClr>
                  </a:outerShdw>
                </a:effectLst>
              </a:rPr>
              <a:t>通风、空调风系统</a:t>
            </a:r>
          </a:p>
        </p:txBody>
      </p:sp>
    </p:spTree>
    <p:extLst>
      <p:ext uri="{BB962C8B-B14F-4D97-AF65-F5344CB8AC3E}">
        <p14:creationId xmlns:p14="http://schemas.microsoft.com/office/powerpoint/2010/main" val="340376883"/>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5">
            <a:extLst>
              <a:ext uri="{FF2B5EF4-FFF2-40B4-BE49-F238E27FC236}">
                <a16:creationId xmlns="" xmlns:a16="http://schemas.microsoft.com/office/drawing/2014/main" id="{A0BE052A-7E0F-4F89-9D1E-90E6C35B798E}"/>
              </a:ext>
            </a:extLst>
          </p:cNvPr>
          <p:cNvSpPr>
            <a:spLocks noChangeArrowheads="1"/>
          </p:cNvSpPr>
          <p:nvPr/>
        </p:nvSpPr>
        <p:spPr bwMode="auto">
          <a:xfrm>
            <a:off x="3022122" y="224464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2">
            <a:extLst>
              <a:ext uri="{FF2B5EF4-FFF2-40B4-BE49-F238E27FC236}">
                <a16:creationId xmlns="" xmlns:a16="http://schemas.microsoft.com/office/drawing/2014/main" id="{F952E5F8-5024-4BEF-B32A-AF1C14CD7FD6}"/>
              </a:ext>
            </a:extLst>
          </p:cNvPr>
          <p:cNvSpPr>
            <a:spLocks noChangeArrowheads="1"/>
          </p:cNvSpPr>
          <p:nvPr/>
        </p:nvSpPr>
        <p:spPr bwMode="auto">
          <a:xfrm>
            <a:off x="3970638" y="228064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矩形 8">
            <a:extLst>
              <a:ext uri="{FF2B5EF4-FFF2-40B4-BE49-F238E27FC236}">
                <a16:creationId xmlns="" xmlns:a16="http://schemas.microsoft.com/office/drawing/2014/main" id="{65E9F783-5333-4C7C-9177-80E6CCE11781}"/>
              </a:ext>
            </a:extLst>
          </p:cNvPr>
          <p:cNvSpPr/>
          <p:nvPr/>
        </p:nvSpPr>
        <p:spPr>
          <a:xfrm>
            <a:off x="404101" y="1249543"/>
            <a:ext cx="11031012" cy="507831"/>
          </a:xfrm>
          <a:prstGeom prst="rect">
            <a:avLst/>
          </a:prstGeom>
        </p:spPr>
        <p:txBody>
          <a:bodyPr wrap="square">
            <a:spAutoFit/>
          </a:bodyPr>
          <a:lstStyle/>
          <a:p>
            <a:pPr>
              <a:lnSpc>
                <a:spcPct val="150000"/>
              </a:lnSpc>
            </a:pPr>
            <a:r>
              <a:rPr lang="en-US" altLang="zh-CN" dirty="0">
                <a:latin typeface="Times New Roman" panose="02020603050405020304" pitchFamily="18" charset="0"/>
                <a:cs typeface="Times New Roman" panose="02020603050405020304" pitchFamily="18" charset="0"/>
              </a:rPr>
              <a:t>4.4.13 </a:t>
            </a:r>
            <a:r>
              <a:rPr lang="zh-CN" altLang="zh-CN" dirty="0">
                <a:latin typeface="Times New Roman" panose="02020603050405020304" pitchFamily="18" charset="0"/>
                <a:cs typeface="Times New Roman" panose="02020603050405020304" pitchFamily="18" charset="0"/>
              </a:rPr>
              <a:t>当一个空气调节风系统负担多个使用空间时，系统的新风量应按下列公式 计算：</a:t>
            </a:r>
            <a:r>
              <a:rPr lang="zh-CN" altLang="en-US" dirty="0" smtClean="0">
                <a:solidFill>
                  <a:srgbClr val="FF0000"/>
                </a:solidFill>
                <a:latin typeface="Times New Roman" panose="02020603050405020304" pitchFamily="18" charset="0"/>
                <a:cs typeface="Times New Roman" panose="02020603050405020304" pitchFamily="18" charset="0"/>
              </a:rPr>
              <a:t>（执行国家标准）</a:t>
            </a:r>
            <a:endParaRPr lang="zh-CN" altLang="zh-CN" dirty="0">
              <a:solidFill>
                <a:srgbClr val="FF0000"/>
              </a:solidFill>
              <a:latin typeface="Times New Roman" panose="02020603050405020304" pitchFamily="18" charset="0"/>
              <a:cs typeface="Times New Roman" panose="02020603050405020304" pitchFamily="18" charset="0"/>
            </a:endParaRPr>
          </a:p>
        </p:txBody>
      </p:sp>
      <p:sp>
        <p:nvSpPr>
          <p:cNvPr id="4" name="Rectangle 2">
            <a:extLst>
              <a:ext uri="{FF2B5EF4-FFF2-40B4-BE49-F238E27FC236}">
                <a16:creationId xmlns="" xmlns:a16="http://schemas.microsoft.com/office/drawing/2014/main" id="{DEF73107-D0C6-4400-B2C2-2C8E9761CE6B}"/>
              </a:ext>
            </a:extLst>
          </p:cNvPr>
          <p:cNvSpPr>
            <a:spLocks noChangeArrowheads="1"/>
          </p:cNvSpPr>
          <p:nvPr/>
        </p:nvSpPr>
        <p:spPr bwMode="auto">
          <a:xfrm>
            <a:off x="3641124" y="202080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5" name="对象 4">
            <a:extLst>
              <a:ext uri="{FF2B5EF4-FFF2-40B4-BE49-F238E27FC236}">
                <a16:creationId xmlns="" xmlns:a16="http://schemas.microsoft.com/office/drawing/2014/main" id="{E7F8F784-03B9-415D-A3D5-BB8E76904648}"/>
              </a:ext>
            </a:extLst>
          </p:cNvPr>
          <p:cNvGraphicFramePr>
            <a:graphicFrameLocks noChangeAspect="1"/>
          </p:cNvGraphicFramePr>
          <p:nvPr>
            <p:extLst>
              <p:ext uri="{D42A27DB-BD31-4B8C-83A1-F6EECF244321}">
                <p14:modId xmlns:p14="http://schemas.microsoft.com/office/powerpoint/2010/main" val="2511591817"/>
              </p:ext>
            </p:extLst>
          </p:nvPr>
        </p:nvGraphicFramePr>
        <p:xfrm>
          <a:off x="3517558" y="1773663"/>
          <a:ext cx="1749229" cy="360952"/>
        </p:xfrm>
        <a:graphic>
          <a:graphicData uri="http://schemas.openxmlformats.org/presentationml/2006/ole">
            <mc:AlternateContent xmlns:mc="http://schemas.openxmlformats.org/markup-compatibility/2006">
              <mc:Choice xmlns:v="urn:schemas-microsoft-com:vml" Requires="v">
                <p:oleObj spid="_x0000_s44169" name="Equation" r:id="rId3" imgW="1218671" imgH="253890" progId="Equation.DSMT4">
                  <p:embed/>
                </p:oleObj>
              </mc:Choice>
              <mc:Fallback>
                <p:oleObj name="Equation" r:id="rId3" imgW="1218671" imgH="253890" progId="Equation.DSMT4">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17558" y="1773663"/>
                        <a:ext cx="1749229" cy="360952"/>
                      </a:xfrm>
                      <a:prstGeom prst="rect">
                        <a:avLst/>
                      </a:prstGeom>
                      <a:noFill/>
                    </p:spPr>
                  </p:pic>
                </p:oleObj>
              </mc:Fallback>
            </mc:AlternateContent>
          </a:graphicData>
        </a:graphic>
      </p:graphicFrame>
      <p:sp>
        <p:nvSpPr>
          <p:cNvPr id="6" name="Rectangle 4">
            <a:extLst>
              <a:ext uri="{FF2B5EF4-FFF2-40B4-BE49-F238E27FC236}">
                <a16:creationId xmlns="" xmlns:a16="http://schemas.microsoft.com/office/drawing/2014/main" id="{55D56C60-063F-420E-B689-6C5EB2A3CECA}"/>
              </a:ext>
            </a:extLst>
          </p:cNvPr>
          <p:cNvSpPr>
            <a:spLocks noChangeArrowheads="1"/>
          </p:cNvSpPr>
          <p:nvPr/>
        </p:nvSpPr>
        <p:spPr bwMode="auto">
          <a:xfrm>
            <a:off x="8059002" y="1769473"/>
            <a:ext cx="1107996" cy="369332"/>
          </a:xfrm>
          <a:prstGeom prst="rect">
            <a:avLst/>
          </a:prstGeom>
        </p:spPr>
        <p:txBody>
          <a:bodyPr wrap="square">
            <a:spAutoFit/>
          </a:bodyPr>
          <a:lstStyle/>
          <a:p>
            <a:r>
              <a:rPr lang="en-US" altLang="zh-CN" dirty="0">
                <a:latin typeface="Times New Roman" panose="02020603050405020304" pitchFamily="18" charset="0"/>
                <a:cs typeface="Times New Roman" panose="02020603050405020304" pitchFamily="18" charset="0"/>
              </a:rPr>
              <a:t>(4.4.13-1)</a:t>
            </a:r>
            <a:endParaRPr lang="zh-CN" altLang="zh-CN" dirty="0">
              <a:latin typeface="Times New Roman" panose="02020603050405020304" pitchFamily="18" charset="0"/>
              <a:cs typeface="Times New Roman" panose="02020603050405020304" pitchFamily="18" charset="0"/>
            </a:endParaRPr>
          </a:p>
        </p:txBody>
      </p:sp>
      <p:graphicFrame>
        <p:nvGraphicFramePr>
          <p:cNvPr id="7" name="对象 6">
            <a:extLst>
              <a:ext uri="{FF2B5EF4-FFF2-40B4-BE49-F238E27FC236}">
                <a16:creationId xmlns="" xmlns:a16="http://schemas.microsoft.com/office/drawing/2014/main" id="{137FA5E7-2400-4BEF-A1ED-04A36F60D23A}"/>
              </a:ext>
            </a:extLst>
          </p:cNvPr>
          <p:cNvGraphicFramePr>
            <a:graphicFrameLocks noChangeAspect="1"/>
          </p:cNvGraphicFramePr>
          <p:nvPr>
            <p:extLst>
              <p:ext uri="{D42A27DB-BD31-4B8C-83A1-F6EECF244321}">
                <p14:modId xmlns:p14="http://schemas.microsoft.com/office/powerpoint/2010/main" val="2278084580"/>
              </p:ext>
            </p:extLst>
          </p:nvPr>
        </p:nvGraphicFramePr>
        <p:xfrm>
          <a:off x="3814637" y="2156482"/>
          <a:ext cx="1096775" cy="345559"/>
        </p:xfrm>
        <a:graphic>
          <a:graphicData uri="http://schemas.openxmlformats.org/presentationml/2006/ole">
            <mc:AlternateContent xmlns:mc="http://schemas.openxmlformats.org/markup-compatibility/2006">
              <mc:Choice xmlns:v="urn:schemas-microsoft-com:vml" Requires="v">
                <p:oleObj spid="_x0000_s44170" name="Equation" r:id="rId5" imgW="698500" imgH="228600" progId="Equation.DSMT4">
                  <p:embed/>
                </p:oleObj>
              </mc:Choice>
              <mc:Fallback>
                <p:oleObj name="Equation" r:id="rId5" imgW="698500" imgH="228600" progId="Equation.DSMT4">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14637" y="2156482"/>
                        <a:ext cx="1096775" cy="345559"/>
                      </a:xfrm>
                      <a:prstGeom prst="rect">
                        <a:avLst/>
                      </a:prstGeom>
                      <a:noFill/>
                    </p:spPr>
                  </p:pic>
                </p:oleObj>
              </mc:Fallback>
            </mc:AlternateContent>
          </a:graphicData>
        </a:graphic>
      </p:graphicFrame>
      <p:sp>
        <p:nvSpPr>
          <p:cNvPr id="8" name="Rectangle 6">
            <a:extLst>
              <a:ext uri="{FF2B5EF4-FFF2-40B4-BE49-F238E27FC236}">
                <a16:creationId xmlns="" xmlns:a16="http://schemas.microsoft.com/office/drawing/2014/main" id="{A7D1B900-3F76-4E45-92FC-AF17C455E7A7}"/>
              </a:ext>
            </a:extLst>
          </p:cNvPr>
          <p:cNvSpPr>
            <a:spLocks noChangeArrowheads="1"/>
          </p:cNvSpPr>
          <p:nvPr/>
        </p:nvSpPr>
        <p:spPr bwMode="auto">
          <a:xfrm>
            <a:off x="8059002" y="2163474"/>
            <a:ext cx="1107996" cy="369332"/>
          </a:xfrm>
          <a:prstGeom prst="rect">
            <a:avLst/>
          </a:prstGeom>
        </p:spPr>
        <p:txBody>
          <a:bodyPr wrap="square">
            <a:spAutoFit/>
          </a:bodyPr>
          <a:lstStyle/>
          <a:p>
            <a:r>
              <a:rPr lang="en-US" altLang="zh-CN" dirty="0">
                <a:latin typeface="Times New Roman" panose="02020603050405020304" pitchFamily="18" charset="0"/>
                <a:cs typeface="Times New Roman" panose="02020603050405020304" pitchFamily="18" charset="0"/>
              </a:rPr>
              <a:t>(4.4.13-2)</a:t>
            </a:r>
            <a:endParaRPr lang="zh-CN" altLang="zh-CN" dirty="0">
              <a:latin typeface="Times New Roman" panose="02020603050405020304" pitchFamily="18" charset="0"/>
              <a:cs typeface="Times New Roman" panose="02020603050405020304" pitchFamily="18" charset="0"/>
            </a:endParaRPr>
          </a:p>
        </p:txBody>
      </p:sp>
      <p:graphicFrame>
        <p:nvGraphicFramePr>
          <p:cNvPr id="10" name="对象 9">
            <a:extLst>
              <a:ext uri="{FF2B5EF4-FFF2-40B4-BE49-F238E27FC236}">
                <a16:creationId xmlns="" xmlns:a16="http://schemas.microsoft.com/office/drawing/2014/main" id="{AE8D7097-AE52-401A-B508-59F009953924}"/>
              </a:ext>
            </a:extLst>
          </p:cNvPr>
          <p:cNvGraphicFramePr>
            <a:graphicFrameLocks noChangeAspect="1"/>
          </p:cNvGraphicFramePr>
          <p:nvPr>
            <p:extLst>
              <p:ext uri="{D42A27DB-BD31-4B8C-83A1-F6EECF244321}">
                <p14:modId xmlns:p14="http://schemas.microsoft.com/office/powerpoint/2010/main" val="2483438117"/>
              </p:ext>
            </p:extLst>
          </p:nvPr>
        </p:nvGraphicFramePr>
        <p:xfrm>
          <a:off x="3762154" y="2564646"/>
          <a:ext cx="1186910" cy="345556"/>
        </p:xfrm>
        <a:graphic>
          <a:graphicData uri="http://schemas.openxmlformats.org/presentationml/2006/ole">
            <mc:AlternateContent xmlns:mc="http://schemas.openxmlformats.org/markup-compatibility/2006">
              <mc:Choice xmlns:v="urn:schemas-microsoft-com:vml" Requires="v">
                <p:oleObj spid="_x0000_s44171" name="Equation" r:id="rId7" imgW="749300" imgH="228600" progId="Equation.DSMT4">
                  <p:embed/>
                </p:oleObj>
              </mc:Choice>
              <mc:Fallback>
                <p:oleObj name="Equation" r:id="rId7" imgW="749300" imgH="228600" progId="Equation.DSMT4">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62154" y="2564646"/>
                        <a:ext cx="1186910" cy="345556"/>
                      </a:xfrm>
                      <a:prstGeom prst="rect">
                        <a:avLst/>
                      </a:prstGeom>
                      <a:noFill/>
                    </p:spPr>
                  </p:pic>
                </p:oleObj>
              </mc:Fallback>
            </mc:AlternateContent>
          </a:graphicData>
        </a:graphic>
      </p:graphicFrame>
      <p:sp>
        <p:nvSpPr>
          <p:cNvPr id="12" name="Rectangle 8">
            <a:extLst>
              <a:ext uri="{FF2B5EF4-FFF2-40B4-BE49-F238E27FC236}">
                <a16:creationId xmlns="" xmlns:a16="http://schemas.microsoft.com/office/drawing/2014/main" id="{31BCFFB2-13FB-4C53-A12D-A1B727593322}"/>
              </a:ext>
            </a:extLst>
          </p:cNvPr>
          <p:cNvSpPr>
            <a:spLocks noChangeArrowheads="1"/>
          </p:cNvSpPr>
          <p:nvPr/>
        </p:nvSpPr>
        <p:spPr bwMode="auto">
          <a:xfrm>
            <a:off x="3871784" y="316189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4" name="对象 13">
            <a:extLst>
              <a:ext uri="{FF2B5EF4-FFF2-40B4-BE49-F238E27FC236}">
                <a16:creationId xmlns="" xmlns:a16="http://schemas.microsoft.com/office/drawing/2014/main" id="{A06F58F1-030C-4F31-9F21-FF912ABC233C}"/>
              </a:ext>
            </a:extLst>
          </p:cNvPr>
          <p:cNvGraphicFramePr>
            <a:graphicFrameLocks noChangeAspect="1"/>
          </p:cNvGraphicFramePr>
          <p:nvPr>
            <p:extLst>
              <p:ext uri="{D42A27DB-BD31-4B8C-83A1-F6EECF244321}">
                <p14:modId xmlns:p14="http://schemas.microsoft.com/office/powerpoint/2010/main" val="2488472926"/>
              </p:ext>
            </p:extLst>
          </p:nvPr>
        </p:nvGraphicFramePr>
        <p:xfrm>
          <a:off x="3762154" y="2955839"/>
          <a:ext cx="1171874" cy="345552"/>
        </p:xfrm>
        <a:graphic>
          <a:graphicData uri="http://schemas.openxmlformats.org/presentationml/2006/ole">
            <mc:AlternateContent xmlns:mc="http://schemas.openxmlformats.org/markup-compatibility/2006">
              <mc:Choice xmlns:v="urn:schemas-microsoft-com:vml" Requires="v">
                <p:oleObj spid="_x0000_s44172" name="Equation" r:id="rId9" imgW="736600" imgH="228600" progId="Equation.DSMT4">
                  <p:embed/>
                </p:oleObj>
              </mc:Choice>
              <mc:Fallback>
                <p:oleObj name="Equation" r:id="rId9" imgW="736600" imgH="228600" progId="Equation.DSMT4">
                  <p:embed/>
                  <p:pic>
                    <p:nvPicPr>
                      <p:cNvPr id="0" name="Object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762154" y="2955839"/>
                        <a:ext cx="1171874" cy="345552"/>
                      </a:xfrm>
                      <a:prstGeom prst="rect">
                        <a:avLst/>
                      </a:prstGeom>
                      <a:noFill/>
                    </p:spPr>
                  </p:pic>
                </p:oleObj>
              </mc:Fallback>
            </mc:AlternateContent>
          </a:graphicData>
        </a:graphic>
      </p:graphicFrame>
      <p:sp>
        <p:nvSpPr>
          <p:cNvPr id="15" name="矩形 14">
            <a:extLst>
              <a:ext uri="{FF2B5EF4-FFF2-40B4-BE49-F238E27FC236}">
                <a16:creationId xmlns="" xmlns:a16="http://schemas.microsoft.com/office/drawing/2014/main" id="{E0A6EAA5-ECEB-42FD-9F71-C13D54E2F528}"/>
              </a:ext>
            </a:extLst>
          </p:cNvPr>
          <p:cNvSpPr/>
          <p:nvPr/>
        </p:nvSpPr>
        <p:spPr>
          <a:xfrm>
            <a:off x="8059002" y="2550160"/>
            <a:ext cx="1107996" cy="369332"/>
          </a:xfrm>
          <a:prstGeom prst="rect">
            <a:avLst/>
          </a:prstGeom>
        </p:spPr>
        <p:txBody>
          <a:bodyPr wrap="square">
            <a:spAutoFit/>
          </a:bodyPr>
          <a:lstStyle/>
          <a:p>
            <a:r>
              <a:rPr lang="en-US" altLang="zh-CN" dirty="0">
                <a:latin typeface="Times New Roman" panose="02020603050405020304" pitchFamily="18" charset="0"/>
                <a:cs typeface="Times New Roman" panose="02020603050405020304" pitchFamily="18" charset="0"/>
              </a:rPr>
              <a:t>(4.4.13-3)</a:t>
            </a:r>
            <a:endParaRPr lang="zh-CN" altLang="zh-CN" dirty="0">
              <a:latin typeface="Times New Roman" panose="02020603050405020304" pitchFamily="18" charset="0"/>
              <a:cs typeface="Times New Roman" panose="02020603050405020304" pitchFamily="18" charset="0"/>
            </a:endParaRPr>
          </a:p>
        </p:txBody>
      </p:sp>
      <p:sp>
        <p:nvSpPr>
          <p:cNvPr id="16" name="矩形 15">
            <a:extLst>
              <a:ext uri="{FF2B5EF4-FFF2-40B4-BE49-F238E27FC236}">
                <a16:creationId xmlns="" xmlns:a16="http://schemas.microsoft.com/office/drawing/2014/main" id="{C323913C-1BAB-440B-814F-5C3E8DE533B4}"/>
              </a:ext>
            </a:extLst>
          </p:cNvPr>
          <p:cNvSpPr/>
          <p:nvPr/>
        </p:nvSpPr>
        <p:spPr>
          <a:xfrm>
            <a:off x="8059002" y="2933792"/>
            <a:ext cx="1107996" cy="369332"/>
          </a:xfrm>
          <a:prstGeom prst="rect">
            <a:avLst/>
          </a:prstGeom>
        </p:spPr>
        <p:txBody>
          <a:bodyPr wrap="square">
            <a:spAutoFit/>
          </a:bodyPr>
          <a:lstStyle/>
          <a:p>
            <a:r>
              <a:rPr lang="en-US" altLang="zh-CN" dirty="0">
                <a:latin typeface="Times New Roman" panose="02020603050405020304" pitchFamily="18" charset="0"/>
                <a:cs typeface="Times New Roman" panose="02020603050405020304" pitchFamily="18" charset="0"/>
              </a:rPr>
              <a:t>(4.4.13-4)</a:t>
            </a:r>
            <a:endParaRPr lang="zh-CN" altLang="zh-CN" dirty="0">
              <a:latin typeface="Times New Roman" panose="02020603050405020304" pitchFamily="18" charset="0"/>
              <a:cs typeface="Times New Roman" panose="02020603050405020304" pitchFamily="18" charset="0"/>
            </a:endParaRPr>
          </a:p>
        </p:txBody>
      </p:sp>
      <p:sp>
        <p:nvSpPr>
          <p:cNvPr id="17" name="矩形 16">
            <a:extLst>
              <a:ext uri="{FF2B5EF4-FFF2-40B4-BE49-F238E27FC236}">
                <a16:creationId xmlns="" xmlns:a16="http://schemas.microsoft.com/office/drawing/2014/main" id="{C82D77FB-8E9E-47FD-A5E5-C7D20AFD93CF}"/>
              </a:ext>
            </a:extLst>
          </p:cNvPr>
          <p:cNvSpPr/>
          <p:nvPr/>
        </p:nvSpPr>
        <p:spPr>
          <a:xfrm>
            <a:off x="1126287" y="3347028"/>
            <a:ext cx="6038833" cy="3000245"/>
          </a:xfrm>
          <a:prstGeom prst="rect">
            <a:avLst/>
          </a:prstGeom>
        </p:spPr>
        <p:txBody>
          <a:bodyPr wrap="square">
            <a:spAutoFit/>
          </a:bodyPr>
          <a:lstStyle/>
          <a:p>
            <a:pPr>
              <a:lnSpc>
                <a:spcPct val="150000"/>
              </a:lnSpc>
            </a:pPr>
            <a:r>
              <a:rPr lang="zh-CN" altLang="zh-CN" sz="1600" dirty="0">
                <a:latin typeface="Times New Roman" panose="02020603050405020304" pitchFamily="18" charset="0"/>
                <a:cs typeface="Times New Roman" panose="02020603050405020304" pitchFamily="18" charset="0"/>
              </a:rPr>
              <a:t>式中：</a:t>
            </a:r>
            <a:r>
              <a:rPr lang="en-US" altLang="zh-CN" sz="1600" i="1" dirty="0">
                <a:latin typeface="Times New Roman" panose="02020603050405020304" pitchFamily="18" charset="0"/>
                <a:cs typeface="Times New Roman" panose="02020603050405020304" pitchFamily="18" charset="0"/>
              </a:rPr>
              <a:t>Y</a:t>
            </a:r>
            <a:r>
              <a:rPr lang="en-US" altLang="zh-CN" sz="1600" dirty="0">
                <a:latin typeface="Times New Roman" panose="02020603050405020304" pitchFamily="18" charset="0"/>
                <a:cs typeface="Times New Roman" panose="02020603050405020304" pitchFamily="18" charset="0"/>
              </a:rPr>
              <a:t>——</a:t>
            </a:r>
            <a:r>
              <a:rPr lang="zh-CN" altLang="zh-CN" sz="1600" dirty="0">
                <a:latin typeface="Times New Roman" panose="02020603050405020304" pitchFamily="18" charset="0"/>
                <a:cs typeface="Times New Roman" panose="02020603050405020304" pitchFamily="18" charset="0"/>
              </a:rPr>
              <a:t>修正后的系统新风量在送风量中的比例；</a:t>
            </a:r>
            <a:endParaRPr lang="en-US" altLang="zh-CN" sz="1600" dirty="0">
              <a:latin typeface="Times New Roman" panose="02020603050405020304" pitchFamily="18" charset="0"/>
              <a:cs typeface="Times New Roman" panose="02020603050405020304" pitchFamily="18" charset="0"/>
            </a:endParaRPr>
          </a:p>
          <a:p>
            <a:pPr>
              <a:lnSpc>
                <a:spcPct val="150000"/>
              </a:lnSpc>
            </a:pPr>
            <a:r>
              <a:rPr lang="en-US" altLang="zh-CN" sz="1600" i="1" dirty="0">
                <a:latin typeface="Times New Roman" panose="02020603050405020304" pitchFamily="18" charset="0"/>
                <a:cs typeface="Times New Roman" panose="02020603050405020304" pitchFamily="18" charset="0"/>
              </a:rPr>
              <a:t>          </a:t>
            </a:r>
            <a:r>
              <a:rPr lang="en-US" altLang="zh-CN" sz="1600" i="1" dirty="0" err="1">
                <a:latin typeface="Times New Roman" panose="02020603050405020304" pitchFamily="18" charset="0"/>
                <a:cs typeface="Times New Roman" panose="02020603050405020304" pitchFamily="18" charset="0"/>
              </a:rPr>
              <a:t>V</a:t>
            </a:r>
            <a:r>
              <a:rPr lang="en-US" altLang="zh-CN" sz="1600" i="1" baseline="-25000" dirty="0" err="1">
                <a:latin typeface="Times New Roman" panose="02020603050405020304" pitchFamily="18" charset="0"/>
                <a:cs typeface="Times New Roman" panose="02020603050405020304" pitchFamily="18" charset="0"/>
              </a:rPr>
              <a:t>ot</a:t>
            </a:r>
            <a:r>
              <a:rPr lang="en-US" altLang="zh-CN" sz="1600" dirty="0">
                <a:latin typeface="Times New Roman" panose="02020603050405020304" pitchFamily="18" charset="0"/>
                <a:cs typeface="Times New Roman" panose="02020603050405020304" pitchFamily="18" charset="0"/>
              </a:rPr>
              <a:t>——</a:t>
            </a:r>
            <a:r>
              <a:rPr lang="zh-CN" altLang="zh-CN" sz="1600" dirty="0">
                <a:latin typeface="Times New Roman" panose="02020603050405020304" pitchFamily="18" charset="0"/>
                <a:cs typeface="Times New Roman" panose="02020603050405020304" pitchFamily="18" charset="0"/>
              </a:rPr>
              <a:t>修正后的总新风量</a:t>
            </a:r>
            <a:r>
              <a:rPr lang="en-US" altLang="zh-CN" sz="1600" dirty="0">
                <a:latin typeface="Times New Roman" panose="02020603050405020304" pitchFamily="18" charset="0"/>
                <a:cs typeface="Times New Roman" panose="02020603050405020304" pitchFamily="18" charset="0"/>
              </a:rPr>
              <a:t>(m</a:t>
            </a:r>
            <a:r>
              <a:rPr lang="en-US" altLang="zh-CN" sz="1600" baseline="30000" dirty="0">
                <a:latin typeface="Times New Roman" panose="02020603050405020304" pitchFamily="18" charset="0"/>
                <a:cs typeface="Times New Roman" panose="02020603050405020304" pitchFamily="18" charset="0"/>
              </a:rPr>
              <a:t>3</a:t>
            </a:r>
            <a:r>
              <a:rPr lang="en-US" altLang="zh-CN" sz="1600" dirty="0">
                <a:latin typeface="Times New Roman" panose="02020603050405020304" pitchFamily="18" charset="0"/>
                <a:cs typeface="Times New Roman" panose="02020603050405020304" pitchFamily="18" charset="0"/>
              </a:rPr>
              <a:t>/h)</a:t>
            </a:r>
            <a:r>
              <a:rPr lang="zh-CN" altLang="zh-CN" sz="1600" dirty="0">
                <a:latin typeface="Times New Roman" panose="02020603050405020304" pitchFamily="18" charset="0"/>
                <a:cs typeface="Times New Roman" panose="02020603050405020304" pitchFamily="18" charset="0"/>
              </a:rPr>
              <a:t>； </a:t>
            </a:r>
          </a:p>
          <a:p>
            <a:pPr>
              <a:lnSpc>
                <a:spcPct val="150000"/>
              </a:lnSpc>
            </a:pPr>
            <a:r>
              <a:rPr lang="en-US" altLang="zh-CN" sz="1600" i="1" dirty="0">
                <a:latin typeface="Times New Roman" panose="02020603050405020304" pitchFamily="18" charset="0"/>
                <a:cs typeface="Times New Roman" panose="02020603050405020304" pitchFamily="18" charset="0"/>
              </a:rPr>
              <a:t>          </a:t>
            </a:r>
            <a:r>
              <a:rPr lang="en-US" altLang="zh-CN" sz="1600" i="1" dirty="0" err="1">
                <a:latin typeface="Times New Roman" panose="02020603050405020304" pitchFamily="18" charset="0"/>
                <a:cs typeface="Times New Roman" panose="02020603050405020304" pitchFamily="18" charset="0"/>
              </a:rPr>
              <a:t>V</a:t>
            </a:r>
            <a:r>
              <a:rPr lang="en-US" altLang="zh-CN" sz="1600" i="1" baseline="-25000" dirty="0" err="1">
                <a:latin typeface="Times New Roman" panose="02020603050405020304" pitchFamily="18" charset="0"/>
                <a:cs typeface="Times New Roman" panose="02020603050405020304" pitchFamily="18" charset="0"/>
              </a:rPr>
              <a:t>st</a:t>
            </a:r>
            <a:r>
              <a:rPr lang="en-US" altLang="zh-CN" sz="1600" dirty="0">
                <a:latin typeface="Times New Roman" panose="02020603050405020304" pitchFamily="18" charset="0"/>
                <a:cs typeface="Times New Roman" panose="02020603050405020304" pitchFamily="18" charset="0"/>
              </a:rPr>
              <a:t>——</a:t>
            </a:r>
            <a:r>
              <a:rPr lang="zh-CN" altLang="zh-CN" sz="1600" dirty="0">
                <a:latin typeface="Times New Roman" panose="02020603050405020304" pitchFamily="18" charset="0"/>
                <a:cs typeface="Times New Roman" panose="02020603050405020304" pitchFamily="18" charset="0"/>
              </a:rPr>
              <a:t>总送风量，即系统中所有房间送风量之和</a:t>
            </a:r>
            <a:r>
              <a:rPr lang="en-US" altLang="zh-CN" sz="1600" dirty="0">
                <a:latin typeface="Times New Roman" panose="02020603050405020304" pitchFamily="18" charset="0"/>
                <a:cs typeface="Times New Roman" panose="02020603050405020304" pitchFamily="18" charset="0"/>
              </a:rPr>
              <a:t>(m</a:t>
            </a:r>
            <a:r>
              <a:rPr lang="en-US" altLang="zh-CN" sz="1600" baseline="30000" dirty="0">
                <a:latin typeface="Times New Roman" panose="02020603050405020304" pitchFamily="18" charset="0"/>
                <a:cs typeface="Times New Roman" panose="02020603050405020304" pitchFamily="18" charset="0"/>
              </a:rPr>
              <a:t>3</a:t>
            </a:r>
            <a:r>
              <a:rPr lang="en-US" altLang="zh-CN" sz="1600" dirty="0">
                <a:latin typeface="Times New Roman" panose="02020603050405020304" pitchFamily="18" charset="0"/>
                <a:cs typeface="Times New Roman" panose="02020603050405020304" pitchFamily="18" charset="0"/>
              </a:rPr>
              <a:t>/h)</a:t>
            </a:r>
            <a:r>
              <a:rPr lang="zh-CN" altLang="zh-CN" sz="1600" dirty="0">
                <a:latin typeface="Times New Roman" panose="02020603050405020304" pitchFamily="18" charset="0"/>
                <a:cs typeface="Times New Roman" panose="02020603050405020304" pitchFamily="18" charset="0"/>
              </a:rPr>
              <a:t>； </a:t>
            </a:r>
          </a:p>
          <a:p>
            <a:pPr>
              <a:lnSpc>
                <a:spcPct val="150000"/>
              </a:lnSpc>
            </a:pPr>
            <a:r>
              <a:rPr lang="en-US" altLang="zh-CN" sz="1600" i="1" dirty="0">
                <a:latin typeface="Times New Roman" panose="02020603050405020304" pitchFamily="18" charset="0"/>
                <a:cs typeface="Times New Roman" panose="02020603050405020304" pitchFamily="18" charset="0"/>
              </a:rPr>
              <a:t>            X</a:t>
            </a:r>
            <a:r>
              <a:rPr lang="en-US" altLang="zh-CN" sz="1600" dirty="0">
                <a:latin typeface="Times New Roman" panose="02020603050405020304" pitchFamily="18" charset="0"/>
                <a:cs typeface="Times New Roman" panose="02020603050405020304" pitchFamily="18" charset="0"/>
              </a:rPr>
              <a:t>——</a:t>
            </a:r>
            <a:r>
              <a:rPr lang="zh-CN" altLang="zh-CN" sz="1600" dirty="0">
                <a:latin typeface="Times New Roman" panose="02020603050405020304" pitchFamily="18" charset="0"/>
                <a:cs typeface="Times New Roman" panose="02020603050405020304" pitchFamily="18" charset="0"/>
              </a:rPr>
              <a:t>未修正的系统新风量在送风量中的比例； </a:t>
            </a:r>
          </a:p>
          <a:p>
            <a:pPr>
              <a:lnSpc>
                <a:spcPct val="150000"/>
              </a:lnSpc>
            </a:pPr>
            <a:r>
              <a:rPr lang="en-US" altLang="zh-CN" sz="1600" i="1" dirty="0">
                <a:latin typeface="Times New Roman" panose="02020603050405020304" pitchFamily="18" charset="0"/>
                <a:cs typeface="Times New Roman" panose="02020603050405020304" pitchFamily="18" charset="0"/>
              </a:rPr>
              <a:t>          V</a:t>
            </a:r>
            <a:r>
              <a:rPr lang="en-US" altLang="zh-CN" sz="1600" i="1" baseline="-25000" dirty="0">
                <a:latin typeface="Times New Roman" panose="02020603050405020304" pitchFamily="18" charset="0"/>
                <a:cs typeface="Times New Roman" panose="02020603050405020304" pitchFamily="18" charset="0"/>
              </a:rPr>
              <a:t>on</a:t>
            </a:r>
            <a:r>
              <a:rPr lang="en-US" altLang="zh-CN" sz="1600" dirty="0">
                <a:latin typeface="Times New Roman" panose="02020603050405020304" pitchFamily="18" charset="0"/>
                <a:cs typeface="Times New Roman" panose="02020603050405020304" pitchFamily="18" charset="0"/>
              </a:rPr>
              <a:t>——</a:t>
            </a:r>
            <a:r>
              <a:rPr lang="zh-CN" altLang="zh-CN" sz="1600" dirty="0">
                <a:latin typeface="Times New Roman" panose="02020603050405020304" pitchFamily="18" charset="0"/>
                <a:cs typeface="Times New Roman" panose="02020603050405020304" pitchFamily="18" charset="0"/>
              </a:rPr>
              <a:t>系统中所有房间的新风量之和</a:t>
            </a:r>
            <a:r>
              <a:rPr lang="en-US" altLang="zh-CN" sz="1600" dirty="0">
                <a:latin typeface="Times New Roman" panose="02020603050405020304" pitchFamily="18" charset="0"/>
                <a:cs typeface="Times New Roman" panose="02020603050405020304" pitchFamily="18" charset="0"/>
              </a:rPr>
              <a:t>(m</a:t>
            </a:r>
            <a:r>
              <a:rPr lang="en-US" altLang="zh-CN" sz="1600" baseline="30000" dirty="0">
                <a:latin typeface="Times New Roman" panose="02020603050405020304" pitchFamily="18" charset="0"/>
                <a:cs typeface="Times New Roman" panose="02020603050405020304" pitchFamily="18" charset="0"/>
              </a:rPr>
              <a:t>3</a:t>
            </a:r>
            <a:r>
              <a:rPr lang="en-US" altLang="zh-CN" sz="1600" dirty="0">
                <a:latin typeface="Times New Roman" panose="02020603050405020304" pitchFamily="18" charset="0"/>
                <a:cs typeface="Times New Roman" panose="02020603050405020304" pitchFamily="18" charset="0"/>
              </a:rPr>
              <a:t>/h)</a:t>
            </a:r>
            <a:r>
              <a:rPr lang="zh-CN" altLang="zh-CN" sz="1600" dirty="0">
                <a:latin typeface="Times New Roman" panose="02020603050405020304" pitchFamily="18" charset="0"/>
                <a:cs typeface="Times New Roman" panose="02020603050405020304" pitchFamily="18" charset="0"/>
              </a:rPr>
              <a:t>； </a:t>
            </a:r>
          </a:p>
          <a:p>
            <a:pPr>
              <a:lnSpc>
                <a:spcPct val="150000"/>
              </a:lnSpc>
            </a:pPr>
            <a:r>
              <a:rPr lang="en-US" altLang="zh-CN" sz="1600" i="1" dirty="0">
                <a:latin typeface="Times New Roman" panose="02020603050405020304" pitchFamily="18" charset="0"/>
                <a:cs typeface="Times New Roman" panose="02020603050405020304" pitchFamily="18" charset="0"/>
              </a:rPr>
              <a:t>            Z</a:t>
            </a:r>
            <a:r>
              <a:rPr lang="en-US" altLang="zh-CN" sz="1600" dirty="0">
                <a:latin typeface="Times New Roman" panose="02020603050405020304" pitchFamily="18" charset="0"/>
                <a:cs typeface="Times New Roman" panose="02020603050405020304" pitchFamily="18" charset="0"/>
              </a:rPr>
              <a:t>——</a:t>
            </a:r>
            <a:r>
              <a:rPr lang="zh-CN" altLang="zh-CN" sz="1600" dirty="0">
                <a:latin typeface="Times New Roman" panose="02020603050405020304" pitchFamily="18" charset="0"/>
                <a:cs typeface="Times New Roman" panose="02020603050405020304" pitchFamily="18" charset="0"/>
              </a:rPr>
              <a:t>需求最大的房间的新风比； </a:t>
            </a:r>
          </a:p>
          <a:p>
            <a:pPr>
              <a:lnSpc>
                <a:spcPct val="150000"/>
              </a:lnSpc>
            </a:pPr>
            <a:r>
              <a:rPr lang="en-US" altLang="zh-CN" sz="1600" i="1" dirty="0">
                <a:latin typeface="Times New Roman" panose="02020603050405020304" pitchFamily="18" charset="0"/>
                <a:cs typeface="Times New Roman" panose="02020603050405020304" pitchFamily="18" charset="0"/>
              </a:rPr>
              <a:t>          </a:t>
            </a:r>
            <a:r>
              <a:rPr lang="en-US" altLang="zh-CN" sz="1600" i="1" dirty="0" err="1">
                <a:latin typeface="Times New Roman" panose="02020603050405020304" pitchFamily="18" charset="0"/>
                <a:cs typeface="Times New Roman" panose="02020603050405020304" pitchFamily="18" charset="0"/>
              </a:rPr>
              <a:t>V</a:t>
            </a:r>
            <a:r>
              <a:rPr lang="en-US" altLang="zh-CN" sz="1600" i="1" baseline="-25000" dirty="0" err="1">
                <a:latin typeface="Times New Roman" panose="02020603050405020304" pitchFamily="18" charset="0"/>
                <a:cs typeface="Times New Roman" panose="02020603050405020304" pitchFamily="18" charset="0"/>
              </a:rPr>
              <a:t>oc</a:t>
            </a:r>
            <a:r>
              <a:rPr lang="en-US" altLang="zh-CN" sz="1600" dirty="0">
                <a:latin typeface="Times New Roman" panose="02020603050405020304" pitchFamily="18" charset="0"/>
                <a:cs typeface="Times New Roman" panose="02020603050405020304" pitchFamily="18" charset="0"/>
              </a:rPr>
              <a:t>——</a:t>
            </a:r>
            <a:r>
              <a:rPr lang="zh-CN" altLang="zh-CN" sz="1600" dirty="0">
                <a:latin typeface="Times New Roman" panose="02020603050405020304" pitchFamily="18" charset="0"/>
                <a:cs typeface="Times New Roman" panose="02020603050405020304" pitchFamily="18" charset="0"/>
              </a:rPr>
              <a:t>需求最大的房间的新风量</a:t>
            </a:r>
            <a:r>
              <a:rPr lang="en-US" altLang="zh-CN" sz="1600" dirty="0">
                <a:latin typeface="Times New Roman" panose="02020603050405020304" pitchFamily="18" charset="0"/>
                <a:cs typeface="Times New Roman" panose="02020603050405020304" pitchFamily="18" charset="0"/>
              </a:rPr>
              <a:t>(m</a:t>
            </a:r>
            <a:r>
              <a:rPr lang="en-US" altLang="zh-CN" sz="1600" baseline="30000" dirty="0">
                <a:latin typeface="Times New Roman" panose="02020603050405020304" pitchFamily="18" charset="0"/>
                <a:cs typeface="Times New Roman" panose="02020603050405020304" pitchFamily="18" charset="0"/>
              </a:rPr>
              <a:t>3</a:t>
            </a:r>
            <a:r>
              <a:rPr lang="en-US" altLang="zh-CN" sz="1600" dirty="0">
                <a:latin typeface="Times New Roman" panose="02020603050405020304" pitchFamily="18" charset="0"/>
                <a:cs typeface="Times New Roman" panose="02020603050405020304" pitchFamily="18" charset="0"/>
              </a:rPr>
              <a:t>/h)</a:t>
            </a:r>
            <a:r>
              <a:rPr lang="zh-CN" altLang="zh-CN" sz="1600" dirty="0">
                <a:latin typeface="Times New Roman" panose="02020603050405020304" pitchFamily="18" charset="0"/>
                <a:cs typeface="Times New Roman" panose="02020603050405020304" pitchFamily="18" charset="0"/>
              </a:rPr>
              <a:t>；</a:t>
            </a:r>
          </a:p>
          <a:p>
            <a:pPr>
              <a:lnSpc>
                <a:spcPct val="150000"/>
              </a:lnSpc>
            </a:pPr>
            <a:r>
              <a:rPr lang="en-US" altLang="zh-CN" sz="1600" i="1" dirty="0">
                <a:latin typeface="Times New Roman" panose="02020603050405020304" pitchFamily="18" charset="0"/>
                <a:cs typeface="Times New Roman" panose="02020603050405020304" pitchFamily="18" charset="0"/>
              </a:rPr>
              <a:t>          </a:t>
            </a:r>
            <a:r>
              <a:rPr lang="en-US" altLang="zh-CN" sz="1600" i="1" dirty="0" err="1">
                <a:latin typeface="Times New Roman" panose="02020603050405020304" pitchFamily="18" charset="0"/>
                <a:cs typeface="Times New Roman" panose="02020603050405020304" pitchFamily="18" charset="0"/>
              </a:rPr>
              <a:t>V</a:t>
            </a:r>
            <a:r>
              <a:rPr lang="en-US" altLang="zh-CN" sz="1600" i="1" baseline="-25000" dirty="0" err="1">
                <a:latin typeface="Times New Roman" panose="02020603050405020304" pitchFamily="18" charset="0"/>
                <a:cs typeface="Times New Roman" panose="02020603050405020304" pitchFamily="18" charset="0"/>
              </a:rPr>
              <a:t>sc</a:t>
            </a:r>
            <a:r>
              <a:rPr lang="en-US" altLang="zh-CN" sz="1600" dirty="0">
                <a:latin typeface="Times New Roman" panose="02020603050405020304" pitchFamily="18" charset="0"/>
                <a:cs typeface="Times New Roman" panose="02020603050405020304" pitchFamily="18" charset="0"/>
              </a:rPr>
              <a:t>——</a:t>
            </a:r>
            <a:r>
              <a:rPr lang="zh-CN" altLang="zh-CN" sz="1600" dirty="0">
                <a:latin typeface="Times New Roman" panose="02020603050405020304" pitchFamily="18" charset="0"/>
                <a:cs typeface="Times New Roman" panose="02020603050405020304" pitchFamily="18" charset="0"/>
              </a:rPr>
              <a:t>需求最大的房间的送风量</a:t>
            </a:r>
            <a:r>
              <a:rPr lang="en-US" altLang="zh-CN" sz="1600" dirty="0">
                <a:latin typeface="Times New Roman" panose="02020603050405020304" pitchFamily="18" charset="0"/>
                <a:cs typeface="Times New Roman" panose="02020603050405020304" pitchFamily="18" charset="0"/>
              </a:rPr>
              <a:t>(m</a:t>
            </a:r>
            <a:r>
              <a:rPr lang="en-US" altLang="zh-CN" sz="1600" baseline="30000" dirty="0">
                <a:latin typeface="Times New Roman" panose="02020603050405020304" pitchFamily="18" charset="0"/>
                <a:cs typeface="Times New Roman" panose="02020603050405020304" pitchFamily="18" charset="0"/>
              </a:rPr>
              <a:t>3</a:t>
            </a:r>
            <a:r>
              <a:rPr lang="en-US" altLang="zh-CN" sz="1600" dirty="0">
                <a:latin typeface="Times New Roman" panose="02020603050405020304" pitchFamily="18" charset="0"/>
                <a:cs typeface="Times New Roman" panose="02020603050405020304" pitchFamily="18" charset="0"/>
              </a:rPr>
              <a:t>/h)</a:t>
            </a:r>
            <a:r>
              <a:rPr lang="zh-CN" altLang="zh-CN" sz="1600" dirty="0">
                <a:latin typeface="Times New Roman" panose="02020603050405020304" pitchFamily="18" charset="0"/>
                <a:cs typeface="Times New Roman" panose="02020603050405020304" pitchFamily="18" charset="0"/>
              </a:rPr>
              <a:t>。 </a:t>
            </a:r>
            <a:endParaRPr lang="zh-CN" altLang="en-US" sz="1600" dirty="0">
              <a:latin typeface="Times New Roman" panose="02020603050405020304" pitchFamily="18" charset="0"/>
              <a:cs typeface="Times New Roman" panose="02020603050405020304" pitchFamily="18" charset="0"/>
            </a:endParaRPr>
          </a:p>
        </p:txBody>
      </p:sp>
      <p:sp>
        <p:nvSpPr>
          <p:cNvPr id="20" name="矩形 19">
            <a:extLst>
              <a:ext uri="{FF2B5EF4-FFF2-40B4-BE49-F238E27FC236}">
                <a16:creationId xmlns="" xmlns:a16="http://schemas.microsoft.com/office/drawing/2014/main" id="{89E4A944-42AE-452B-8885-953F73393372}"/>
              </a:ext>
            </a:extLst>
          </p:cNvPr>
          <p:cNvSpPr/>
          <p:nvPr/>
        </p:nvSpPr>
        <p:spPr>
          <a:xfrm>
            <a:off x="404101" y="842306"/>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4.4 </a:t>
            </a:r>
            <a:r>
              <a:rPr lang="zh-CN" altLang="en-US" sz="2000" b="0" cap="none" spc="0" dirty="0">
                <a:ln w="0"/>
                <a:solidFill>
                  <a:schemeClr val="tx1"/>
                </a:solidFill>
                <a:effectLst>
                  <a:outerShdw blurRad="38100" dist="19050" dir="2700000" algn="tl" rotWithShape="0">
                    <a:schemeClr val="dk1">
                      <a:alpha val="40000"/>
                    </a:schemeClr>
                  </a:outerShdw>
                </a:effectLst>
              </a:rPr>
              <a:t>通风、空调风系统</a:t>
            </a:r>
          </a:p>
        </p:txBody>
      </p:sp>
    </p:spTree>
    <p:extLst>
      <p:ext uri="{BB962C8B-B14F-4D97-AF65-F5344CB8AC3E}">
        <p14:creationId xmlns:p14="http://schemas.microsoft.com/office/powerpoint/2010/main" val="4011619937"/>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5">
            <a:extLst>
              <a:ext uri="{FF2B5EF4-FFF2-40B4-BE49-F238E27FC236}">
                <a16:creationId xmlns="" xmlns:a16="http://schemas.microsoft.com/office/drawing/2014/main" id="{A0BE052A-7E0F-4F89-9D1E-90E6C35B798E}"/>
              </a:ext>
            </a:extLst>
          </p:cNvPr>
          <p:cNvSpPr>
            <a:spLocks noChangeArrowheads="1"/>
          </p:cNvSpPr>
          <p:nvPr/>
        </p:nvSpPr>
        <p:spPr bwMode="auto">
          <a:xfrm>
            <a:off x="3022122" y="224464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2">
            <a:extLst>
              <a:ext uri="{FF2B5EF4-FFF2-40B4-BE49-F238E27FC236}">
                <a16:creationId xmlns="" xmlns:a16="http://schemas.microsoft.com/office/drawing/2014/main" id="{F952E5F8-5024-4BEF-B32A-AF1C14CD7FD6}"/>
              </a:ext>
            </a:extLst>
          </p:cNvPr>
          <p:cNvSpPr>
            <a:spLocks noChangeArrowheads="1"/>
          </p:cNvSpPr>
          <p:nvPr/>
        </p:nvSpPr>
        <p:spPr bwMode="auto">
          <a:xfrm>
            <a:off x="4003589" y="226845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矩形 8">
            <a:extLst>
              <a:ext uri="{FF2B5EF4-FFF2-40B4-BE49-F238E27FC236}">
                <a16:creationId xmlns="" xmlns:a16="http://schemas.microsoft.com/office/drawing/2014/main" id="{65E9F783-5333-4C7C-9177-80E6CCE11781}"/>
              </a:ext>
            </a:extLst>
          </p:cNvPr>
          <p:cNvSpPr/>
          <p:nvPr/>
        </p:nvSpPr>
        <p:spPr>
          <a:xfrm>
            <a:off x="404098" y="1464186"/>
            <a:ext cx="11031012" cy="870751"/>
          </a:xfrm>
          <a:prstGeom prst="rect">
            <a:avLst/>
          </a:prstGeom>
        </p:spPr>
        <p:txBody>
          <a:bodyPr wrap="square">
            <a:spAutoFit/>
          </a:bodyPr>
          <a:lstStyle/>
          <a:p>
            <a:pPr>
              <a:lnSpc>
                <a:spcPct val="150000"/>
              </a:lnSpc>
            </a:pPr>
            <a:r>
              <a:rPr lang="en-US" altLang="zh-CN" dirty="0">
                <a:latin typeface="Times New Roman" panose="02020603050405020304" pitchFamily="18" charset="0"/>
                <a:cs typeface="Times New Roman" panose="02020603050405020304" pitchFamily="18" charset="0"/>
              </a:rPr>
              <a:t>4.4.14 </a:t>
            </a:r>
            <a:r>
              <a:rPr lang="zh-CN" altLang="zh-CN" dirty="0">
                <a:latin typeface="Times New Roman" panose="02020603050405020304" pitchFamily="18" charset="0"/>
                <a:cs typeface="Times New Roman" panose="02020603050405020304" pitchFamily="18" charset="0"/>
              </a:rPr>
              <a:t>在人员密度较大且变化较大的房间，宜对空调系统采取新风需求控制，可根据室内</a:t>
            </a:r>
            <a:r>
              <a:rPr lang="en-US" altLang="zh-CN" dirty="0">
                <a:latin typeface="Times New Roman" panose="02020603050405020304" pitchFamily="18" charset="0"/>
                <a:cs typeface="Times New Roman" panose="02020603050405020304" pitchFamily="18" charset="0"/>
              </a:rPr>
              <a:t>CO</a:t>
            </a:r>
            <a:r>
              <a:rPr lang="en-US" altLang="zh-CN" baseline="-25000" dirty="0">
                <a:latin typeface="Times New Roman" panose="02020603050405020304" pitchFamily="18" charset="0"/>
                <a:cs typeface="Times New Roman" panose="02020603050405020304" pitchFamily="18" charset="0"/>
              </a:rPr>
              <a:t>2</a:t>
            </a:r>
            <a:r>
              <a:rPr lang="zh-CN" altLang="zh-CN" dirty="0">
                <a:latin typeface="Times New Roman" panose="02020603050405020304" pitchFamily="18" charset="0"/>
                <a:cs typeface="Times New Roman" panose="02020603050405020304" pitchFamily="18" charset="0"/>
              </a:rPr>
              <a:t>浓度检测值调节新风量；同时排风量宜适应新风量的变化以维持正确的压差。</a:t>
            </a:r>
          </a:p>
        </p:txBody>
      </p:sp>
      <p:sp>
        <p:nvSpPr>
          <p:cNvPr id="4" name="Rectangle 2">
            <a:extLst>
              <a:ext uri="{FF2B5EF4-FFF2-40B4-BE49-F238E27FC236}">
                <a16:creationId xmlns="" xmlns:a16="http://schemas.microsoft.com/office/drawing/2014/main" id="{DEF73107-D0C6-4400-B2C2-2C8E9761CE6B}"/>
              </a:ext>
            </a:extLst>
          </p:cNvPr>
          <p:cNvSpPr>
            <a:spLocks noChangeArrowheads="1"/>
          </p:cNvSpPr>
          <p:nvPr/>
        </p:nvSpPr>
        <p:spPr bwMode="auto">
          <a:xfrm>
            <a:off x="3641124" y="202080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Rectangle 8">
            <a:extLst>
              <a:ext uri="{FF2B5EF4-FFF2-40B4-BE49-F238E27FC236}">
                <a16:creationId xmlns="" xmlns:a16="http://schemas.microsoft.com/office/drawing/2014/main" id="{31BCFFB2-13FB-4C53-A12D-A1B727593322}"/>
              </a:ext>
            </a:extLst>
          </p:cNvPr>
          <p:cNvSpPr>
            <a:spLocks noChangeArrowheads="1"/>
          </p:cNvSpPr>
          <p:nvPr/>
        </p:nvSpPr>
        <p:spPr bwMode="auto">
          <a:xfrm>
            <a:off x="3871784" y="316189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8" name="五边形 2">
            <a:extLst>
              <a:ext uri="{FF2B5EF4-FFF2-40B4-BE49-F238E27FC236}">
                <a16:creationId xmlns="" xmlns:a16="http://schemas.microsoft.com/office/drawing/2014/main" id="{8DC3D3D6-2FAA-4081-A518-88F1BB1A95F5}"/>
              </a:ext>
            </a:extLst>
          </p:cNvPr>
          <p:cNvSpPr/>
          <p:nvPr/>
        </p:nvSpPr>
        <p:spPr>
          <a:xfrm>
            <a:off x="404098" y="2562523"/>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20" name="矩形 19">
            <a:extLst>
              <a:ext uri="{FF2B5EF4-FFF2-40B4-BE49-F238E27FC236}">
                <a16:creationId xmlns="" xmlns:a16="http://schemas.microsoft.com/office/drawing/2014/main" id="{ABAF74F6-3D9E-463F-84D7-4A85C4B4C11F}"/>
              </a:ext>
            </a:extLst>
          </p:cNvPr>
          <p:cNvSpPr/>
          <p:nvPr/>
        </p:nvSpPr>
        <p:spPr>
          <a:xfrm>
            <a:off x="339978" y="3161896"/>
            <a:ext cx="11159252" cy="3416320"/>
          </a:xfrm>
          <a:prstGeom prst="rect">
            <a:avLst/>
          </a:prstGeom>
        </p:spPr>
        <p:txBody>
          <a:bodyPr wrap="square">
            <a:spAutoFit/>
          </a:bodyPr>
          <a:lstStyle/>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在</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《公共建筑节能设计标准》</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GB50189-2015</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4.3.13</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条基础上完善。</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ct val="15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新风需求控制的原因：</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indent="457200">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当</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房间内人员密度变化较大时，新风量的供给超过实际需求会浪费新风的冷、热处理</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能量。</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ct val="15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新风量调节的输入因子：</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indent="457200">
              <a:lnSpc>
                <a:spcPct val="150000"/>
              </a:lnSpc>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CO2</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浓度可作为评价室内空气品质的指标</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，因此可</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根据</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CO2</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浓度检测值对新风量进行调节。</a:t>
            </a:r>
          </a:p>
          <a:p>
            <a:pPr marL="285750" indent="-285750">
              <a:lnSpc>
                <a:spcPct val="150000"/>
              </a:lnSpc>
              <a:buFont typeface="Wingdings" panose="05000000000000000000" pitchFamily="2" charset="2"/>
              <a:buChar char="Ø"/>
            </a:pP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当新风量根据需求调小时，排风量不变可能造成室内负压或负压加大，反而增加</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能耗。因此</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排风量也应适应新风量的变化以保持室内正确的压差。</a:t>
            </a:r>
          </a:p>
          <a:p>
            <a:pPr>
              <a:lnSpc>
                <a:spcPct val="150000"/>
              </a:lnSpc>
            </a:pPr>
            <a:endParaRPr lang="zh-CN" altLang="en-US" dirty="0">
              <a:solidFill>
                <a:schemeClr val="accent1">
                  <a:lumMod val="75000"/>
                </a:schemeClr>
              </a:solidFill>
              <a:latin typeface="楷体" panose="02010609060101010101" pitchFamily="49" charset="-122"/>
              <a:ea typeface="楷体" panose="02010609060101010101" pitchFamily="49" charset="-122"/>
            </a:endParaRPr>
          </a:p>
        </p:txBody>
      </p:sp>
      <p:sp>
        <p:nvSpPr>
          <p:cNvPr id="21" name="矩形 20">
            <a:extLst>
              <a:ext uri="{FF2B5EF4-FFF2-40B4-BE49-F238E27FC236}">
                <a16:creationId xmlns="" xmlns:a16="http://schemas.microsoft.com/office/drawing/2014/main" id="{183D9F24-4F07-42EA-92B3-981C3C613D38}"/>
              </a:ext>
            </a:extLst>
          </p:cNvPr>
          <p:cNvSpPr/>
          <p:nvPr/>
        </p:nvSpPr>
        <p:spPr>
          <a:xfrm>
            <a:off x="404101" y="842306"/>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4.4 </a:t>
            </a:r>
            <a:r>
              <a:rPr lang="zh-CN" altLang="en-US" sz="2000" b="0" cap="none" spc="0" dirty="0">
                <a:ln w="0"/>
                <a:solidFill>
                  <a:schemeClr val="tx1"/>
                </a:solidFill>
                <a:effectLst>
                  <a:outerShdw blurRad="38100" dist="19050" dir="2700000" algn="tl" rotWithShape="0">
                    <a:schemeClr val="dk1">
                      <a:alpha val="40000"/>
                    </a:schemeClr>
                  </a:outerShdw>
                </a:effectLst>
              </a:rPr>
              <a:t>通风、空调风系统</a:t>
            </a:r>
          </a:p>
        </p:txBody>
      </p:sp>
    </p:spTree>
    <p:extLst>
      <p:ext uri="{BB962C8B-B14F-4D97-AF65-F5344CB8AC3E}">
        <p14:creationId xmlns:p14="http://schemas.microsoft.com/office/powerpoint/2010/main" val="1530499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8" y="776585"/>
            <a:ext cx="159210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4.1 </a:t>
            </a:r>
            <a:r>
              <a:rPr lang="zh-CN" altLang="en-US" sz="2000" b="0" cap="none" spc="0" dirty="0">
                <a:ln w="0"/>
                <a:solidFill>
                  <a:schemeClr val="tx1"/>
                </a:solidFill>
                <a:effectLst>
                  <a:outerShdw blurRad="38100" dist="19050" dir="2700000" algn="tl" rotWithShape="0">
                    <a:schemeClr val="dk1">
                      <a:alpha val="40000"/>
                    </a:schemeClr>
                  </a:outerShdw>
                </a:effectLst>
              </a:rPr>
              <a:t>一般规定</a:t>
            </a:r>
          </a:p>
        </p:txBody>
      </p:sp>
      <p:sp>
        <p:nvSpPr>
          <p:cNvPr id="5" name="矩形 4"/>
          <p:cNvSpPr/>
          <p:nvPr/>
        </p:nvSpPr>
        <p:spPr>
          <a:xfrm>
            <a:off x="404098" y="1222681"/>
            <a:ext cx="11239501" cy="3766865"/>
          </a:xfrm>
          <a:prstGeom prst="rect">
            <a:avLst/>
          </a:prstGeom>
        </p:spPr>
        <p:txBody>
          <a:bodyPr wrap="square">
            <a:spAutoFit/>
          </a:bodyPr>
          <a:lstStyle/>
          <a:p>
            <a:pPr>
              <a:lnSpc>
                <a:spcPct val="150000"/>
              </a:lnSpc>
            </a:pPr>
            <a:r>
              <a:rPr lang="en-US" altLang="zh-CN" dirty="0">
                <a:latin typeface="Times New Roman" panose="02020603050405020304" pitchFamily="18" charset="0"/>
                <a:cs typeface="Times New Roman" panose="02020603050405020304" pitchFamily="18" charset="0"/>
              </a:rPr>
              <a:t>4.1.6 </a:t>
            </a:r>
            <a:r>
              <a:rPr lang="zh-CN" altLang="zh-CN" dirty="0">
                <a:latin typeface="Times New Roman" panose="02020603050405020304" pitchFamily="18" charset="0"/>
                <a:cs typeface="Times New Roman" panose="02020603050405020304" pitchFamily="18" charset="0"/>
              </a:rPr>
              <a:t>当建筑物存在大量余热、余湿及有害物质时，宜优先采取通风措施加以消除。通风设施的设计应遵循下列原则：</a:t>
            </a:r>
          </a:p>
          <a:p>
            <a:pPr indent="457200">
              <a:lnSpc>
                <a:spcPct val="150000"/>
              </a:lnSpc>
            </a:pPr>
            <a:r>
              <a:rPr lang="en-US" altLang="zh-CN" dirty="0">
                <a:latin typeface="Times New Roman" panose="02020603050405020304" pitchFamily="18" charset="0"/>
                <a:cs typeface="Times New Roman" panose="02020603050405020304" pitchFamily="18" charset="0"/>
              </a:rPr>
              <a:t>1 </a:t>
            </a:r>
            <a:r>
              <a:rPr lang="zh-CN" altLang="zh-CN" dirty="0">
                <a:latin typeface="Times New Roman" panose="02020603050405020304" pitchFamily="18" charset="0"/>
                <a:cs typeface="Times New Roman" panose="02020603050405020304" pitchFamily="18" charset="0"/>
              </a:rPr>
              <a:t>应优先采用自然通风的方式，当自然通风不能满足要求时，应采用机械通风或自然通风和机械通风结合的复合通风。</a:t>
            </a:r>
          </a:p>
          <a:p>
            <a:pPr indent="457200">
              <a:lnSpc>
                <a:spcPct val="150000"/>
              </a:lnSpc>
            </a:pPr>
            <a:r>
              <a:rPr lang="en-US" altLang="zh-CN" dirty="0">
                <a:latin typeface="Times New Roman" panose="02020603050405020304" pitchFamily="18" charset="0"/>
                <a:cs typeface="Times New Roman" panose="02020603050405020304" pitchFamily="18" charset="0"/>
              </a:rPr>
              <a:t>2 </a:t>
            </a:r>
            <a:r>
              <a:rPr lang="zh-CN" altLang="zh-CN" dirty="0">
                <a:latin typeface="Times New Roman" panose="02020603050405020304" pitchFamily="18" charset="0"/>
                <a:cs typeface="Times New Roman" panose="02020603050405020304" pitchFamily="18" charset="0"/>
              </a:rPr>
              <a:t>对建筑物内产生大量热、湿或有害物质的设备，应优先采用局部排风，散发热湿或有害物质的设备宜采用封闭、围挡等措施。当不能采用局部排风或局部排风达不到卫生要求时，应辅以全面通风或采用全面通风。</a:t>
            </a:r>
          </a:p>
          <a:p>
            <a:pPr indent="457200">
              <a:lnSpc>
                <a:spcPct val="150000"/>
              </a:lnSpc>
            </a:pPr>
            <a:r>
              <a:rPr lang="en-US" altLang="zh-CN" dirty="0">
                <a:latin typeface="Times New Roman" panose="02020603050405020304" pitchFamily="18" charset="0"/>
                <a:cs typeface="Times New Roman" panose="02020603050405020304" pitchFamily="18" charset="0"/>
              </a:rPr>
              <a:t>3 </a:t>
            </a:r>
            <a:r>
              <a:rPr lang="zh-CN" altLang="zh-CN" dirty="0">
                <a:latin typeface="Times New Roman" panose="02020603050405020304" pitchFamily="18" charset="0"/>
                <a:cs typeface="Times New Roman" panose="02020603050405020304" pitchFamily="18" charset="0"/>
              </a:rPr>
              <a:t>使用时间不同的区域宜各自独立设置机械通风系统。</a:t>
            </a:r>
          </a:p>
          <a:p>
            <a:pPr indent="457200">
              <a:lnSpc>
                <a:spcPct val="150000"/>
              </a:lnSpc>
            </a:pPr>
            <a:r>
              <a:rPr lang="en-US" altLang="zh-CN" dirty="0">
                <a:latin typeface="Times New Roman" panose="02020603050405020304" pitchFamily="18" charset="0"/>
                <a:cs typeface="Times New Roman" panose="02020603050405020304" pitchFamily="18" charset="0"/>
              </a:rPr>
              <a:t>4 </a:t>
            </a:r>
            <a:r>
              <a:rPr lang="zh-CN" altLang="zh-CN" dirty="0">
                <a:latin typeface="Times New Roman" panose="02020603050405020304" pitchFamily="18" charset="0"/>
                <a:cs typeface="Times New Roman" panose="02020603050405020304" pitchFamily="18" charset="0"/>
              </a:rPr>
              <a:t>当室内热、湿、有害物质的浓度变化较大时，或机械通风系统与空调系统联锁运行时，机械通风系统的风机可采用多台并联以利于台数控制，或设置风机调速装置。</a:t>
            </a:r>
          </a:p>
        </p:txBody>
      </p:sp>
    </p:spTree>
    <p:extLst>
      <p:ext uri="{BB962C8B-B14F-4D97-AF65-F5344CB8AC3E}">
        <p14:creationId xmlns:p14="http://schemas.microsoft.com/office/powerpoint/2010/main" val="3750848573"/>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5">
            <a:extLst>
              <a:ext uri="{FF2B5EF4-FFF2-40B4-BE49-F238E27FC236}">
                <a16:creationId xmlns="" xmlns:a16="http://schemas.microsoft.com/office/drawing/2014/main" id="{A0BE052A-7E0F-4F89-9D1E-90E6C35B798E}"/>
              </a:ext>
            </a:extLst>
          </p:cNvPr>
          <p:cNvSpPr>
            <a:spLocks noChangeArrowheads="1"/>
          </p:cNvSpPr>
          <p:nvPr/>
        </p:nvSpPr>
        <p:spPr bwMode="auto">
          <a:xfrm>
            <a:off x="3022122" y="224464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2">
            <a:extLst>
              <a:ext uri="{FF2B5EF4-FFF2-40B4-BE49-F238E27FC236}">
                <a16:creationId xmlns="" xmlns:a16="http://schemas.microsoft.com/office/drawing/2014/main" id="{F952E5F8-5024-4BEF-B32A-AF1C14CD7FD6}"/>
              </a:ext>
            </a:extLst>
          </p:cNvPr>
          <p:cNvSpPr>
            <a:spLocks noChangeArrowheads="1"/>
          </p:cNvSpPr>
          <p:nvPr/>
        </p:nvSpPr>
        <p:spPr bwMode="auto">
          <a:xfrm>
            <a:off x="4003589" y="226845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矩形 8">
            <a:extLst>
              <a:ext uri="{FF2B5EF4-FFF2-40B4-BE49-F238E27FC236}">
                <a16:creationId xmlns="" xmlns:a16="http://schemas.microsoft.com/office/drawing/2014/main" id="{65E9F783-5333-4C7C-9177-80E6CCE11781}"/>
              </a:ext>
            </a:extLst>
          </p:cNvPr>
          <p:cNvSpPr/>
          <p:nvPr/>
        </p:nvSpPr>
        <p:spPr>
          <a:xfrm>
            <a:off x="404098" y="1464186"/>
            <a:ext cx="11031012" cy="873572"/>
          </a:xfrm>
          <a:prstGeom prst="rect">
            <a:avLst/>
          </a:prstGeom>
        </p:spPr>
        <p:txBody>
          <a:bodyPr wrap="square">
            <a:spAutoFit/>
          </a:bodyPr>
          <a:lstStyle/>
          <a:p>
            <a:pPr>
              <a:lnSpc>
                <a:spcPct val="150000"/>
              </a:lnSpc>
            </a:pPr>
            <a:r>
              <a:rPr lang="en-US" altLang="zh-CN" dirty="0">
                <a:latin typeface="Times New Roman" panose="02020603050405020304" pitchFamily="18" charset="0"/>
                <a:cs typeface="Times New Roman" panose="02020603050405020304" pitchFamily="18" charset="0"/>
              </a:rPr>
              <a:t>4.4.15 </a:t>
            </a:r>
            <a:r>
              <a:rPr lang="zh-CN" altLang="zh-CN" dirty="0">
                <a:latin typeface="Times New Roman" panose="02020603050405020304" pitchFamily="18" charset="0"/>
                <a:cs typeface="Times New Roman" panose="02020603050405020304" pitchFamily="18" charset="0"/>
              </a:rPr>
              <a:t>设有集中排风的空调系统经技术经济比较合理时</a:t>
            </a:r>
            <a:r>
              <a:rPr lang="zh-CN" altLang="en-US" dirty="0">
                <a:latin typeface="Times New Roman" panose="02020603050405020304" pitchFamily="18" charset="0"/>
                <a:cs typeface="Times New Roman" panose="02020603050405020304" pitchFamily="18" charset="0"/>
              </a:rPr>
              <a:t>，</a:t>
            </a:r>
            <a:r>
              <a:rPr lang="zh-CN" altLang="zh-CN" dirty="0">
                <a:latin typeface="Times New Roman" panose="02020603050405020304" pitchFamily="18" charset="0"/>
                <a:cs typeface="Times New Roman" panose="02020603050405020304" pitchFamily="18" charset="0"/>
              </a:rPr>
              <a:t>宜设置空气</a:t>
            </a:r>
            <a:r>
              <a:rPr lang="en-US" altLang="zh-CN" dirty="0">
                <a:latin typeface="Times New Roman" panose="02020603050405020304" pitchFamily="18" charset="0"/>
                <a:cs typeface="Times New Roman" panose="02020603050405020304" pitchFamily="18" charset="0"/>
              </a:rPr>
              <a:t>—</a:t>
            </a:r>
            <a:r>
              <a:rPr lang="zh-CN" altLang="zh-CN" dirty="0">
                <a:latin typeface="Times New Roman" panose="02020603050405020304" pitchFamily="18" charset="0"/>
                <a:cs typeface="Times New Roman" panose="02020603050405020304" pitchFamily="18" charset="0"/>
              </a:rPr>
              <a:t>空气能量回收装置。</a:t>
            </a:r>
          </a:p>
          <a:p>
            <a:pPr>
              <a:lnSpc>
                <a:spcPct val="150000"/>
              </a:lnSpc>
            </a:pPr>
            <a:endParaRPr lang="zh-CN" altLang="zh-CN" dirty="0">
              <a:latin typeface="Times New Roman" panose="02020603050405020304" pitchFamily="18" charset="0"/>
              <a:cs typeface="Times New Roman" panose="02020603050405020304" pitchFamily="18" charset="0"/>
            </a:endParaRPr>
          </a:p>
        </p:txBody>
      </p:sp>
      <p:sp>
        <p:nvSpPr>
          <p:cNvPr id="4" name="Rectangle 2">
            <a:extLst>
              <a:ext uri="{FF2B5EF4-FFF2-40B4-BE49-F238E27FC236}">
                <a16:creationId xmlns="" xmlns:a16="http://schemas.microsoft.com/office/drawing/2014/main" id="{DEF73107-D0C6-4400-B2C2-2C8E9761CE6B}"/>
              </a:ext>
            </a:extLst>
          </p:cNvPr>
          <p:cNvSpPr>
            <a:spLocks noChangeArrowheads="1"/>
          </p:cNvSpPr>
          <p:nvPr/>
        </p:nvSpPr>
        <p:spPr bwMode="auto">
          <a:xfrm>
            <a:off x="3641124" y="202080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Rectangle 8">
            <a:extLst>
              <a:ext uri="{FF2B5EF4-FFF2-40B4-BE49-F238E27FC236}">
                <a16:creationId xmlns="" xmlns:a16="http://schemas.microsoft.com/office/drawing/2014/main" id="{31BCFFB2-13FB-4C53-A12D-A1B727593322}"/>
              </a:ext>
            </a:extLst>
          </p:cNvPr>
          <p:cNvSpPr>
            <a:spLocks noChangeArrowheads="1"/>
          </p:cNvSpPr>
          <p:nvPr/>
        </p:nvSpPr>
        <p:spPr bwMode="auto">
          <a:xfrm>
            <a:off x="3871784" y="316189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五边形 2">
            <a:extLst>
              <a:ext uri="{FF2B5EF4-FFF2-40B4-BE49-F238E27FC236}">
                <a16:creationId xmlns="" xmlns:a16="http://schemas.microsoft.com/office/drawing/2014/main" id="{CAB18D2C-270F-43F4-A9A0-067B58F947B2}"/>
              </a:ext>
            </a:extLst>
          </p:cNvPr>
          <p:cNvSpPr/>
          <p:nvPr/>
        </p:nvSpPr>
        <p:spPr>
          <a:xfrm>
            <a:off x="417906" y="2110288"/>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10" name="矩形 9">
            <a:extLst>
              <a:ext uri="{FF2B5EF4-FFF2-40B4-BE49-F238E27FC236}">
                <a16:creationId xmlns="" xmlns:a16="http://schemas.microsoft.com/office/drawing/2014/main" id="{5B3D837A-3769-4D28-9DDB-B2BF58DA7709}"/>
              </a:ext>
            </a:extLst>
          </p:cNvPr>
          <p:cNvSpPr/>
          <p:nvPr/>
        </p:nvSpPr>
        <p:spPr>
          <a:xfrm>
            <a:off x="339978" y="2624052"/>
            <a:ext cx="11159252" cy="4247317"/>
          </a:xfrm>
          <a:prstGeom prst="rect">
            <a:avLst/>
          </a:prstGeom>
        </p:spPr>
        <p:txBody>
          <a:bodyPr wrap="square">
            <a:spAutoFit/>
          </a:bodyPr>
          <a:lstStyle/>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在</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《公共建筑节能设计标准》</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GB50189-2015</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4.3.25</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条基础上调整。将国标条文中关于核算排风侧是否出现结霜、结露现象的要求放到</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4.4.16</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空气</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空气能量回收装置的设计要求中。</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ct val="15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条文说明中强调应进行技术经济比较，以确定是否应用空气</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空气能量回收装置。</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endPar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综合</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气象条件、使用时间等因素进行技术经济</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比较</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不</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节能或者节能但系统回收期过长时，均不应采用能量回收装置。</a:t>
            </a:r>
          </a:p>
          <a:p>
            <a:pPr>
              <a:lnSpc>
                <a:spcPct val="150000"/>
              </a:lnSpc>
            </a:pP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ct val="15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排</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风中有害物质浓度较大时、冬季利用室外新风供冷时，可不设置能量回收装置。</a:t>
            </a:r>
          </a:p>
          <a:p>
            <a:pPr>
              <a:lnSpc>
                <a:spcPct val="150000"/>
              </a:lnSpc>
            </a:pPr>
            <a:endParaRPr lang="zh-CN" altLang="en-US" dirty="0">
              <a:solidFill>
                <a:schemeClr val="accent1">
                  <a:lumMod val="75000"/>
                </a:schemeClr>
              </a:solidFill>
              <a:latin typeface="楷体" panose="02010609060101010101" pitchFamily="49" charset="-122"/>
              <a:ea typeface="楷体" panose="02010609060101010101" pitchFamily="49" charset="-122"/>
            </a:endParaRPr>
          </a:p>
        </p:txBody>
      </p:sp>
      <p:sp>
        <p:nvSpPr>
          <p:cNvPr id="11" name="矩形 10">
            <a:extLst>
              <a:ext uri="{FF2B5EF4-FFF2-40B4-BE49-F238E27FC236}">
                <a16:creationId xmlns="" xmlns:a16="http://schemas.microsoft.com/office/drawing/2014/main" id="{ADC47BA0-FD63-4E3B-B98A-F74226584DC9}"/>
              </a:ext>
            </a:extLst>
          </p:cNvPr>
          <p:cNvSpPr/>
          <p:nvPr/>
        </p:nvSpPr>
        <p:spPr>
          <a:xfrm>
            <a:off x="404101" y="842306"/>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4.4 </a:t>
            </a:r>
            <a:r>
              <a:rPr lang="zh-CN" altLang="en-US" sz="2000" b="0" cap="none" spc="0" dirty="0">
                <a:ln w="0"/>
                <a:solidFill>
                  <a:schemeClr val="tx1"/>
                </a:solidFill>
                <a:effectLst>
                  <a:outerShdw blurRad="38100" dist="19050" dir="2700000" algn="tl" rotWithShape="0">
                    <a:schemeClr val="dk1">
                      <a:alpha val="40000"/>
                    </a:schemeClr>
                  </a:outerShdw>
                </a:effectLst>
              </a:rPr>
              <a:t>通风、空调风系统</a:t>
            </a:r>
          </a:p>
        </p:txBody>
      </p:sp>
      <p:sp>
        <p:nvSpPr>
          <p:cNvPr id="13" name="矩形 12">
            <a:extLst>
              <a:ext uri="{FF2B5EF4-FFF2-40B4-BE49-F238E27FC236}">
                <a16:creationId xmlns="" xmlns:a16="http://schemas.microsoft.com/office/drawing/2014/main" id="{5B3D837A-3769-4D28-9DDB-B2BF58DA7709}"/>
              </a:ext>
            </a:extLst>
          </p:cNvPr>
          <p:cNvSpPr/>
          <p:nvPr/>
        </p:nvSpPr>
        <p:spPr>
          <a:xfrm>
            <a:off x="733096" y="3824380"/>
            <a:ext cx="8784059" cy="923330"/>
          </a:xfrm>
          <a:prstGeom prst="rect">
            <a:avLst/>
          </a:prstGeom>
        </p:spPr>
        <p:txBody>
          <a:bodyPr wrap="square">
            <a:spAutoFit/>
          </a:bodyPr>
          <a:lstStyle/>
          <a:p>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空气</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空气能量回收装置回收空调排风中的热量和冷量</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，可</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减少新风冷、热处理的</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能耗</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新风</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、排风通过空气</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空气能量回收装置会产生一定压降，相应增加风机输配</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能耗</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空气</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空气能量回收装置造价</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较高</a:t>
            </a:r>
            <a:endParaRPr lang="zh-CN" altLang="en-US" dirty="0">
              <a:solidFill>
                <a:schemeClr val="accent1">
                  <a:lumMod val="75000"/>
                </a:schemeClr>
              </a:solidFill>
              <a:latin typeface="楷体" panose="02010609060101010101" pitchFamily="49" charset="-122"/>
              <a:ea typeface="楷体" panose="02010609060101010101" pitchFamily="49" charset="-122"/>
            </a:endParaRPr>
          </a:p>
        </p:txBody>
      </p:sp>
      <p:sp>
        <p:nvSpPr>
          <p:cNvPr id="2" name="左大括号 1"/>
          <p:cNvSpPr/>
          <p:nvPr/>
        </p:nvSpPr>
        <p:spPr>
          <a:xfrm>
            <a:off x="667406" y="4051947"/>
            <a:ext cx="131379" cy="545668"/>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下箭头 4"/>
          <p:cNvSpPr/>
          <p:nvPr/>
        </p:nvSpPr>
        <p:spPr>
          <a:xfrm>
            <a:off x="2743200" y="4764082"/>
            <a:ext cx="204952" cy="3634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864682293"/>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5">
            <a:extLst>
              <a:ext uri="{FF2B5EF4-FFF2-40B4-BE49-F238E27FC236}">
                <a16:creationId xmlns="" xmlns:a16="http://schemas.microsoft.com/office/drawing/2014/main" id="{A0BE052A-7E0F-4F89-9D1E-90E6C35B798E}"/>
              </a:ext>
            </a:extLst>
          </p:cNvPr>
          <p:cNvSpPr>
            <a:spLocks noChangeArrowheads="1"/>
          </p:cNvSpPr>
          <p:nvPr/>
        </p:nvSpPr>
        <p:spPr bwMode="auto">
          <a:xfrm>
            <a:off x="3022122" y="224464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2">
            <a:extLst>
              <a:ext uri="{FF2B5EF4-FFF2-40B4-BE49-F238E27FC236}">
                <a16:creationId xmlns="" xmlns:a16="http://schemas.microsoft.com/office/drawing/2014/main" id="{F952E5F8-5024-4BEF-B32A-AF1C14CD7FD6}"/>
              </a:ext>
            </a:extLst>
          </p:cNvPr>
          <p:cNvSpPr>
            <a:spLocks noChangeArrowheads="1"/>
          </p:cNvSpPr>
          <p:nvPr/>
        </p:nvSpPr>
        <p:spPr bwMode="auto">
          <a:xfrm>
            <a:off x="4003589" y="226845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矩形 8">
            <a:extLst>
              <a:ext uri="{FF2B5EF4-FFF2-40B4-BE49-F238E27FC236}">
                <a16:creationId xmlns="" xmlns:a16="http://schemas.microsoft.com/office/drawing/2014/main" id="{65E9F783-5333-4C7C-9177-80E6CCE11781}"/>
              </a:ext>
            </a:extLst>
          </p:cNvPr>
          <p:cNvSpPr/>
          <p:nvPr/>
        </p:nvSpPr>
        <p:spPr>
          <a:xfrm>
            <a:off x="404098" y="1293385"/>
            <a:ext cx="11031012" cy="3782061"/>
          </a:xfrm>
          <a:prstGeom prst="rect">
            <a:avLst/>
          </a:prstGeom>
        </p:spPr>
        <p:txBody>
          <a:bodyPr wrap="square">
            <a:spAutoFit/>
          </a:bodyPr>
          <a:lstStyle/>
          <a:p>
            <a:pPr>
              <a:lnSpc>
                <a:spcPct val="150000"/>
              </a:lnSpc>
            </a:pPr>
            <a:r>
              <a:rPr lang="en-US" altLang="zh-CN" dirty="0">
                <a:latin typeface="Times New Roman" panose="02020603050405020304" pitchFamily="18" charset="0"/>
                <a:cs typeface="Times New Roman" panose="02020603050405020304" pitchFamily="18" charset="0"/>
              </a:rPr>
              <a:t>4.4.16 </a:t>
            </a:r>
            <a:r>
              <a:rPr lang="zh-CN" altLang="zh-CN" dirty="0">
                <a:latin typeface="Times New Roman" panose="02020603050405020304" pitchFamily="18" charset="0"/>
                <a:cs typeface="Times New Roman" panose="02020603050405020304" pitchFamily="18" charset="0"/>
              </a:rPr>
              <a:t>空气能量回收系统设计，应符合下列要求：</a:t>
            </a:r>
          </a:p>
          <a:p>
            <a:pPr indent="457200">
              <a:lnSpc>
                <a:spcPct val="150000"/>
              </a:lnSpc>
            </a:pPr>
            <a:r>
              <a:rPr lang="en-US" altLang="zh-CN" dirty="0">
                <a:latin typeface="Times New Roman" panose="02020603050405020304" pitchFamily="18" charset="0"/>
                <a:cs typeface="Times New Roman" panose="02020603050405020304" pitchFamily="18" charset="0"/>
              </a:rPr>
              <a:t>1 </a:t>
            </a:r>
            <a:r>
              <a:rPr lang="zh-CN" altLang="zh-CN" dirty="0">
                <a:latin typeface="Times New Roman" panose="02020603050405020304" pitchFamily="18" charset="0"/>
                <a:cs typeface="Times New Roman" panose="02020603050405020304" pitchFamily="18" charset="0"/>
              </a:rPr>
              <a:t>能量回收装置的类型，应根据处理风量、新排风中显热量和潜热量的构成以及排风中污染物种类等选择；</a:t>
            </a:r>
          </a:p>
          <a:p>
            <a:pPr indent="457200">
              <a:lnSpc>
                <a:spcPct val="150000"/>
              </a:lnSpc>
            </a:pPr>
            <a:r>
              <a:rPr lang="en-US" altLang="zh-CN" dirty="0">
                <a:latin typeface="Times New Roman" panose="02020603050405020304" pitchFamily="18" charset="0"/>
                <a:cs typeface="Times New Roman" panose="02020603050405020304" pitchFamily="18" charset="0"/>
              </a:rPr>
              <a:t>2 </a:t>
            </a:r>
            <a:r>
              <a:rPr lang="zh-CN" altLang="zh-CN" dirty="0">
                <a:latin typeface="Times New Roman" panose="02020603050405020304" pitchFamily="18" charset="0"/>
                <a:cs typeface="Times New Roman" panose="02020603050405020304" pitchFamily="18" charset="0"/>
              </a:rPr>
              <a:t>能量回收系统排风量与新风量的比值应为</a:t>
            </a:r>
            <a:r>
              <a:rPr lang="en-US" altLang="zh-CN" dirty="0">
                <a:latin typeface="Times New Roman" panose="02020603050405020304" pitchFamily="18" charset="0"/>
                <a:cs typeface="Times New Roman" panose="02020603050405020304" pitchFamily="18" charset="0"/>
              </a:rPr>
              <a:t>0.75~1.33</a:t>
            </a:r>
            <a:r>
              <a:rPr lang="zh-CN" altLang="zh-CN" dirty="0">
                <a:latin typeface="Times New Roman" panose="02020603050405020304" pitchFamily="18" charset="0"/>
                <a:cs typeface="Times New Roman" panose="02020603050405020304" pitchFamily="18" charset="0"/>
              </a:rPr>
              <a:t>；</a:t>
            </a:r>
          </a:p>
          <a:p>
            <a:pPr indent="457200">
              <a:lnSpc>
                <a:spcPct val="150000"/>
              </a:lnSpc>
            </a:pPr>
            <a:r>
              <a:rPr lang="en-US" altLang="zh-CN" dirty="0">
                <a:latin typeface="Times New Roman" panose="02020603050405020304" pitchFamily="18" charset="0"/>
                <a:cs typeface="Times New Roman" panose="02020603050405020304" pitchFamily="18" charset="0"/>
              </a:rPr>
              <a:t>3 </a:t>
            </a:r>
            <a:r>
              <a:rPr lang="zh-CN" altLang="zh-CN" dirty="0">
                <a:latin typeface="Times New Roman" panose="02020603050405020304" pitchFamily="18" charset="0"/>
                <a:cs typeface="Times New Roman" panose="02020603050405020304" pitchFamily="18" charset="0"/>
              </a:rPr>
              <a:t>能量回收装置在规定工况下的交换效率，应达到《空气</a:t>
            </a:r>
            <a:r>
              <a:rPr lang="en-US" altLang="zh-CN" dirty="0">
                <a:latin typeface="Times New Roman" panose="02020603050405020304" pitchFamily="18" charset="0"/>
                <a:cs typeface="Times New Roman" panose="02020603050405020304" pitchFamily="18" charset="0"/>
              </a:rPr>
              <a:t>-</a:t>
            </a:r>
            <a:r>
              <a:rPr lang="zh-CN" altLang="zh-CN" dirty="0">
                <a:latin typeface="Times New Roman" panose="02020603050405020304" pitchFamily="18" charset="0"/>
                <a:cs typeface="Times New Roman" panose="02020603050405020304" pitchFamily="18" charset="0"/>
              </a:rPr>
              <a:t>空气能量回收装置》</a:t>
            </a:r>
            <a:r>
              <a:rPr lang="en-US" altLang="zh-CN" dirty="0">
                <a:latin typeface="Times New Roman" panose="02020603050405020304" pitchFamily="18" charset="0"/>
                <a:cs typeface="Times New Roman" panose="02020603050405020304" pitchFamily="18" charset="0"/>
              </a:rPr>
              <a:t>GB/T21087</a:t>
            </a:r>
            <a:r>
              <a:rPr lang="zh-CN" altLang="zh-CN" dirty="0">
                <a:latin typeface="Times New Roman" panose="02020603050405020304" pitchFamily="18" charset="0"/>
                <a:cs typeface="Times New Roman" panose="02020603050405020304" pitchFamily="18" charset="0"/>
              </a:rPr>
              <a:t>的规定；</a:t>
            </a:r>
          </a:p>
          <a:p>
            <a:pPr indent="457200">
              <a:lnSpc>
                <a:spcPct val="150000"/>
              </a:lnSpc>
            </a:pPr>
            <a:r>
              <a:rPr lang="en-US" altLang="zh-CN" dirty="0">
                <a:latin typeface="Times New Roman" panose="02020603050405020304" pitchFamily="18" charset="0"/>
                <a:cs typeface="Times New Roman" panose="02020603050405020304" pitchFamily="18" charset="0"/>
              </a:rPr>
              <a:t>4 </a:t>
            </a:r>
            <a:r>
              <a:rPr lang="zh-CN" altLang="zh-CN" dirty="0">
                <a:latin typeface="Times New Roman" panose="02020603050405020304" pitchFamily="18" charset="0"/>
                <a:cs typeface="Times New Roman" panose="02020603050405020304" pitchFamily="18" charset="0"/>
              </a:rPr>
              <a:t>能量回收装置的回收能量计算，应考虑积尘的影响；</a:t>
            </a:r>
          </a:p>
          <a:p>
            <a:pPr indent="457200">
              <a:lnSpc>
                <a:spcPct val="150000"/>
              </a:lnSpc>
            </a:pPr>
            <a:r>
              <a:rPr lang="en-US" altLang="zh-CN" dirty="0">
                <a:latin typeface="Times New Roman" panose="02020603050405020304" pitchFamily="18" charset="0"/>
                <a:cs typeface="Times New Roman" panose="02020603050405020304" pitchFamily="18" charset="0"/>
              </a:rPr>
              <a:t>5 </a:t>
            </a:r>
            <a:r>
              <a:rPr lang="zh-CN" altLang="zh-CN" dirty="0">
                <a:latin typeface="Times New Roman" panose="02020603050405020304" pitchFamily="18" charset="0"/>
                <a:cs typeface="Times New Roman" panose="02020603050405020304" pitchFamily="18" charset="0"/>
              </a:rPr>
              <a:t>应对能量回收装置排风侧是否出现结霜或结露进行核算；</a:t>
            </a:r>
          </a:p>
          <a:p>
            <a:pPr indent="457200">
              <a:lnSpc>
                <a:spcPct val="150000"/>
              </a:lnSpc>
            </a:pPr>
            <a:r>
              <a:rPr lang="en-US" altLang="zh-CN" dirty="0">
                <a:latin typeface="Times New Roman" panose="02020603050405020304" pitchFamily="18" charset="0"/>
                <a:cs typeface="Times New Roman" panose="02020603050405020304" pitchFamily="18" charset="0"/>
              </a:rPr>
              <a:t>6 </a:t>
            </a:r>
            <a:r>
              <a:rPr lang="zh-CN" altLang="zh-CN" dirty="0">
                <a:latin typeface="Times New Roman" panose="02020603050405020304" pitchFamily="18" charset="0"/>
                <a:cs typeface="Times New Roman" panose="02020603050405020304" pitchFamily="18" charset="0"/>
              </a:rPr>
              <a:t>全年运行的空调系统中的能量回收装置，宜设旁通通路。</a:t>
            </a:r>
          </a:p>
          <a:p>
            <a:pPr>
              <a:lnSpc>
                <a:spcPct val="150000"/>
              </a:lnSpc>
            </a:pPr>
            <a:endParaRPr lang="zh-CN" altLang="zh-CN" dirty="0">
              <a:latin typeface="Times New Roman" panose="02020603050405020304" pitchFamily="18" charset="0"/>
              <a:cs typeface="Times New Roman" panose="02020603050405020304" pitchFamily="18" charset="0"/>
            </a:endParaRPr>
          </a:p>
        </p:txBody>
      </p:sp>
      <p:sp>
        <p:nvSpPr>
          <p:cNvPr id="4" name="Rectangle 2">
            <a:extLst>
              <a:ext uri="{FF2B5EF4-FFF2-40B4-BE49-F238E27FC236}">
                <a16:creationId xmlns="" xmlns:a16="http://schemas.microsoft.com/office/drawing/2014/main" id="{DEF73107-D0C6-4400-B2C2-2C8E9761CE6B}"/>
              </a:ext>
            </a:extLst>
          </p:cNvPr>
          <p:cNvSpPr>
            <a:spLocks noChangeArrowheads="1"/>
          </p:cNvSpPr>
          <p:nvPr/>
        </p:nvSpPr>
        <p:spPr bwMode="auto">
          <a:xfrm>
            <a:off x="3641124" y="202080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Rectangle 8">
            <a:extLst>
              <a:ext uri="{FF2B5EF4-FFF2-40B4-BE49-F238E27FC236}">
                <a16:creationId xmlns="" xmlns:a16="http://schemas.microsoft.com/office/drawing/2014/main" id="{31BCFFB2-13FB-4C53-A12D-A1B727593322}"/>
              </a:ext>
            </a:extLst>
          </p:cNvPr>
          <p:cNvSpPr>
            <a:spLocks noChangeArrowheads="1"/>
          </p:cNvSpPr>
          <p:nvPr/>
        </p:nvSpPr>
        <p:spPr bwMode="auto">
          <a:xfrm>
            <a:off x="3871784" y="316189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1" name="矩形 10">
            <a:extLst>
              <a:ext uri="{FF2B5EF4-FFF2-40B4-BE49-F238E27FC236}">
                <a16:creationId xmlns="" xmlns:a16="http://schemas.microsoft.com/office/drawing/2014/main" id="{8937FF6C-36F4-473F-9BCD-79B7C71DDBEE}"/>
              </a:ext>
            </a:extLst>
          </p:cNvPr>
          <p:cNvSpPr/>
          <p:nvPr/>
        </p:nvSpPr>
        <p:spPr>
          <a:xfrm>
            <a:off x="404101" y="842306"/>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4.4 </a:t>
            </a:r>
            <a:r>
              <a:rPr lang="zh-CN" altLang="en-US" sz="2000" b="0" cap="none" spc="0" dirty="0">
                <a:ln w="0"/>
                <a:solidFill>
                  <a:schemeClr val="tx1"/>
                </a:solidFill>
                <a:effectLst>
                  <a:outerShdw blurRad="38100" dist="19050" dir="2700000" algn="tl" rotWithShape="0">
                    <a:schemeClr val="dk1">
                      <a:alpha val="40000"/>
                    </a:schemeClr>
                  </a:outerShdw>
                </a:effectLst>
              </a:rPr>
              <a:t>通风、空调风系统</a:t>
            </a:r>
          </a:p>
        </p:txBody>
      </p:sp>
    </p:spTree>
    <p:extLst>
      <p:ext uri="{BB962C8B-B14F-4D97-AF65-F5344CB8AC3E}">
        <p14:creationId xmlns:p14="http://schemas.microsoft.com/office/powerpoint/2010/main" val="4081246808"/>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5">
            <a:extLst>
              <a:ext uri="{FF2B5EF4-FFF2-40B4-BE49-F238E27FC236}">
                <a16:creationId xmlns="" xmlns:a16="http://schemas.microsoft.com/office/drawing/2014/main" id="{A0BE052A-7E0F-4F89-9D1E-90E6C35B798E}"/>
              </a:ext>
            </a:extLst>
          </p:cNvPr>
          <p:cNvSpPr>
            <a:spLocks noChangeArrowheads="1"/>
          </p:cNvSpPr>
          <p:nvPr/>
        </p:nvSpPr>
        <p:spPr bwMode="auto">
          <a:xfrm>
            <a:off x="3022122" y="224464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2">
            <a:extLst>
              <a:ext uri="{FF2B5EF4-FFF2-40B4-BE49-F238E27FC236}">
                <a16:creationId xmlns="" xmlns:a16="http://schemas.microsoft.com/office/drawing/2014/main" id="{F952E5F8-5024-4BEF-B32A-AF1C14CD7FD6}"/>
              </a:ext>
            </a:extLst>
          </p:cNvPr>
          <p:cNvSpPr>
            <a:spLocks noChangeArrowheads="1"/>
          </p:cNvSpPr>
          <p:nvPr/>
        </p:nvSpPr>
        <p:spPr bwMode="auto">
          <a:xfrm>
            <a:off x="4003589" y="226845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矩形 8">
            <a:extLst>
              <a:ext uri="{FF2B5EF4-FFF2-40B4-BE49-F238E27FC236}">
                <a16:creationId xmlns="" xmlns:a16="http://schemas.microsoft.com/office/drawing/2014/main" id="{65E9F783-5333-4C7C-9177-80E6CCE11781}"/>
              </a:ext>
            </a:extLst>
          </p:cNvPr>
          <p:cNvSpPr/>
          <p:nvPr/>
        </p:nvSpPr>
        <p:spPr>
          <a:xfrm>
            <a:off x="341039" y="1385359"/>
            <a:ext cx="11031012" cy="646331"/>
          </a:xfrm>
          <a:prstGeom prst="rect">
            <a:avLst/>
          </a:prstGeom>
        </p:spPr>
        <p:txBody>
          <a:bodyPr wrap="square">
            <a:spAutoFit/>
          </a:bodyPr>
          <a:lstStyle/>
          <a:p>
            <a:r>
              <a:rPr lang="en-US" altLang="zh-CN" dirty="0" smtClean="0">
                <a:latin typeface="Times New Roman" panose="02020603050405020304" pitchFamily="18" charset="0"/>
                <a:cs typeface="Times New Roman" panose="02020603050405020304" pitchFamily="18" charset="0"/>
              </a:rPr>
              <a:t>4.4.16                                     </a:t>
            </a:r>
          </a:p>
          <a:p>
            <a:endParaRPr lang="zh-CN" altLang="zh-CN" dirty="0">
              <a:latin typeface="Times New Roman" panose="02020603050405020304" pitchFamily="18" charset="0"/>
              <a:cs typeface="Times New Roman" panose="02020603050405020304" pitchFamily="18" charset="0"/>
            </a:endParaRPr>
          </a:p>
        </p:txBody>
      </p:sp>
      <p:sp>
        <p:nvSpPr>
          <p:cNvPr id="4" name="Rectangle 2">
            <a:extLst>
              <a:ext uri="{FF2B5EF4-FFF2-40B4-BE49-F238E27FC236}">
                <a16:creationId xmlns="" xmlns:a16="http://schemas.microsoft.com/office/drawing/2014/main" id="{DEF73107-D0C6-4400-B2C2-2C8E9761CE6B}"/>
              </a:ext>
            </a:extLst>
          </p:cNvPr>
          <p:cNvSpPr>
            <a:spLocks noChangeArrowheads="1"/>
          </p:cNvSpPr>
          <p:nvPr/>
        </p:nvSpPr>
        <p:spPr bwMode="auto">
          <a:xfrm>
            <a:off x="3641124" y="202080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Rectangle 8">
            <a:extLst>
              <a:ext uri="{FF2B5EF4-FFF2-40B4-BE49-F238E27FC236}">
                <a16:creationId xmlns="" xmlns:a16="http://schemas.microsoft.com/office/drawing/2014/main" id="{31BCFFB2-13FB-4C53-A12D-A1B727593322}"/>
              </a:ext>
            </a:extLst>
          </p:cNvPr>
          <p:cNvSpPr>
            <a:spLocks noChangeArrowheads="1"/>
          </p:cNvSpPr>
          <p:nvPr/>
        </p:nvSpPr>
        <p:spPr bwMode="auto">
          <a:xfrm>
            <a:off x="3871784" y="316189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1" name="矩形 10">
            <a:extLst>
              <a:ext uri="{FF2B5EF4-FFF2-40B4-BE49-F238E27FC236}">
                <a16:creationId xmlns="" xmlns:a16="http://schemas.microsoft.com/office/drawing/2014/main" id="{974564AD-2AA9-4BA0-9EF2-904DBA91B87E}"/>
              </a:ext>
            </a:extLst>
          </p:cNvPr>
          <p:cNvSpPr/>
          <p:nvPr/>
        </p:nvSpPr>
        <p:spPr>
          <a:xfrm>
            <a:off x="404101" y="842306"/>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4.4 </a:t>
            </a:r>
            <a:r>
              <a:rPr lang="zh-CN" altLang="en-US" sz="2000" b="0" cap="none" spc="0" dirty="0">
                <a:ln w="0"/>
                <a:solidFill>
                  <a:schemeClr val="tx1"/>
                </a:solidFill>
                <a:effectLst>
                  <a:outerShdw blurRad="38100" dist="19050" dir="2700000" algn="tl" rotWithShape="0">
                    <a:schemeClr val="dk1">
                      <a:alpha val="40000"/>
                    </a:schemeClr>
                  </a:outerShdw>
                </a:effectLst>
              </a:rPr>
              <a:t>通风、空调风系统</a:t>
            </a:r>
          </a:p>
        </p:txBody>
      </p:sp>
      <p:sp>
        <p:nvSpPr>
          <p:cNvPr id="8" name="五边形 2">
            <a:extLst>
              <a:ext uri="{FF2B5EF4-FFF2-40B4-BE49-F238E27FC236}">
                <a16:creationId xmlns="" xmlns:a16="http://schemas.microsoft.com/office/drawing/2014/main" id="{1743905E-49BD-4A5F-9255-48940FB3B255}"/>
              </a:ext>
            </a:extLst>
          </p:cNvPr>
          <p:cNvSpPr/>
          <p:nvPr/>
        </p:nvSpPr>
        <p:spPr>
          <a:xfrm>
            <a:off x="1192374" y="1355416"/>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10" name="矩形 9">
            <a:extLst>
              <a:ext uri="{FF2B5EF4-FFF2-40B4-BE49-F238E27FC236}">
                <a16:creationId xmlns="" xmlns:a16="http://schemas.microsoft.com/office/drawing/2014/main" id="{EFB3B6AA-460A-4620-B759-FFDB3396CE29}"/>
              </a:ext>
            </a:extLst>
          </p:cNvPr>
          <p:cNvSpPr/>
          <p:nvPr/>
        </p:nvSpPr>
        <p:spPr>
          <a:xfrm>
            <a:off x="241188" y="1813984"/>
            <a:ext cx="11619736" cy="4247317"/>
          </a:xfrm>
          <a:prstGeom prst="rect">
            <a:avLst/>
          </a:prstGeom>
        </p:spPr>
        <p:txBody>
          <a:bodyPr wrap="square">
            <a:spAutoFit/>
          </a:bodyPr>
          <a:lstStyle/>
          <a:p>
            <a:pPr marL="285750" indent="-285750">
              <a:lnSpc>
                <a:spcPct val="15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款</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类型的选择：</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国家标准</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空气</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空气能量回收装置</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》GB/T21087</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将空气能量回收装置按换热类型分为全热回收型和显热回收型，同时规定了内部漏风率和外部漏风率指标。新排风中显热和潜热能量的构成比例是选择显热或全热空气能量回收装置的关键因素；根据卫生要求新风与排风不应直接接触的系统，应采用内部泄漏率小的回收装置。因此应根据各项因素选择适合工程要求的能量回收装置类型</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endPar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ct val="15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2</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款</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排</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风量与新风量的比值</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R</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R</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过</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大或过小时，换热效率会降低，热回收经济性变差</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当</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R</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为</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时，空气能量回收装置的经济性、技术性最合理；因此</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R</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应接近</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，考虑工程实际情况，规定</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R=0.75~1.33</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p>
          <a:p>
            <a:pPr>
              <a:lnSpc>
                <a:spcPct val="150000"/>
              </a:lnSpc>
            </a:pPr>
            <a:endPar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1989548992"/>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 xmlns:a16="http://schemas.microsoft.com/office/drawing/2014/main" id="{F952E5F8-5024-4BEF-B32A-AF1C14CD7FD6}"/>
              </a:ext>
            </a:extLst>
          </p:cNvPr>
          <p:cNvSpPr>
            <a:spLocks noChangeArrowheads="1"/>
          </p:cNvSpPr>
          <p:nvPr/>
        </p:nvSpPr>
        <p:spPr bwMode="auto">
          <a:xfrm>
            <a:off x="4003589" y="226845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矩形 8">
            <a:extLst>
              <a:ext uri="{FF2B5EF4-FFF2-40B4-BE49-F238E27FC236}">
                <a16:creationId xmlns="" xmlns:a16="http://schemas.microsoft.com/office/drawing/2014/main" id="{65E9F783-5333-4C7C-9177-80E6CCE11781}"/>
              </a:ext>
            </a:extLst>
          </p:cNvPr>
          <p:cNvSpPr/>
          <p:nvPr/>
        </p:nvSpPr>
        <p:spPr>
          <a:xfrm>
            <a:off x="341039" y="1094955"/>
            <a:ext cx="11031012" cy="646331"/>
          </a:xfrm>
          <a:prstGeom prst="rect">
            <a:avLst/>
          </a:prstGeom>
        </p:spPr>
        <p:txBody>
          <a:bodyPr wrap="square">
            <a:spAutoFit/>
          </a:bodyPr>
          <a:lstStyle/>
          <a:p>
            <a:r>
              <a:rPr lang="en-US" altLang="zh-CN" dirty="0" smtClean="0">
                <a:latin typeface="Times New Roman" panose="02020603050405020304" pitchFamily="18" charset="0"/>
                <a:cs typeface="Times New Roman" panose="02020603050405020304" pitchFamily="18" charset="0"/>
              </a:rPr>
              <a:t>4.4.16                                       (</a:t>
            </a:r>
            <a:r>
              <a:rPr lang="zh-CN" altLang="en-US" dirty="0" smtClean="0">
                <a:latin typeface="Times New Roman" panose="02020603050405020304" pitchFamily="18" charset="0"/>
                <a:cs typeface="Times New Roman" panose="02020603050405020304" pitchFamily="18" charset="0"/>
              </a:rPr>
              <a:t>续）</a:t>
            </a:r>
            <a:r>
              <a:rPr lang="en-US" altLang="zh-CN" dirty="0" smtClean="0">
                <a:latin typeface="Times New Roman" panose="02020603050405020304" pitchFamily="18" charset="0"/>
                <a:cs typeface="Times New Roman" panose="02020603050405020304" pitchFamily="18" charset="0"/>
              </a:rPr>
              <a:t>                                  </a:t>
            </a:r>
          </a:p>
          <a:p>
            <a:endParaRPr lang="zh-CN" altLang="zh-CN" dirty="0">
              <a:latin typeface="Times New Roman" panose="02020603050405020304" pitchFamily="18" charset="0"/>
              <a:cs typeface="Times New Roman" panose="02020603050405020304" pitchFamily="18" charset="0"/>
            </a:endParaRPr>
          </a:p>
        </p:txBody>
      </p:sp>
      <p:sp>
        <p:nvSpPr>
          <p:cNvPr id="4" name="Rectangle 2">
            <a:extLst>
              <a:ext uri="{FF2B5EF4-FFF2-40B4-BE49-F238E27FC236}">
                <a16:creationId xmlns="" xmlns:a16="http://schemas.microsoft.com/office/drawing/2014/main" id="{DEF73107-D0C6-4400-B2C2-2C8E9761CE6B}"/>
              </a:ext>
            </a:extLst>
          </p:cNvPr>
          <p:cNvSpPr>
            <a:spLocks noChangeArrowheads="1"/>
          </p:cNvSpPr>
          <p:nvPr/>
        </p:nvSpPr>
        <p:spPr bwMode="auto">
          <a:xfrm>
            <a:off x="3641124" y="202080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Rectangle 8">
            <a:extLst>
              <a:ext uri="{FF2B5EF4-FFF2-40B4-BE49-F238E27FC236}">
                <a16:creationId xmlns="" xmlns:a16="http://schemas.microsoft.com/office/drawing/2014/main" id="{31BCFFB2-13FB-4C53-A12D-A1B727593322}"/>
              </a:ext>
            </a:extLst>
          </p:cNvPr>
          <p:cNvSpPr>
            <a:spLocks noChangeArrowheads="1"/>
          </p:cNvSpPr>
          <p:nvPr/>
        </p:nvSpPr>
        <p:spPr bwMode="auto">
          <a:xfrm>
            <a:off x="3871784" y="316189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1" name="矩形 10">
            <a:extLst>
              <a:ext uri="{FF2B5EF4-FFF2-40B4-BE49-F238E27FC236}">
                <a16:creationId xmlns="" xmlns:a16="http://schemas.microsoft.com/office/drawing/2014/main" id="{974564AD-2AA9-4BA0-9EF2-904DBA91B87E}"/>
              </a:ext>
            </a:extLst>
          </p:cNvPr>
          <p:cNvSpPr/>
          <p:nvPr/>
        </p:nvSpPr>
        <p:spPr>
          <a:xfrm>
            <a:off x="341039" y="662352"/>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4.4 </a:t>
            </a:r>
            <a:r>
              <a:rPr lang="zh-CN" altLang="en-US" sz="2000" b="0" cap="none" spc="0" dirty="0">
                <a:ln w="0"/>
                <a:solidFill>
                  <a:schemeClr val="tx1"/>
                </a:solidFill>
                <a:effectLst>
                  <a:outerShdw blurRad="38100" dist="19050" dir="2700000" algn="tl" rotWithShape="0">
                    <a:schemeClr val="dk1">
                      <a:alpha val="40000"/>
                    </a:schemeClr>
                  </a:outerShdw>
                </a:effectLst>
              </a:rPr>
              <a:t>通风、空调风系统</a:t>
            </a:r>
          </a:p>
        </p:txBody>
      </p:sp>
      <p:sp>
        <p:nvSpPr>
          <p:cNvPr id="8" name="五边形 2">
            <a:extLst>
              <a:ext uri="{FF2B5EF4-FFF2-40B4-BE49-F238E27FC236}">
                <a16:creationId xmlns="" xmlns:a16="http://schemas.microsoft.com/office/drawing/2014/main" id="{1743905E-49BD-4A5F-9255-48940FB3B255}"/>
              </a:ext>
            </a:extLst>
          </p:cNvPr>
          <p:cNvSpPr/>
          <p:nvPr/>
        </p:nvSpPr>
        <p:spPr>
          <a:xfrm>
            <a:off x="1173126" y="1081619"/>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10" name="矩形 9">
            <a:extLst>
              <a:ext uri="{FF2B5EF4-FFF2-40B4-BE49-F238E27FC236}">
                <a16:creationId xmlns="" xmlns:a16="http://schemas.microsoft.com/office/drawing/2014/main" id="{EFB3B6AA-460A-4620-B759-FFDB3396CE29}"/>
              </a:ext>
            </a:extLst>
          </p:cNvPr>
          <p:cNvSpPr/>
          <p:nvPr/>
        </p:nvSpPr>
        <p:spPr>
          <a:xfrm>
            <a:off x="225423" y="1364164"/>
            <a:ext cx="11619736" cy="6047809"/>
          </a:xfrm>
          <a:prstGeom prst="rect">
            <a:avLst/>
          </a:prstGeom>
        </p:spPr>
        <p:txBody>
          <a:bodyPr wrap="square">
            <a:spAutoFit/>
          </a:bodyPr>
          <a:lstStyle/>
          <a:p>
            <a:pPr marL="285750" indent="-285750">
              <a:lnSpc>
                <a:spcPct val="15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3</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款</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交换效率</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indent="457200"/>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国家标准</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空气</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空气能量回收装置</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》GB/T21087-2007</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规定</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indent="457200"/>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能量</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回收装置的交换效率如下</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endPar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endPar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设计</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应优先选用效率高的能量回收设备。</a:t>
            </a:r>
          </a:p>
          <a:p>
            <a:pPr marL="285750" indent="-285750">
              <a:lnSpc>
                <a:spcPct val="15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4</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款</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空气</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能量回收装置的空气积灰对热回收效率的影响较大，系统中应设置过滤器；同时在设计计算回收能量考虑积尘的影响。</a:t>
            </a:r>
          </a:p>
          <a:p>
            <a:pPr marL="285750" indent="-285750">
              <a:lnSpc>
                <a:spcPct val="15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5</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款：室外</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温度较低的地区应对热回收装置的排风侧是否出现结霜或结露现象进行核算；当出现结霜或结露时，应采取预热等防冻措施。</a:t>
            </a:r>
          </a:p>
          <a:p>
            <a:pPr marL="285750" indent="-285750">
              <a:lnSpc>
                <a:spcPct val="15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6</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款：在</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全年工况下，存在排风与新风热交换的节能收益为负值的情况。因此规定全年运行的空调系统中，宜在能量回收装置处设旁通风管等通路，以便在此种工况下新风、排风不通过能量回收装置。</a:t>
            </a:r>
          </a:p>
          <a:p>
            <a:pPr>
              <a:lnSpc>
                <a:spcPct val="150000"/>
              </a:lnSpc>
            </a:pPr>
            <a:endPar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graphicFrame>
        <p:nvGraphicFramePr>
          <p:cNvPr id="5" name="表格 4"/>
          <p:cNvGraphicFramePr>
            <a:graphicFrameLocks noGrp="1"/>
          </p:cNvGraphicFramePr>
          <p:nvPr>
            <p:extLst>
              <p:ext uri="{D42A27DB-BD31-4B8C-83A1-F6EECF244321}">
                <p14:modId xmlns:p14="http://schemas.microsoft.com/office/powerpoint/2010/main" val="887923431"/>
              </p:ext>
            </p:extLst>
          </p:nvPr>
        </p:nvGraphicFramePr>
        <p:xfrm>
          <a:off x="1675316" y="2435483"/>
          <a:ext cx="4010094" cy="1483360"/>
        </p:xfrm>
        <a:graphic>
          <a:graphicData uri="http://schemas.openxmlformats.org/drawingml/2006/table">
            <a:tbl>
              <a:tblPr firstRow="1" bandRow="1">
                <a:tableStyleId>{5C22544A-7EE6-4342-B048-85BDC9FD1C3A}</a:tableStyleId>
              </a:tblPr>
              <a:tblGrid>
                <a:gridCol w="1336698"/>
                <a:gridCol w="1336698"/>
                <a:gridCol w="1336698"/>
              </a:tblGrid>
              <a:tr h="370840">
                <a:tc rowSpan="2">
                  <a:txBody>
                    <a:bodyPr/>
                    <a:lstStyle/>
                    <a:p>
                      <a:pPr algn="ctr"/>
                      <a:r>
                        <a:rPr lang="zh-CN" altLang="en-US" dirty="0" smtClean="0"/>
                        <a:t>类型</a:t>
                      </a:r>
                      <a:endParaRPr lang="zh-CN" altLang="en-US" dirty="0"/>
                    </a:p>
                  </a:txBody>
                  <a:tcPr/>
                </a:tc>
                <a:tc gridSpan="2">
                  <a:txBody>
                    <a:bodyPr/>
                    <a:lstStyle/>
                    <a:p>
                      <a:pPr algn="ctr"/>
                      <a:r>
                        <a:rPr lang="zh-CN" altLang="en-US" dirty="0" smtClean="0"/>
                        <a:t>交换效率（</a:t>
                      </a:r>
                      <a:r>
                        <a:rPr lang="en-US" altLang="zh-CN" dirty="0" smtClean="0"/>
                        <a:t>%</a:t>
                      </a:r>
                      <a:r>
                        <a:rPr lang="zh-CN" altLang="en-US" dirty="0" smtClean="0"/>
                        <a:t>）</a:t>
                      </a:r>
                      <a:endParaRPr lang="zh-CN" altLang="en-US" dirty="0"/>
                    </a:p>
                  </a:txBody>
                  <a:tcPr/>
                </a:tc>
                <a:tc hMerge="1">
                  <a:txBody>
                    <a:bodyPr/>
                    <a:lstStyle/>
                    <a:p>
                      <a:endParaRPr lang="zh-CN" altLang="en-US" dirty="0"/>
                    </a:p>
                  </a:txBody>
                  <a:tcPr/>
                </a:tc>
              </a:tr>
              <a:tr h="370840">
                <a:tc vMerge="1">
                  <a:txBody>
                    <a:bodyPr/>
                    <a:lstStyle/>
                    <a:p>
                      <a:endParaRPr lang="zh-CN" altLang="en-US" dirty="0"/>
                    </a:p>
                  </a:txBody>
                  <a:tcPr/>
                </a:tc>
                <a:tc>
                  <a:txBody>
                    <a:bodyPr/>
                    <a:lstStyle/>
                    <a:p>
                      <a:pPr algn="ctr"/>
                      <a:r>
                        <a:rPr lang="zh-CN" altLang="en-US" dirty="0" smtClean="0"/>
                        <a:t>制冷</a:t>
                      </a:r>
                      <a:endParaRPr lang="zh-CN" altLang="en-US" dirty="0"/>
                    </a:p>
                  </a:txBody>
                  <a:tcPr/>
                </a:tc>
                <a:tc>
                  <a:txBody>
                    <a:bodyPr/>
                    <a:lstStyle/>
                    <a:p>
                      <a:pPr algn="ctr"/>
                      <a:r>
                        <a:rPr lang="zh-CN" altLang="en-US" dirty="0" smtClean="0"/>
                        <a:t>制热</a:t>
                      </a:r>
                      <a:endParaRPr lang="zh-CN" altLang="en-US" dirty="0"/>
                    </a:p>
                  </a:txBody>
                  <a:tcPr/>
                </a:tc>
              </a:tr>
              <a:tr h="370840">
                <a:tc>
                  <a:txBody>
                    <a:bodyPr/>
                    <a:lstStyle/>
                    <a:p>
                      <a:pPr algn="ctr"/>
                      <a:r>
                        <a:rPr lang="zh-CN" altLang="en-US" sz="1600" dirty="0" smtClean="0"/>
                        <a:t>焓效率</a:t>
                      </a:r>
                      <a:endParaRPr lang="zh-CN" altLang="en-US" sz="1600" dirty="0"/>
                    </a:p>
                  </a:txBody>
                  <a:tcPr/>
                </a:tc>
                <a:tc>
                  <a:txBody>
                    <a:bodyPr/>
                    <a:lstStyle/>
                    <a:p>
                      <a:pPr algn="ctr"/>
                      <a:r>
                        <a:rPr lang="en-US" altLang="zh-CN" sz="1600" dirty="0" smtClean="0"/>
                        <a:t>&gt;50</a:t>
                      </a:r>
                      <a:endParaRPr lang="zh-CN" altLang="en-US" sz="1600" dirty="0"/>
                    </a:p>
                  </a:txBody>
                  <a:tcPr/>
                </a:tc>
                <a:tc>
                  <a:txBody>
                    <a:bodyPr/>
                    <a:lstStyle/>
                    <a:p>
                      <a:pPr algn="ctr"/>
                      <a:r>
                        <a:rPr lang="en-US" altLang="zh-CN" sz="1600" dirty="0" smtClean="0"/>
                        <a:t>&gt;55</a:t>
                      </a:r>
                      <a:endParaRPr lang="zh-CN" altLang="en-US" sz="1600" dirty="0"/>
                    </a:p>
                  </a:txBody>
                  <a:tcPr/>
                </a:tc>
              </a:tr>
              <a:tr h="370840">
                <a:tc>
                  <a:txBody>
                    <a:bodyPr/>
                    <a:lstStyle/>
                    <a:p>
                      <a:pPr algn="ctr"/>
                      <a:r>
                        <a:rPr lang="zh-CN" altLang="en-US" sz="1600" dirty="0" smtClean="0"/>
                        <a:t>温度效率</a:t>
                      </a:r>
                      <a:endParaRPr lang="zh-CN" altLang="en-US" sz="1600" dirty="0"/>
                    </a:p>
                  </a:txBody>
                  <a:tcPr/>
                </a:tc>
                <a:tc>
                  <a:txBody>
                    <a:bodyPr/>
                    <a:lstStyle/>
                    <a:p>
                      <a:pPr algn="ctr"/>
                      <a:r>
                        <a:rPr lang="en-US" altLang="zh-CN" sz="1600" dirty="0" smtClean="0"/>
                        <a:t>&gt;50</a:t>
                      </a:r>
                      <a:endParaRPr lang="zh-CN" altLang="en-US" sz="1600" dirty="0"/>
                    </a:p>
                  </a:txBody>
                  <a:tcPr/>
                </a:tc>
                <a:tc>
                  <a:txBody>
                    <a:bodyPr/>
                    <a:lstStyle/>
                    <a:p>
                      <a:pPr algn="ctr"/>
                      <a:r>
                        <a:rPr lang="en-US" altLang="zh-CN" sz="1600" dirty="0" smtClean="0"/>
                        <a:t>&gt;65</a:t>
                      </a:r>
                      <a:endParaRPr lang="zh-CN" altLang="en-US" sz="1600" dirty="0"/>
                    </a:p>
                  </a:txBody>
                  <a:tcPr/>
                </a:tc>
              </a:tr>
            </a:tbl>
          </a:graphicData>
        </a:graphic>
      </p:graphicFrame>
      <p:sp>
        <p:nvSpPr>
          <p:cNvPr id="2" name="文本框 1"/>
          <p:cNvSpPr txBox="1"/>
          <p:nvPr/>
        </p:nvSpPr>
        <p:spPr>
          <a:xfrm>
            <a:off x="6087842" y="2493512"/>
            <a:ext cx="5591716" cy="1754326"/>
          </a:xfrm>
          <a:prstGeom prst="rect">
            <a:avLst/>
          </a:prstGeom>
          <a:noFill/>
        </p:spPr>
        <p:txBody>
          <a:bodyPr wrap="square" rtlCol="0">
            <a:spAutoFit/>
          </a:bodyPr>
          <a:lstStyle/>
          <a:p>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相应的规定</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工况为：</a:t>
            </a:r>
          </a:p>
          <a:p>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）制冷工况：排风进风干球温度</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27°C</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、湿球温度</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19.5°C</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，新风进风干球温度</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35°C</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、湿球温度</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28°C</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p>
          <a:p>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2</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）制热工况：排风进风干球温度</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21°C</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、湿球温度</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13°C</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，新风进风干球温度</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5°C</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、湿球温度</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2°C</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p>
          <a:p>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3</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）排风量与新风量的比值</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R=1</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p>
        </p:txBody>
      </p:sp>
      <p:sp>
        <p:nvSpPr>
          <p:cNvPr id="7" name="矩形 6"/>
          <p:cNvSpPr/>
          <p:nvPr/>
        </p:nvSpPr>
        <p:spPr>
          <a:xfrm>
            <a:off x="-63081" y="3030778"/>
            <a:ext cx="1800493" cy="923330"/>
          </a:xfrm>
          <a:prstGeom prst="rect">
            <a:avLst/>
          </a:prstGeom>
        </p:spPr>
        <p:txBody>
          <a:bodyPr wrap="none">
            <a:spAutoFit/>
          </a:bodyPr>
          <a:lstStyle/>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全热回收装置→</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显热回收装置→</a:t>
            </a:r>
            <a:endParaRPr lang="zh-CN" altLang="en-US" dirty="0"/>
          </a:p>
        </p:txBody>
      </p:sp>
      <p:sp>
        <p:nvSpPr>
          <p:cNvPr id="13" name="双括号 12"/>
          <p:cNvSpPr/>
          <p:nvPr/>
        </p:nvSpPr>
        <p:spPr>
          <a:xfrm>
            <a:off x="6074530" y="2465448"/>
            <a:ext cx="5381509" cy="1749972"/>
          </a:xfrm>
          <a:prstGeom prst="bracketPair">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extLst>
      <p:ext uri="{BB962C8B-B14F-4D97-AF65-F5344CB8AC3E}">
        <p14:creationId xmlns:p14="http://schemas.microsoft.com/office/powerpoint/2010/main" val="2399513254"/>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5">
            <a:extLst>
              <a:ext uri="{FF2B5EF4-FFF2-40B4-BE49-F238E27FC236}">
                <a16:creationId xmlns="" xmlns:a16="http://schemas.microsoft.com/office/drawing/2014/main" id="{A0BE052A-7E0F-4F89-9D1E-90E6C35B798E}"/>
              </a:ext>
            </a:extLst>
          </p:cNvPr>
          <p:cNvSpPr>
            <a:spLocks noChangeArrowheads="1"/>
          </p:cNvSpPr>
          <p:nvPr/>
        </p:nvSpPr>
        <p:spPr bwMode="auto">
          <a:xfrm>
            <a:off x="3022122" y="224464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2">
            <a:extLst>
              <a:ext uri="{FF2B5EF4-FFF2-40B4-BE49-F238E27FC236}">
                <a16:creationId xmlns="" xmlns:a16="http://schemas.microsoft.com/office/drawing/2014/main" id="{F952E5F8-5024-4BEF-B32A-AF1C14CD7FD6}"/>
              </a:ext>
            </a:extLst>
          </p:cNvPr>
          <p:cNvSpPr>
            <a:spLocks noChangeArrowheads="1"/>
          </p:cNvSpPr>
          <p:nvPr/>
        </p:nvSpPr>
        <p:spPr bwMode="auto">
          <a:xfrm>
            <a:off x="4003589" y="226845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矩形 8">
            <a:extLst>
              <a:ext uri="{FF2B5EF4-FFF2-40B4-BE49-F238E27FC236}">
                <a16:creationId xmlns="" xmlns:a16="http://schemas.microsoft.com/office/drawing/2014/main" id="{65E9F783-5333-4C7C-9177-80E6CCE11781}"/>
              </a:ext>
            </a:extLst>
          </p:cNvPr>
          <p:cNvSpPr/>
          <p:nvPr/>
        </p:nvSpPr>
        <p:spPr>
          <a:xfrm>
            <a:off x="341039" y="1385359"/>
            <a:ext cx="11031012" cy="923330"/>
          </a:xfrm>
          <a:prstGeom prst="rect">
            <a:avLst/>
          </a:prstGeom>
        </p:spPr>
        <p:txBody>
          <a:bodyPr wrap="square">
            <a:spAutoFit/>
          </a:bodyPr>
          <a:lstStyle/>
          <a:p>
            <a:r>
              <a:rPr lang="en-US" altLang="zh-CN" dirty="0" smtClean="0">
                <a:latin typeface="Times New Roman" panose="02020603050405020304" pitchFamily="18" charset="0"/>
                <a:cs typeface="Times New Roman" panose="02020603050405020304" pitchFamily="18" charset="0"/>
              </a:rPr>
              <a:t>4.4.17 </a:t>
            </a:r>
            <a:r>
              <a:rPr lang="zh-CN" altLang="zh-CN" dirty="0">
                <a:latin typeface="Times New Roman" panose="02020603050405020304" pitchFamily="18" charset="0"/>
                <a:cs typeface="Times New Roman" panose="02020603050405020304" pitchFamily="18" charset="0"/>
              </a:rPr>
              <a:t>有人员长期停留且不设置集中新风、排风系统的空气调节区或空调房间， 宜在各空气调节区或空调房间分别安装带热回收功能的双向换气装置。</a:t>
            </a:r>
            <a:r>
              <a:rPr lang="zh-CN" altLang="en-US" kern="0" dirty="0">
                <a:solidFill>
                  <a:srgbClr val="FF0000"/>
                </a:solidFill>
                <a:latin typeface="Times New Roman" panose="02020603050405020304" pitchFamily="18" charset="0"/>
                <a:cs typeface="Times New Roman" panose="02020603050405020304" pitchFamily="18" charset="0"/>
              </a:rPr>
              <a:t> </a:t>
            </a:r>
            <a:r>
              <a:rPr lang="zh-CN" altLang="en-US" kern="0" dirty="0" smtClean="0">
                <a:solidFill>
                  <a:srgbClr val="FF0000"/>
                </a:solidFill>
                <a:latin typeface="Times New Roman" panose="02020603050405020304" pitchFamily="18" charset="0"/>
                <a:cs typeface="Times New Roman" panose="02020603050405020304" pitchFamily="18" charset="0"/>
              </a:rPr>
              <a:t>（执行国家标准）</a:t>
            </a:r>
            <a:endParaRPr lang="zh-CN" altLang="zh-CN" dirty="0">
              <a:latin typeface="Times New Roman" panose="02020603050405020304" pitchFamily="18" charset="0"/>
              <a:cs typeface="Times New Roman" panose="02020603050405020304" pitchFamily="18" charset="0"/>
            </a:endParaRPr>
          </a:p>
          <a:p>
            <a:endParaRPr lang="zh-CN" altLang="zh-CN" dirty="0">
              <a:latin typeface="Times New Roman" panose="02020603050405020304" pitchFamily="18" charset="0"/>
              <a:cs typeface="Times New Roman" panose="02020603050405020304" pitchFamily="18" charset="0"/>
            </a:endParaRPr>
          </a:p>
        </p:txBody>
      </p:sp>
      <p:sp>
        <p:nvSpPr>
          <p:cNvPr id="4" name="Rectangle 2">
            <a:extLst>
              <a:ext uri="{FF2B5EF4-FFF2-40B4-BE49-F238E27FC236}">
                <a16:creationId xmlns="" xmlns:a16="http://schemas.microsoft.com/office/drawing/2014/main" id="{DEF73107-D0C6-4400-B2C2-2C8E9761CE6B}"/>
              </a:ext>
            </a:extLst>
          </p:cNvPr>
          <p:cNvSpPr>
            <a:spLocks noChangeArrowheads="1"/>
          </p:cNvSpPr>
          <p:nvPr/>
        </p:nvSpPr>
        <p:spPr bwMode="auto">
          <a:xfrm>
            <a:off x="3641124" y="202080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Rectangle 8">
            <a:extLst>
              <a:ext uri="{FF2B5EF4-FFF2-40B4-BE49-F238E27FC236}">
                <a16:creationId xmlns="" xmlns:a16="http://schemas.microsoft.com/office/drawing/2014/main" id="{31BCFFB2-13FB-4C53-A12D-A1B727593322}"/>
              </a:ext>
            </a:extLst>
          </p:cNvPr>
          <p:cNvSpPr>
            <a:spLocks noChangeArrowheads="1"/>
          </p:cNvSpPr>
          <p:nvPr/>
        </p:nvSpPr>
        <p:spPr bwMode="auto">
          <a:xfrm>
            <a:off x="3871784" y="316189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1" name="矩形 10">
            <a:extLst>
              <a:ext uri="{FF2B5EF4-FFF2-40B4-BE49-F238E27FC236}">
                <a16:creationId xmlns="" xmlns:a16="http://schemas.microsoft.com/office/drawing/2014/main" id="{974564AD-2AA9-4BA0-9EF2-904DBA91B87E}"/>
              </a:ext>
            </a:extLst>
          </p:cNvPr>
          <p:cNvSpPr/>
          <p:nvPr/>
        </p:nvSpPr>
        <p:spPr>
          <a:xfrm>
            <a:off x="404101" y="842306"/>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4.4 </a:t>
            </a:r>
            <a:r>
              <a:rPr lang="zh-CN" altLang="en-US" sz="2000" b="0" cap="none" spc="0" dirty="0">
                <a:ln w="0"/>
                <a:solidFill>
                  <a:schemeClr val="tx1"/>
                </a:solidFill>
                <a:effectLst>
                  <a:outerShdw blurRad="38100" dist="19050" dir="2700000" algn="tl" rotWithShape="0">
                    <a:schemeClr val="dk1">
                      <a:alpha val="40000"/>
                    </a:schemeClr>
                  </a:outerShdw>
                </a:effectLst>
              </a:rPr>
              <a:t>通风、空调风系统</a:t>
            </a:r>
          </a:p>
        </p:txBody>
      </p:sp>
    </p:spTree>
    <p:extLst>
      <p:ext uri="{BB962C8B-B14F-4D97-AF65-F5344CB8AC3E}">
        <p14:creationId xmlns:p14="http://schemas.microsoft.com/office/powerpoint/2010/main" val="1123236818"/>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5">
            <a:extLst>
              <a:ext uri="{FF2B5EF4-FFF2-40B4-BE49-F238E27FC236}">
                <a16:creationId xmlns="" xmlns:a16="http://schemas.microsoft.com/office/drawing/2014/main" id="{A0BE052A-7E0F-4F89-9D1E-90E6C35B798E}"/>
              </a:ext>
            </a:extLst>
          </p:cNvPr>
          <p:cNvSpPr>
            <a:spLocks noChangeArrowheads="1"/>
          </p:cNvSpPr>
          <p:nvPr/>
        </p:nvSpPr>
        <p:spPr bwMode="auto">
          <a:xfrm>
            <a:off x="3022122" y="224464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2">
            <a:extLst>
              <a:ext uri="{FF2B5EF4-FFF2-40B4-BE49-F238E27FC236}">
                <a16:creationId xmlns="" xmlns:a16="http://schemas.microsoft.com/office/drawing/2014/main" id="{F952E5F8-5024-4BEF-B32A-AF1C14CD7FD6}"/>
              </a:ext>
            </a:extLst>
          </p:cNvPr>
          <p:cNvSpPr>
            <a:spLocks noChangeArrowheads="1"/>
          </p:cNvSpPr>
          <p:nvPr/>
        </p:nvSpPr>
        <p:spPr bwMode="auto">
          <a:xfrm>
            <a:off x="4003589" y="226845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矩形 8">
            <a:extLst>
              <a:ext uri="{FF2B5EF4-FFF2-40B4-BE49-F238E27FC236}">
                <a16:creationId xmlns="" xmlns:a16="http://schemas.microsoft.com/office/drawing/2014/main" id="{65E9F783-5333-4C7C-9177-80E6CCE11781}"/>
              </a:ext>
            </a:extLst>
          </p:cNvPr>
          <p:cNvSpPr/>
          <p:nvPr/>
        </p:nvSpPr>
        <p:spPr>
          <a:xfrm>
            <a:off x="404098" y="1254535"/>
            <a:ext cx="11031012" cy="1295868"/>
          </a:xfrm>
          <a:prstGeom prst="rect">
            <a:avLst/>
          </a:prstGeom>
        </p:spPr>
        <p:txBody>
          <a:bodyPr wrap="square">
            <a:spAutoFit/>
          </a:bodyPr>
          <a:lstStyle/>
          <a:p>
            <a:pPr>
              <a:lnSpc>
                <a:spcPct val="150000"/>
              </a:lnSpc>
            </a:pPr>
            <a:r>
              <a:rPr lang="en-US" altLang="zh-CN" dirty="0">
                <a:latin typeface="Times New Roman" panose="02020603050405020304" pitchFamily="18" charset="0"/>
                <a:cs typeface="Times New Roman" panose="02020603050405020304" pitchFamily="18" charset="0"/>
              </a:rPr>
              <a:t>4.4.18 </a:t>
            </a:r>
            <a:r>
              <a:rPr lang="zh-CN" altLang="zh-CN" dirty="0">
                <a:latin typeface="Times New Roman" panose="02020603050405020304" pitchFamily="18" charset="0"/>
                <a:cs typeface="Times New Roman" panose="02020603050405020304" pitchFamily="18" charset="0"/>
              </a:rPr>
              <a:t>空调通风系统与室外连接的风管处应装设密闭性能好的风阀，并采取密封措施；高寒地区应采用电动风阀，风阀与风机自动联锁关闭。</a:t>
            </a:r>
          </a:p>
          <a:p>
            <a:pPr>
              <a:lnSpc>
                <a:spcPct val="150000"/>
              </a:lnSpc>
            </a:pPr>
            <a:endParaRPr lang="zh-CN" altLang="zh-CN" dirty="0">
              <a:latin typeface="Times New Roman" panose="02020603050405020304" pitchFamily="18" charset="0"/>
              <a:cs typeface="Times New Roman" panose="02020603050405020304" pitchFamily="18" charset="0"/>
            </a:endParaRPr>
          </a:p>
        </p:txBody>
      </p:sp>
      <p:sp>
        <p:nvSpPr>
          <p:cNvPr id="4" name="Rectangle 2">
            <a:extLst>
              <a:ext uri="{FF2B5EF4-FFF2-40B4-BE49-F238E27FC236}">
                <a16:creationId xmlns="" xmlns:a16="http://schemas.microsoft.com/office/drawing/2014/main" id="{DEF73107-D0C6-4400-B2C2-2C8E9761CE6B}"/>
              </a:ext>
            </a:extLst>
          </p:cNvPr>
          <p:cNvSpPr>
            <a:spLocks noChangeArrowheads="1"/>
          </p:cNvSpPr>
          <p:nvPr/>
        </p:nvSpPr>
        <p:spPr bwMode="auto">
          <a:xfrm>
            <a:off x="3641124" y="202080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Rectangle 8">
            <a:extLst>
              <a:ext uri="{FF2B5EF4-FFF2-40B4-BE49-F238E27FC236}">
                <a16:creationId xmlns="" xmlns:a16="http://schemas.microsoft.com/office/drawing/2014/main" id="{31BCFFB2-13FB-4C53-A12D-A1B727593322}"/>
              </a:ext>
            </a:extLst>
          </p:cNvPr>
          <p:cNvSpPr>
            <a:spLocks noChangeArrowheads="1"/>
          </p:cNvSpPr>
          <p:nvPr/>
        </p:nvSpPr>
        <p:spPr bwMode="auto">
          <a:xfrm>
            <a:off x="3871784" y="316189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五边形 2">
            <a:extLst>
              <a:ext uri="{FF2B5EF4-FFF2-40B4-BE49-F238E27FC236}">
                <a16:creationId xmlns="" xmlns:a16="http://schemas.microsoft.com/office/drawing/2014/main" id="{1EE06232-11A7-4FA7-AF0F-C6DE42276005}"/>
              </a:ext>
            </a:extLst>
          </p:cNvPr>
          <p:cNvSpPr/>
          <p:nvPr/>
        </p:nvSpPr>
        <p:spPr>
          <a:xfrm>
            <a:off x="404098" y="2225150"/>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10" name="矩形 9">
            <a:extLst>
              <a:ext uri="{FF2B5EF4-FFF2-40B4-BE49-F238E27FC236}">
                <a16:creationId xmlns="" xmlns:a16="http://schemas.microsoft.com/office/drawing/2014/main" id="{8B383B46-E806-40F0-9088-6767BAB72141}"/>
              </a:ext>
            </a:extLst>
          </p:cNvPr>
          <p:cNvSpPr/>
          <p:nvPr/>
        </p:nvSpPr>
        <p:spPr>
          <a:xfrm>
            <a:off x="404098" y="2759586"/>
            <a:ext cx="11159252" cy="3000821"/>
          </a:xfrm>
          <a:prstGeom prst="rect">
            <a:avLst/>
          </a:prstGeom>
        </p:spPr>
        <p:txBody>
          <a:bodyPr wrap="square">
            <a:spAutoFit/>
          </a:bodyPr>
          <a:lstStyle/>
          <a:p>
            <a:pPr marL="285750" indent="-285750">
              <a:lnSpc>
                <a:spcPct val="15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在</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《公共建筑节能设计标准》</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GB50189-2015</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4.3.24</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条基础上完善。结合</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民用建筑供暖通风与空气调节设计规范</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》7.3.21</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条规定，</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对与室外连接风口处的</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密闭性做出要求</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p>
          <a:p>
            <a:pPr marL="285750" indent="-285750">
              <a:lnSpc>
                <a:spcPct val="150000"/>
              </a:lnSpc>
              <a:buFont typeface="Wingdings" panose="05000000000000000000" pitchFamily="2" charset="2"/>
              <a:buChar char="Ø"/>
            </a:pP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室内外空气的温湿度相差较大，空气在连通口处受压力作用形成流通时，会造成热损失或结露</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；因此要求与室外连接的风管处设风阀。</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ct val="15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寒冷</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和严寒地区</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冬季室外空气进入系统可能造成</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加热盘管冻</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坏，因此要求高寒地区采用</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与风机自动联锁</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关闭的电动风阀，作为防冻措施。</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ct val="15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风阀</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的漏风量应不大于</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0.5%</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11" name="矩形 10">
            <a:extLst>
              <a:ext uri="{FF2B5EF4-FFF2-40B4-BE49-F238E27FC236}">
                <a16:creationId xmlns="" xmlns:a16="http://schemas.microsoft.com/office/drawing/2014/main" id="{97305D7D-F1DF-48AD-AF9F-C617DA49B710}"/>
              </a:ext>
            </a:extLst>
          </p:cNvPr>
          <p:cNvSpPr/>
          <p:nvPr/>
        </p:nvSpPr>
        <p:spPr>
          <a:xfrm>
            <a:off x="404101" y="842306"/>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4.4 </a:t>
            </a:r>
            <a:r>
              <a:rPr lang="zh-CN" altLang="en-US" sz="2000" b="0" cap="none" spc="0" dirty="0">
                <a:ln w="0"/>
                <a:solidFill>
                  <a:schemeClr val="tx1"/>
                </a:solidFill>
                <a:effectLst>
                  <a:outerShdw blurRad="38100" dist="19050" dir="2700000" algn="tl" rotWithShape="0">
                    <a:schemeClr val="dk1">
                      <a:alpha val="40000"/>
                    </a:schemeClr>
                  </a:outerShdw>
                </a:effectLst>
              </a:rPr>
              <a:t>通风、空调风系统</a:t>
            </a:r>
          </a:p>
        </p:txBody>
      </p:sp>
    </p:spTree>
    <p:extLst>
      <p:ext uri="{BB962C8B-B14F-4D97-AF65-F5344CB8AC3E}">
        <p14:creationId xmlns:p14="http://schemas.microsoft.com/office/powerpoint/2010/main" val="1110832034"/>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5">
            <a:extLst>
              <a:ext uri="{FF2B5EF4-FFF2-40B4-BE49-F238E27FC236}">
                <a16:creationId xmlns="" xmlns:a16="http://schemas.microsoft.com/office/drawing/2014/main" id="{A0BE052A-7E0F-4F89-9D1E-90E6C35B798E}"/>
              </a:ext>
            </a:extLst>
          </p:cNvPr>
          <p:cNvSpPr>
            <a:spLocks noChangeArrowheads="1"/>
          </p:cNvSpPr>
          <p:nvPr/>
        </p:nvSpPr>
        <p:spPr bwMode="auto">
          <a:xfrm>
            <a:off x="3022122" y="224464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2">
            <a:extLst>
              <a:ext uri="{FF2B5EF4-FFF2-40B4-BE49-F238E27FC236}">
                <a16:creationId xmlns="" xmlns:a16="http://schemas.microsoft.com/office/drawing/2014/main" id="{F952E5F8-5024-4BEF-B32A-AF1C14CD7FD6}"/>
              </a:ext>
            </a:extLst>
          </p:cNvPr>
          <p:cNvSpPr>
            <a:spLocks noChangeArrowheads="1"/>
          </p:cNvSpPr>
          <p:nvPr/>
        </p:nvSpPr>
        <p:spPr bwMode="auto">
          <a:xfrm>
            <a:off x="4003589" y="226845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矩形 8">
            <a:extLst>
              <a:ext uri="{FF2B5EF4-FFF2-40B4-BE49-F238E27FC236}">
                <a16:creationId xmlns="" xmlns:a16="http://schemas.microsoft.com/office/drawing/2014/main" id="{65E9F783-5333-4C7C-9177-80E6CCE11781}"/>
              </a:ext>
            </a:extLst>
          </p:cNvPr>
          <p:cNvSpPr/>
          <p:nvPr/>
        </p:nvSpPr>
        <p:spPr>
          <a:xfrm>
            <a:off x="404098" y="1289186"/>
            <a:ext cx="11031012" cy="1711366"/>
          </a:xfrm>
          <a:prstGeom prst="rect">
            <a:avLst/>
          </a:prstGeom>
        </p:spPr>
        <p:txBody>
          <a:bodyPr wrap="square">
            <a:spAutoFit/>
          </a:bodyPr>
          <a:lstStyle/>
          <a:p>
            <a:pPr>
              <a:lnSpc>
                <a:spcPct val="150000"/>
              </a:lnSpc>
            </a:pPr>
            <a:r>
              <a:rPr lang="en-US" altLang="zh-CN" dirty="0">
                <a:latin typeface="Times New Roman" panose="02020603050405020304" pitchFamily="18" charset="0"/>
                <a:cs typeface="Times New Roman" panose="02020603050405020304" pitchFamily="18" charset="0"/>
              </a:rPr>
              <a:t>4.4.19 </a:t>
            </a:r>
            <a:r>
              <a:rPr lang="zh-CN" altLang="zh-CN" dirty="0">
                <a:latin typeface="Times New Roman" panose="02020603050405020304" pitchFamily="18" charset="0"/>
                <a:cs typeface="Times New Roman" panose="02020603050405020304" pitchFamily="18" charset="0"/>
              </a:rPr>
              <a:t>在技术经济合理的前提下，优先采用低阻力的空气过滤器，空气过滤器的阻力不得高于现行国家标准《空气过滤器》</a:t>
            </a:r>
            <a:r>
              <a:rPr lang="en-US" altLang="zh-CN" dirty="0">
                <a:latin typeface="Times New Roman" panose="02020603050405020304" pitchFamily="18" charset="0"/>
                <a:cs typeface="Times New Roman" panose="02020603050405020304" pitchFamily="18" charset="0"/>
              </a:rPr>
              <a:t>GB/T 14295</a:t>
            </a:r>
            <a:r>
              <a:rPr lang="zh-CN" altLang="zh-CN" dirty="0">
                <a:latin typeface="Times New Roman" panose="02020603050405020304" pitchFamily="18" charset="0"/>
                <a:cs typeface="Times New Roman" panose="02020603050405020304" pitchFamily="18" charset="0"/>
              </a:rPr>
              <a:t>的有关规定。宜设置过滤器阻力监测、报警装置，并应具备更换条件。全空气空气调节系统的过滤器应能满足变新风运行的需要。</a:t>
            </a:r>
          </a:p>
          <a:p>
            <a:pPr>
              <a:lnSpc>
                <a:spcPct val="150000"/>
              </a:lnSpc>
            </a:pPr>
            <a:endParaRPr lang="zh-CN" altLang="zh-CN" dirty="0">
              <a:latin typeface="Times New Roman" panose="02020603050405020304" pitchFamily="18" charset="0"/>
              <a:cs typeface="Times New Roman" panose="02020603050405020304" pitchFamily="18" charset="0"/>
            </a:endParaRPr>
          </a:p>
        </p:txBody>
      </p:sp>
      <p:sp>
        <p:nvSpPr>
          <p:cNvPr id="4" name="Rectangle 2">
            <a:extLst>
              <a:ext uri="{FF2B5EF4-FFF2-40B4-BE49-F238E27FC236}">
                <a16:creationId xmlns="" xmlns:a16="http://schemas.microsoft.com/office/drawing/2014/main" id="{DEF73107-D0C6-4400-B2C2-2C8E9761CE6B}"/>
              </a:ext>
            </a:extLst>
          </p:cNvPr>
          <p:cNvSpPr>
            <a:spLocks noChangeArrowheads="1"/>
          </p:cNvSpPr>
          <p:nvPr/>
        </p:nvSpPr>
        <p:spPr bwMode="auto">
          <a:xfrm>
            <a:off x="3641124" y="202080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Rectangle 8">
            <a:extLst>
              <a:ext uri="{FF2B5EF4-FFF2-40B4-BE49-F238E27FC236}">
                <a16:creationId xmlns="" xmlns:a16="http://schemas.microsoft.com/office/drawing/2014/main" id="{31BCFFB2-13FB-4C53-A12D-A1B727593322}"/>
              </a:ext>
            </a:extLst>
          </p:cNvPr>
          <p:cNvSpPr>
            <a:spLocks noChangeArrowheads="1"/>
          </p:cNvSpPr>
          <p:nvPr/>
        </p:nvSpPr>
        <p:spPr bwMode="auto">
          <a:xfrm>
            <a:off x="3871784" y="316189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五边形 2">
            <a:extLst>
              <a:ext uri="{FF2B5EF4-FFF2-40B4-BE49-F238E27FC236}">
                <a16:creationId xmlns="" xmlns:a16="http://schemas.microsoft.com/office/drawing/2014/main" id="{7E6D1481-62F5-4B52-A207-7D9D81407FB3}"/>
              </a:ext>
            </a:extLst>
          </p:cNvPr>
          <p:cNvSpPr/>
          <p:nvPr/>
        </p:nvSpPr>
        <p:spPr>
          <a:xfrm>
            <a:off x="241188" y="2520273"/>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10" name="矩形 9">
            <a:extLst>
              <a:ext uri="{FF2B5EF4-FFF2-40B4-BE49-F238E27FC236}">
                <a16:creationId xmlns="" xmlns:a16="http://schemas.microsoft.com/office/drawing/2014/main" id="{ED7F54D5-8DEF-4B49-B524-73580E850E88}"/>
              </a:ext>
            </a:extLst>
          </p:cNvPr>
          <p:cNvSpPr/>
          <p:nvPr/>
        </p:nvSpPr>
        <p:spPr>
          <a:xfrm>
            <a:off x="275858" y="2945380"/>
            <a:ext cx="11159252" cy="2954655"/>
          </a:xfrm>
          <a:prstGeom prst="rect">
            <a:avLst/>
          </a:prstGeom>
        </p:spPr>
        <p:txBody>
          <a:bodyPr wrap="square">
            <a:spAutoFit/>
          </a:bodyPr>
          <a:lstStyle/>
          <a:p>
            <a:pPr marL="285750" indent="-285750">
              <a:lnSpc>
                <a:spcPct val="15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在</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《公共建筑节能设计标准》</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GB50189-2015</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4.3.17</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条基础上完善</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强调采用低阻力的空气过滤器，以降低风系统能耗。</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p>
          <a:p>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国家标准</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空气过滤器</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》GB/T </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14295-2019</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规定：</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2020</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年</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5</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月</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日实施）</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r>
              <a:rPr lang="en-US" altLang="zh-CN" sz="1600"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6.3.1 </a:t>
            </a:r>
            <a:r>
              <a:rPr lang="zh-CN" altLang="en-US" sz="1600"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表</a:t>
            </a:r>
            <a:r>
              <a:rPr lang="en-US" altLang="zh-CN" sz="1600"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2 </a:t>
            </a:r>
            <a:r>
              <a:rPr lang="zh-CN" altLang="en-US" sz="1600"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空气过滤器额定风量下的阻力和效率  </a:t>
            </a:r>
            <a:r>
              <a:rPr lang="en-US" altLang="zh-CN" sz="1600"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p>
          <a:p>
            <a:pPr>
              <a:lnSpc>
                <a:spcPct val="150000"/>
              </a:lnSpc>
            </a:pPr>
            <a:endParaRPr lang="zh-CN" altLang="en-US" dirty="0">
              <a:solidFill>
                <a:schemeClr val="accent1">
                  <a:lumMod val="75000"/>
                </a:schemeClr>
              </a:solidFill>
              <a:latin typeface="楷体" panose="02010609060101010101" pitchFamily="49" charset="-122"/>
              <a:ea typeface="楷体" panose="02010609060101010101" pitchFamily="49" charset="-122"/>
            </a:endParaRPr>
          </a:p>
        </p:txBody>
      </p:sp>
      <p:sp>
        <p:nvSpPr>
          <p:cNvPr id="11" name="矩形 10">
            <a:extLst>
              <a:ext uri="{FF2B5EF4-FFF2-40B4-BE49-F238E27FC236}">
                <a16:creationId xmlns="" xmlns:a16="http://schemas.microsoft.com/office/drawing/2014/main" id="{B18D1A56-72AA-4DE5-A75E-BA42BF47FC63}"/>
              </a:ext>
            </a:extLst>
          </p:cNvPr>
          <p:cNvSpPr/>
          <p:nvPr/>
        </p:nvSpPr>
        <p:spPr>
          <a:xfrm>
            <a:off x="404101" y="842306"/>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4.4 </a:t>
            </a:r>
            <a:r>
              <a:rPr lang="zh-CN" altLang="en-US" sz="2000" b="0" cap="none" spc="0" dirty="0">
                <a:ln w="0"/>
                <a:solidFill>
                  <a:schemeClr val="tx1"/>
                </a:solidFill>
                <a:effectLst>
                  <a:outerShdw blurRad="38100" dist="19050" dir="2700000" algn="tl" rotWithShape="0">
                    <a:schemeClr val="dk1">
                      <a:alpha val="40000"/>
                    </a:schemeClr>
                  </a:outerShdw>
                </a:effectLst>
              </a:rPr>
              <a:t>通风、空调风系统</a:t>
            </a:r>
          </a:p>
        </p:txBody>
      </p:sp>
      <p:cxnSp>
        <p:nvCxnSpPr>
          <p:cNvPr id="13" name="直接箭头连接符 12"/>
          <p:cNvCxnSpPr/>
          <p:nvPr/>
        </p:nvCxnSpPr>
        <p:spPr>
          <a:xfrm flipV="1">
            <a:off x="5026017" y="5228827"/>
            <a:ext cx="509155" cy="519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4" name="图片 13"/>
          <p:cNvPicPr>
            <a:picLocks noChangeAspect="1"/>
          </p:cNvPicPr>
          <p:nvPr/>
        </p:nvPicPr>
        <p:blipFill>
          <a:blip r:embed="rId2"/>
          <a:stretch>
            <a:fillRect/>
          </a:stretch>
        </p:blipFill>
        <p:spPr>
          <a:xfrm>
            <a:off x="5694425" y="3425659"/>
            <a:ext cx="6279931" cy="3350573"/>
          </a:xfrm>
          <a:prstGeom prst="rect">
            <a:avLst/>
          </a:prstGeom>
        </p:spPr>
      </p:pic>
    </p:spTree>
    <p:extLst>
      <p:ext uri="{BB962C8B-B14F-4D97-AF65-F5344CB8AC3E}">
        <p14:creationId xmlns:p14="http://schemas.microsoft.com/office/powerpoint/2010/main" val="42941183"/>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5">
            <a:extLst>
              <a:ext uri="{FF2B5EF4-FFF2-40B4-BE49-F238E27FC236}">
                <a16:creationId xmlns="" xmlns:a16="http://schemas.microsoft.com/office/drawing/2014/main" id="{A0BE052A-7E0F-4F89-9D1E-90E6C35B798E}"/>
              </a:ext>
            </a:extLst>
          </p:cNvPr>
          <p:cNvSpPr>
            <a:spLocks noChangeArrowheads="1"/>
          </p:cNvSpPr>
          <p:nvPr/>
        </p:nvSpPr>
        <p:spPr bwMode="auto">
          <a:xfrm>
            <a:off x="3022122" y="224464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2">
            <a:extLst>
              <a:ext uri="{FF2B5EF4-FFF2-40B4-BE49-F238E27FC236}">
                <a16:creationId xmlns="" xmlns:a16="http://schemas.microsoft.com/office/drawing/2014/main" id="{F952E5F8-5024-4BEF-B32A-AF1C14CD7FD6}"/>
              </a:ext>
            </a:extLst>
          </p:cNvPr>
          <p:cNvSpPr>
            <a:spLocks noChangeArrowheads="1"/>
          </p:cNvSpPr>
          <p:nvPr/>
        </p:nvSpPr>
        <p:spPr bwMode="auto">
          <a:xfrm>
            <a:off x="4003589" y="226845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矩形 8">
            <a:extLst>
              <a:ext uri="{FF2B5EF4-FFF2-40B4-BE49-F238E27FC236}">
                <a16:creationId xmlns="" xmlns:a16="http://schemas.microsoft.com/office/drawing/2014/main" id="{65E9F783-5333-4C7C-9177-80E6CCE11781}"/>
              </a:ext>
            </a:extLst>
          </p:cNvPr>
          <p:cNvSpPr/>
          <p:nvPr/>
        </p:nvSpPr>
        <p:spPr>
          <a:xfrm>
            <a:off x="404098" y="1294065"/>
            <a:ext cx="11031012" cy="1295868"/>
          </a:xfrm>
          <a:prstGeom prst="rect">
            <a:avLst/>
          </a:prstGeom>
        </p:spPr>
        <p:txBody>
          <a:bodyPr wrap="square">
            <a:spAutoFit/>
          </a:bodyPr>
          <a:lstStyle/>
          <a:p>
            <a:pPr>
              <a:lnSpc>
                <a:spcPct val="150000"/>
              </a:lnSpc>
            </a:pPr>
            <a:r>
              <a:rPr lang="en-US" altLang="zh-CN" dirty="0">
                <a:latin typeface="Times New Roman" panose="02020603050405020304" pitchFamily="18" charset="0"/>
                <a:cs typeface="Times New Roman" panose="02020603050405020304" pitchFamily="18" charset="0"/>
              </a:rPr>
              <a:t>4.4.20 </a:t>
            </a:r>
            <a:r>
              <a:rPr lang="zh-CN" altLang="zh-CN" dirty="0">
                <a:latin typeface="Times New Roman" panose="02020603050405020304" pitchFamily="18" charset="0"/>
                <a:cs typeface="Times New Roman" panose="02020603050405020304" pitchFamily="18" charset="0"/>
              </a:rPr>
              <a:t>输送经冷、热处理后的空调风系统，不应采用土建风道。当确需利用土建风道时，应采取可靠的防漏风和绝热措施。</a:t>
            </a:r>
          </a:p>
          <a:p>
            <a:pPr>
              <a:lnSpc>
                <a:spcPct val="150000"/>
              </a:lnSpc>
            </a:pPr>
            <a:endParaRPr lang="zh-CN" altLang="zh-CN" dirty="0">
              <a:latin typeface="Times New Roman" panose="02020603050405020304" pitchFamily="18" charset="0"/>
              <a:cs typeface="Times New Roman" panose="02020603050405020304" pitchFamily="18" charset="0"/>
            </a:endParaRPr>
          </a:p>
        </p:txBody>
      </p:sp>
      <p:sp>
        <p:nvSpPr>
          <p:cNvPr id="4" name="Rectangle 2">
            <a:extLst>
              <a:ext uri="{FF2B5EF4-FFF2-40B4-BE49-F238E27FC236}">
                <a16:creationId xmlns="" xmlns:a16="http://schemas.microsoft.com/office/drawing/2014/main" id="{DEF73107-D0C6-4400-B2C2-2C8E9761CE6B}"/>
              </a:ext>
            </a:extLst>
          </p:cNvPr>
          <p:cNvSpPr>
            <a:spLocks noChangeArrowheads="1"/>
          </p:cNvSpPr>
          <p:nvPr/>
        </p:nvSpPr>
        <p:spPr bwMode="auto">
          <a:xfrm>
            <a:off x="3641124" y="202080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Rectangle 8">
            <a:extLst>
              <a:ext uri="{FF2B5EF4-FFF2-40B4-BE49-F238E27FC236}">
                <a16:creationId xmlns="" xmlns:a16="http://schemas.microsoft.com/office/drawing/2014/main" id="{31BCFFB2-13FB-4C53-A12D-A1B727593322}"/>
              </a:ext>
            </a:extLst>
          </p:cNvPr>
          <p:cNvSpPr>
            <a:spLocks noChangeArrowheads="1"/>
          </p:cNvSpPr>
          <p:nvPr/>
        </p:nvSpPr>
        <p:spPr bwMode="auto">
          <a:xfrm>
            <a:off x="3871784" y="316189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五边形 2">
            <a:extLst>
              <a:ext uri="{FF2B5EF4-FFF2-40B4-BE49-F238E27FC236}">
                <a16:creationId xmlns="" xmlns:a16="http://schemas.microsoft.com/office/drawing/2014/main" id="{BE86C650-FB30-409A-B7C5-1705568ABAE5}"/>
              </a:ext>
            </a:extLst>
          </p:cNvPr>
          <p:cNvSpPr/>
          <p:nvPr/>
        </p:nvSpPr>
        <p:spPr>
          <a:xfrm>
            <a:off x="404098" y="2336912"/>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10" name="矩形 9">
            <a:extLst>
              <a:ext uri="{FF2B5EF4-FFF2-40B4-BE49-F238E27FC236}">
                <a16:creationId xmlns="" xmlns:a16="http://schemas.microsoft.com/office/drawing/2014/main" id="{CF583214-0B1E-493E-9B18-19C7F5A41204}"/>
              </a:ext>
            </a:extLst>
          </p:cNvPr>
          <p:cNvSpPr/>
          <p:nvPr/>
        </p:nvSpPr>
        <p:spPr>
          <a:xfrm>
            <a:off x="404098" y="2928930"/>
            <a:ext cx="11159252" cy="2585323"/>
          </a:xfrm>
          <a:prstGeom prst="rect">
            <a:avLst/>
          </a:prstGeom>
        </p:spPr>
        <p:txBody>
          <a:bodyPr wrap="square">
            <a:spAutoFit/>
          </a:bodyPr>
          <a:lstStyle/>
          <a:p>
            <a:pPr marL="285750" indent="-285750">
              <a:lnSpc>
                <a:spcPct val="15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在</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《公共建筑节能设计标准》</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GB50189-2015</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4.3.18</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基础上完善。</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ct val="15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采用</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土建风道产生的隐患多，尤其是漏风严重和蓄热量大，造成能源浪费严重、系统不能正常运行。因此作出较严格的规定。</a:t>
            </a:r>
          </a:p>
          <a:p>
            <a:pPr marL="285750" indent="-285750">
              <a:lnSpc>
                <a:spcPct val="150000"/>
              </a:lnSpc>
              <a:buFont typeface="Wingdings" panose="05000000000000000000" pitchFamily="2" charset="2"/>
              <a:buChar char="Ø"/>
            </a:pP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工程中也存在需要利用土建式封闭空腔作为送风静压箱的情况，如剧场的下送风方式；这种情况应采取可靠的防漏风和绝热措施。</a:t>
            </a:r>
          </a:p>
          <a:p>
            <a:pPr>
              <a:lnSpc>
                <a:spcPct val="150000"/>
              </a:lnSpc>
            </a:pPr>
            <a:endParaRPr lang="zh-CN" altLang="en-US" dirty="0">
              <a:solidFill>
                <a:schemeClr val="accent1">
                  <a:lumMod val="75000"/>
                </a:schemeClr>
              </a:solidFill>
              <a:latin typeface="楷体" panose="02010609060101010101" pitchFamily="49" charset="-122"/>
              <a:ea typeface="楷体" panose="02010609060101010101" pitchFamily="49" charset="-122"/>
            </a:endParaRPr>
          </a:p>
        </p:txBody>
      </p:sp>
      <p:sp>
        <p:nvSpPr>
          <p:cNvPr id="11" name="矩形 10">
            <a:extLst>
              <a:ext uri="{FF2B5EF4-FFF2-40B4-BE49-F238E27FC236}">
                <a16:creationId xmlns="" xmlns:a16="http://schemas.microsoft.com/office/drawing/2014/main" id="{4B99E257-8E32-4EDC-A045-990A28E9047C}"/>
              </a:ext>
            </a:extLst>
          </p:cNvPr>
          <p:cNvSpPr/>
          <p:nvPr/>
        </p:nvSpPr>
        <p:spPr>
          <a:xfrm>
            <a:off x="404101" y="842306"/>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4.4 </a:t>
            </a:r>
            <a:r>
              <a:rPr lang="zh-CN" altLang="en-US" sz="2000" b="0" cap="none" spc="0" dirty="0">
                <a:ln w="0"/>
                <a:solidFill>
                  <a:schemeClr val="tx1"/>
                </a:solidFill>
                <a:effectLst>
                  <a:outerShdw blurRad="38100" dist="19050" dir="2700000" algn="tl" rotWithShape="0">
                    <a:schemeClr val="dk1">
                      <a:alpha val="40000"/>
                    </a:schemeClr>
                  </a:outerShdw>
                </a:effectLst>
              </a:rPr>
              <a:t>通风、空调风系统</a:t>
            </a:r>
          </a:p>
        </p:txBody>
      </p:sp>
    </p:spTree>
    <p:extLst>
      <p:ext uri="{BB962C8B-B14F-4D97-AF65-F5344CB8AC3E}">
        <p14:creationId xmlns:p14="http://schemas.microsoft.com/office/powerpoint/2010/main" val="1844810217"/>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5">
            <a:extLst>
              <a:ext uri="{FF2B5EF4-FFF2-40B4-BE49-F238E27FC236}">
                <a16:creationId xmlns="" xmlns:a16="http://schemas.microsoft.com/office/drawing/2014/main" id="{A0BE052A-7E0F-4F89-9D1E-90E6C35B798E}"/>
              </a:ext>
            </a:extLst>
          </p:cNvPr>
          <p:cNvSpPr>
            <a:spLocks noChangeArrowheads="1"/>
          </p:cNvSpPr>
          <p:nvPr/>
        </p:nvSpPr>
        <p:spPr bwMode="auto">
          <a:xfrm>
            <a:off x="3022122" y="224464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 name="Rectangle 2">
            <a:extLst>
              <a:ext uri="{FF2B5EF4-FFF2-40B4-BE49-F238E27FC236}">
                <a16:creationId xmlns="" xmlns:a16="http://schemas.microsoft.com/office/drawing/2014/main" id="{F952E5F8-5024-4BEF-B32A-AF1C14CD7FD6}"/>
              </a:ext>
            </a:extLst>
          </p:cNvPr>
          <p:cNvSpPr>
            <a:spLocks noChangeArrowheads="1"/>
          </p:cNvSpPr>
          <p:nvPr/>
        </p:nvSpPr>
        <p:spPr bwMode="auto">
          <a:xfrm>
            <a:off x="4003589" y="226845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矩形 8">
            <a:extLst>
              <a:ext uri="{FF2B5EF4-FFF2-40B4-BE49-F238E27FC236}">
                <a16:creationId xmlns="" xmlns:a16="http://schemas.microsoft.com/office/drawing/2014/main" id="{65E9F783-5333-4C7C-9177-80E6CCE11781}"/>
              </a:ext>
            </a:extLst>
          </p:cNvPr>
          <p:cNvSpPr/>
          <p:nvPr/>
        </p:nvSpPr>
        <p:spPr>
          <a:xfrm>
            <a:off x="404098" y="1331431"/>
            <a:ext cx="11031012" cy="1295868"/>
          </a:xfrm>
          <a:prstGeom prst="rect">
            <a:avLst/>
          </a:prstGeom>
        </p:spPr>
        <p:txBody>
          <a:bodyPr wrap="square">
            <a:spAutoFit/>
          </a:bodyPr>
          <a:lstStyle/>
          <a:p>
            <a:pPr>
              <a:lnSpc>
                <a:spcPct val="150000"/>
              </a:lnSpc>
            </a:pPr>
            <a:r>
              <a:rPr lang="en-US" altLang="zh-CN" dirty="0">
                <a:latin typeface="Times New Roman" panose="02020603050405020304" pitchFamily="18" charset="0"/>
                <a:cs typeface="Times New Roman" panose="02020603050405020304" pitchFamily="18" charset="0"/>
              </a:rPr>
              <a:t>4.4.21</a:t>
            </a:r>
            <a:r>
              <a:rPr lang="zh-CN" altLang="zh-CN" dirty="0">
                <a:latin typeface="Times New Roman" panose="02020603050405020304" pitchFamily="18" charset="0"/>
                <a:cs typeface="Times New Roman" panose="02020603050405020304" pitchFamily="18" charset="0"/>
              </a:rPr>
              <a:t>当输送空气温度低于其管道外环境温度且不允许空气温度有升高，或当输送空气温度高于其管道外环境温度且不允许空气温度有降低时，管道与设备应采取保温保冷措施。绝热层的设置规定同</a:t>
            </a:r>
            <a:r>
              <a:rPr lang="en-US" altLang="zh-CN" dirty="0">
                <a:latin typeface="Times New Roman" panose="02020603050405020304" pitchFamily="18" charset="0"/>
                <a:cs typeface="Times New Roman" panose="02020603050405020304" pitchFamily="18" charset="0"/>
              </a:rPr>
              <a:t>4.3.15</a:t>
            </a:r>
            <a:r>
              <a:rPr lang="zh-CN" altLang="zh-CN" dirty="0">
                <a:latin typeface="Times New Roman" panose="02020603050405020304" pitchFamily="18" charset="0"/>
                <a:cs typeface="Times New Roman" panose="02020603050405020304" pitchFamily="18" charset="0"/>
              </a:rPr>
              <a:t>条。</a:t>
            </a:r>
          </a:p>
          <a:p>
            <a:pPr>
              <a:lnSpc>
                <a:spcPct val="150000"/>
              </a:lnSpc>
            </a:pPr>
            <a:endParaRPr lang="zh-CN" altLang="zh-CN" dirty="0">
              <a:latin typeface="Times New Roman" panose="02020603050405020304" pitchFamily="18" charset="0"/>
              <a:cs typeface="Times New Roman" panose="02020603050405020304" pitchFamily="18" charset="0"/>
            </a:endParaRPr>
          </a:p>
        </p:txBody>
      </p:sp>
      <p:sp>
        <p:nvSpPr>
          <p:cNvPr id="4" name="Rectangle 2">
            <a:extLst>
              <a:ext uri="{FF2B5EF4-FFF2-40B4-BE49-F238E27FC236}">
                <a16:creationId xmlns="" xmlns:a16="http://schemas.microsoft.com/office/drawing/2014/main" id="{DEF73107-D0C6-4400-B2C2-2C8E9761CE6B}"/>
              </a:ext>
            </a:extLst>
          </p:cNvPr>
          <p:cNvSpPr>
            <a:spLocks noChangeArrowheads="1"/>
          </p:cNvSpPr>
          <p:nvPr/>
        </p:nvSpPr>
        <p:spPr bwMode="auto">
          <a:xfrm>
            <a:off x="3641124" y="202080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Rectangle 8">
            <a:extLst>
              <a:ext uri="{FF2B5EF4-FFF2-40B4-BE49-F238E27FC236}">
                <a16:creationId xmlns="" xmlns:a16="http://schemas.microsoft.com/office/drawing/2014/main" id="{31BCFFB2-13FB-4C53-A12D-A1B727593322}"/>
              </a:ext>
            </a:extLst>
          </p:cNvPr>
          <p:cNvSpPr>
            <a:spLocks noChangeArrowheads="1"/>
          </p:cNvSpPr>
          <p:nvPr/>
        </p:nvSpPr>
        <p:spPr bwMode="auto">
          <a:xfrm>
            <a:off x="3871784" y="316189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五边形 2">
            <a:extLst>
              <a:ext uri="{FF2B5EF4-FFF2-40B4-BE49-F238E27FC236}">
                <a16:creationId xmlns="" xmlns:a16="http://schemas.microsoft.com/office/drawing/2014/main" id="{6E31BB1F-A523-4079-A5BB-42E5A9414586}"/>
              </a:ext>
            </a:extLst>
          </p:cNvPr>
          <p:cNvSpPr/>
          <p:nvPr/>
        </p:nvSpPr>
        <p:spPr>
          <a:xfrm>
            <a:off x="404098" y="2366420"/>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10" name="矩形 9">
            <a:extLst>
              <a:ext uri="{FF2B5EF4-FFF2-40B4-BE49-F238E27FC236}">
                <a16:creationId xmlns="" xmlns:a16="http://schemas.microsoft.com/office/drawing/2014/main" id="{1CA59D6C-AF7D-44F1-AF43-DE7A3A72119D}"/>
              </a:ext>
            </a:extLst>
          </p:cNvPr>
          <p:cNvSpPr/>
          <p:nvPr/>
        </p:nvSpPr>
        <p:spPr>
          <a:xfrm>
            <a:off x="404098" y="2905625"/>
            <a:ext cx="11159252" cy="923330"/>
          </a:xfrm>
          <a:prstGeom prst="rect">
            <a:avLst/>
          </a:prstGeom>
        </p:spPr>
        <p:txBody>
          <a:bodyPr wrap="square">
            <a:spAutoFit/>
          </a:bodyPr>
          <a:lstStyle/>
          <a:p>
            <a:pPr marL="285750" indent="-285750">
              <a:lnSpc>
                <a:spcPct val="150000"/>
              </a:lnSpc>
              <a:buFont typeface="Wingdings" panose="05000000000000000000" pitchFamily="2" charset="2"/>
              <a:buChar char="Ø"/>
            </a:pP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本条针对风系统管道与设备的保温保冷措施做出规定</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ct val="15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设置要求同本标准</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4.3.15</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条。</a:t>
            </a:r>
            <a:endParaRPr lang="zh-CN" altLang="en-US" dirty="0">
              <a:solidFill>
                <a:schemeClr val="accent1">
                  <a:lumMod val="75000"/>
                </a:schemeClr>
              </a:solidFill>
              <a:latin typeface="楷体" panose="02010609060101010101" pitchFamily="49" charset="-122"/>
              <a:ea typeface="楷体" panose="02010609060101010101" pitchFamily="49" charset="-122"/>
            </a:endParaRPr>
          </a:p>
        </p:txBody>
      </p:sp>
      <p:sp>
        <p:nvSpPr>
          <p:cNvPr id="11" name="矩形 10">
            <a:extLst>
              <a:ext uri="{FF2B5EF4-FFF2-40B4-BE49-F238E27FC236}">
                <a16:creationId xmlns="" xmlns:a16="http://schemas.microsoft.com/office/drawing/2014/main" id="{2F641E83-50D6-4F28-83F8-A25621C7435D}"/>
              </a:ext>
            </a:extLst>
          </p:cNvPr>
          <p:cNvSpPr/>
          <p:nvPr/>
        </p:nvSpPr>
        <p:spPr>
          <a:xfrm>
            <a:off x="404101" y="842306"/>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4.4 </a:t>
            </a:r>
            <a:r>
              <a:rPr lang="zh-CN" altLang="en-US" sz="2000" b="0" cap="none" spc="0" dirty="0">
                <a:ln w="0"/>
                <a:solidFill>
                  <a:schemeClr val="tx1"/>
                </a:solidFill>
                <a:effectLst>
                  <a:outerShdw blurRad="38100" dist="19050" dir="2700000" algn="tl" rotWithShape="0">
                    <a:schemeClr val="dk1">
                      <a:alpha val="40000"/>
                    </a:schemeClr>
                  </a:outerShdw>
                </a:effectLst>
              </a:rPr>
              <a:t>通风、空调风系统</a:t>
            </a:r>
          </a:p>
        </p:txBody>
      </p:sp>
    </p:spTree>
    <p:extLst>
      <p:ext uri="{BB962C8B-B14F-4D97-AF65-F5344CB8AC3E}">
        <p14:creationId xmlns:p14="http://schemas.microsoft.com/office/powerpoint/2010/main" val="11739580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8" y="776585"/>
            <a:ext cx="159210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4.1 </a:t>
            </a:r>
            <a:r>
              <a:rPr lang="zh-CN" altLang="en-US" sz="2000" b="0" cap="none" spc="0" dirty="0">
                <a:ln w="0"/>
                <a:solidFill>
                  <a:schemeClr val="tx1"/>
                </a:solidFill>
                <a:effectLst>
                  <a:outerShdw blurRad="38100" dist="19050" dir="2700000" algn="tl" rotWithShape="0">
                    <a:schemeClr val="dk1">
                      <a:alpha val="40000"/>
                    </a:schemeClr>
                  </a:outerShdw>
                </a:effectLst>
              </a:rPr>
              <a:t>一般规定</a:t>
            </a:r>
          </a:p>
        </p:txBody>
      </p:sp>
      <p:sp>
        <p:nvSpPr>
          <p:cNvPr id="3" name="五边形 2"/>
          <p:cNvSpPr/>
          <p:nvPr/>
        </p:nvSpPr>
        <p:spPr>
          <a:xfrm>
            <a:off x="404098" y="1726741"/>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5" name="矩形 4"/>
          <p:cNvSpPr/>
          <p:nvPr/>
        </p:nvSpPr>
        <p:spPr>
          <a:xfrm>
            <a:off x="404098" y="1222681"/>
            <a:ext cx="11239501" cy="458074"/>
          </a:xfrm>
          <a:prstGeom prst="rect">
            <a:avLst/>
          </a:prstGeom>
        </p:spPr>
        <p:txBody>
          <a:bodyPr wrap="square">
            <a:spAutoFit/>
          </a:bodyPr>
          <a:lstStyle/>
          <a:p>
            <a:pPr>
              <a:lnSpc>
                <a:spcPct val="150000"/>
              </a:lnSpc>
            </a:pPr>
            <a:r>
              <a:rPr lang="en-US" altLang="zh-CN" dirty="0" smtClean="0">
                <a:latin typeface="Times New Roman" panose="02020603050405020304" pitchFamily="18" charset="0"/>
                <a:cs typeface="Times New Roman" panose="02020603050405020304" pitchFamily="18" charset="0"/>
              </a:rPr>
              <a:t>4.1.6</a:t>
            </a:r>
            <a:endParaRPr lang="zh-CN" altLang="zh-CN" dirty="0">
              <a:latin typeface="Times New Roman" panose="02020603050405020304" pitchFamily="18" charset="0"/>
              <a:cs typeface="Times New Roman" panose="02020603050405020304" pitchFamily="18" charset="0"/>
            </a:endParaRPr>
          </a:p>
        </p:txBody>
      </p:sp>
      <p:sp>
        <p:nvSpPr>
          <p:cNvPr id="7" name="矩形 6"/>
          <p:cNvSpPr/>
          <p:nvPr/>
        </p:nvSpPr>
        <p:spPr>
          <a:xfrm>
            <a:off x="404098" y="2239517"/>
            <a:ext cx="11572440" cy="4385816"/>
          </a:xfrm>
          <a:prstGeom prst="rect">
            <a:avLst/>
          </a:prstGeom>
        </p:spPr>
        <p:txBody>
          <a:bodyPr wrap="square">
            <a:spAutoFit/>
          </a:bodyPr>
          <a:lstStyle/>
          <a:p>
            <a:pPr>
              <a:lnSpc>
                <a:spcPct val="150000"/>
              </a:lnSpc>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在</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《公共建筑节能设计标准》</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GB50189-2015</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4.1.4</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条基础上完善了通风设施的设计原则。</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ct val="15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强调优先采用通风措施消除室内余热、余湿及有害物质，以降低空气处理能耗、消除室内空气污染。</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强调优先采用自然通风方式。不能满足要求时，采用机械通风或自然通风与机械通风结合的方式。</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gn="ct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自然通风：合理适度地优化建筑形式，利用热压和风压形成有组织气流。）</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ct val="15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对产生大量热、湿或有害物质的设备，强调优先采用局部排风。</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不能满足要求时</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，辅以或采用全面排风。</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ct val="15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对使用时间不同的区域，要求系统独立、分别设置，避免不同区域运行时间要求不一致带来的能源浪费。</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ct val="150000"/>
              </a:lnSpc>
              <a:buFont typeface="Wingdings" panose="05000000000000000000" pitchFamily="2" charset="2"/>
              <a:buChar char="Ø"/>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为应对</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工况的变化</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，要求通风量可调（台数控制、风机变速）。</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indent="720000">
              <a:lnSpc>
                <a:spcPct val="150000"/>
              </a:lnSpc>
            </a:pP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室内热、湿、有害物质浓度的变化</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汽车库车辆出入的高低峰时段，锅炉房、冷冻站设备开启及关闭情况；</a:t>
            </a:r>
          </a:p>
          <a:p>
            <a:pPr indent="720000">
              <a:lnSpc>
                <a:spcPct val="150000"/>
              </a:lnSpc>
            </a:pP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与空调系统配套运行的机械通风系统：空调季、过渡季的新风量及排风量存在差别</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p>
          <a:p>
            <a:pPr marL="285750" indent="-285750">
              <a:lnSpc>
                <a:spcPct val="150000"/>
              </a:lnSpc>
              <a:buFont typeface="Wingdings" panose="05000000000000000000" pitchFamily="2" charset="2"/>
              <a:buChar char="Ø"/>
            </a:pP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endParaRPr lang="zh-CN" altLang="en-US" dirty="0">
              <a:solidFill>
                <a:schemeClr val="accent1">
                  <a:lumMod val="75000"/>
                </a:schemeClr>
              </a:solidFill>
              <a:latin typeface="楷体" panose="02010609060101010101" pitchFamily="49" charset="-122"/>
              <a:ea typeface="楷体" panose="02010609060101010101" pitchFamily="49" charset="-122"/>
            </a:endParaRPr>
          </a:p>
        </p:txBody>
      </p:sp>
      <p:sp>
        <p:nvSpPr>
          <p:cNvPr id="4" name="左大括号 3"/>
          <p:cNvSpPr/>
          <p:nvPr/>
        </p:nvSpPr>
        <p:spPr>
          <a:xfrm>
            <a:off x="1014079" y="5106316"/>
            <a:ext cx="186070" cy="388089"/>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extLst>
      <p:ext uri="{BB962C8B-B14F-4D97-AF65-F5344CB8AC3E}">
        <p14:creationId xmlns:p14="http://schemas.microsoft.com/office/powerpoint/2010/main" val="9389741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1">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14253</TotalTime>
  <Words>15543</Words>
  <Application>Microsoft Office PowerPoint</Application>
  <PresentationFormat>宽屏</PresentationFormat>
  <Paragraphs>1067</Paragraphs>
  <Slides>88</Slides>
  <Notes>0</Notes>
  <HiddenSlides>0</HiddenSlides>
  <MMClips>0</MMClips>
  <ScaleCrop>false</ScaleCrop>
  <HeadingPairs>
    <vt:vector size="8" baseType="variant">
      <vt:variant>
        <vt:lpstr>已用的字体</vt:lpstr>
      </vt:variant>
      <vt:variant>
        <vt:i4>10</vt:i4>
      </vt:variant>
      <vt:variant>
        <vt:lpstr>主题</vt:lpstr>
      </vt:variant>
      <vt:variant>
        <vt:i4>2</vt:i4>
      </vt:variant>
      <vt:variant>
        <vt:lpstr>嵌入 OLE 服务器</vt:lpstr>
      </vt:variant>
      <vt:variant>
        <vt:i4>1</vt:i4>
      </vt:variant>
      <vt:variant>
        <vt:lpstr>幻灯片标题</vt:lpstr>
      </vt:variant>
      <vt:variant>
        <vt:i4>88</vt:i4>
      </vt:variant>
    </vt:vector>
  </HeadingPairs>
  <TitlesOfParts>
    <vt:vector size="101" baseType="lpstr">
      <vt:lpstr>方正粗活意简体</vt:lpstr>
      <vt:lpstr>黑体</vt:lpstr>
      <vt:lpstr>楷体</vt:lpstr>
      <vt:lpstr>宋体</vt:lpstr>
      <vt:lpstr>微软雅黑</vt:lpstr>
      <vt:lpstr>Arial</vt:lpstr>
      <vt:lpstr>Calibri</vt:lpstr>
      <vt:lpstr>Calibri Light</vt:lpstr>
      <vt:lpstr>Times New Roman</vt:lpstr>
      <vt:lpstr>Wingdings</vt:lpstr>
      <vt:lpstr>Office Theme</vt:lpstr>
      <vt:lpstr>Custom Design1</vt:lpstr>
      <vt:lpstr>Equation</vt:lpstr>
      <vt:lpstr> 《四川省公共建筑节能设计标准》 DBJ51/143-2020 宣贯（第四章）</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CSWADI</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aaaaa</dc:title>
  <dc:creator>刘希臣</dc:creator>
  <cp:lastModifiedBy>闵晓丹</cp:lastModifiedBy>
  <cp:revision>1078</cp:revision>
  <dcterms:created xsi:type="dcterms:W3CDTF">2016-12-01T02:01:25Z</dcterms:created>
  <dcterms:modified xsi:type="dcterms:W3CDTF">2020-05-09T07:36:42Z</dcterms:modified>
</cp:coreProperties>
</file>