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  <p:sldMasterId id="2147483982" r:id="rId2"/>
  </p:sldMasterIdLst>
  <p:notesMasterIdLst>
    <p:notesMasterId r:id="rId20"/>
  </p:notesMasterIdLst>
  <p:sldIdLst>
    <p:sldId id="390" r:id="rId3"/>
    <p:sldId id="479" r:id="rId4"/>
    <p:sldId id="480" r:id="rId5"/>
    <p:sldId id="487" r:id="rId6"/>
    <p:sldId id="493" r:id="rId7"/>
    <p:sldId id="489" r:id="rId8"/>
    <p:sldId id="492" r:id="rId9"/>
    <p:sldId id="494" r:id="rId10"/>
    <p:sldId id="495" r:id="rId11"/>
    <p:sldId id="496" r:id="rId12"/>
    <p:sldId id="497" r:id="rId13"/>
    <p:sldId id="499" r:id="rId14"/>
    <p:sldId id="512" r:id="rId15"/>
    <p:sldId id="506" r:id="rId16"/>
    <p:sldId id="513" r:id="rId17"/>
    <p:sldId id="514" r:id="rId18"/>
    <p:sldId id="507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7DFDF-1DF1-4A0F-A92E-732E4DCE7159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DF428-218C-4988-A90B-703AEA5741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81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191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451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251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374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009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288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18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278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218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735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83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352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直接连接符 13"/>
          <p:cNvCxnSpPr/>
          <p:nvPr userDrawn="1"/>
        </p:nvCxnSpPr>
        <p:spPr>
          <a:xfrm>
            <a:off x="838203" y="1488711"/>
            <a:ext cx="6858447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BIM--\Desktop\CSWADI-LOP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4233" y="1129916"/>
            <a:ext cx="758333" cy="203599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组合 1"/>
          <p:cNvGrpSpPr/>
          <p:nvPr userDrawn="1"/>
        </p:nvGrpSpPr>
        <p:grpSpPr>
          <a:xfrm>
            <a:off x="7696648" y="1085190"/>
            <a:ext cx="2393803" cy="403520"/>
            <a:chOff x="2881833" y="2597337"/>
            <a:chExt cx="3951821" cy="666148"/>
          </a:xfrm>
        </p:grpSpPr>
        <p:sp>
          <p:nvSpPr>
            <p:cNvPr id="13" name="TextBox 6"/>
            <p:cNvSpPr txBox="1"/>
            <p:nvPr userDrawn="1"/>
          </p:nvSpPr>
          <p:spPr>
            <a:xfrm>
              <a:off x="4570387" y="2597337"/>
              <a:ext cx="2165358" cy="41938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51" b="1" cap="none" spc="51" dirty="0">
                <a:ln w="11430"/>
                <a:solidFill>
                  <a:schemeClr val="tx1">
                    <a:lumMod val="50000"/>
                    <a:lumOff val="50000"/>
                  </a:schemeClr>
                </a:solidFill>
                <a:effectLst>
                  <a:reflection blurRad="6350" stA="22000" endPos="64000" dist="12700" dir="5400000" sy="-10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" name="组合 24"/>
            <p:cNvGrpSpPr/>
            <p:nvPr userDrawn="1"/>
          </p:nvGrpSpPr>
          <p:grpSpPr>
            <a:xfrm>
              <a:off x="2881833" y="2969359"/>
              <a:ext cx="3497735" cy="225953"/>
              <a:chOff x="1659311" y="3683367"/>
              <a:chExt cx="3497735" cy="410820"/>
            </a:xfrm>
          </p:grpSpPr>
          <p:cxnSp>
            <p:nvCxnSpPr>
              <p:cNvPr id="16" name="直接连接符 18"/>
              <p:cNvCxnSpPr/>
              <p:nvPr userDrawn="1"/>
            </p:nvCxnSpPr>
            <p:spPr>
              <a:xfrm>
                <a:off x="1659311" y="4094186"/>
                <a:ext cx="168855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21"/>
              <p:cNvCxnSpPr/>
              <p:nvPr userDrawn="1"/>
            </p:nvCxnSpPr>
            <p:spPr>
              <a:xfrm>
                <a:off x="3645348" y="3689127"/>
                <a:ext cx="151169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22"/>
              <p:cNvCxnSpPr/>
              <p:nvPr userDrawn="1"/>
            </p:nvCxnSpPr>
            <p:spPr>
              <a:xfrm flipV="1">
                <a:off x="3347863" y="3683367"/>
                <a:ext cx="297484" cy="41082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6"/>
            <p:cNvSpPr txBox="1"/>
            <p:nvPr userDrawn="1"/>
          </p:nvSpPr>
          <p:spPr>
            <a:xfrm>
              <a:off x="4575034" y="2984035"/>
              <a:ext cx="2258620" cy="2794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500" b="0" i="0" cap="none" spc="0" dirty="0" smtClean="0">
                  <a:ln w="11430"/>
                  <a:solidFill>
                    <a:srgbClr val="C00000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BIM Research and Application Center</a:t>
              </a:r>
              <a:endParaRPr lang="zh-CN" altLang="en-US" sz="500" b="0" i="0" cap="none" spc="0" dirty="0">
                <a:ln w="11430"/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3190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6" name="直接连接符 13"/>
          <p:cNvCxnSpPr/>
          <p:nvPr userDrawn="1"/>
        </p:nvCxnSpPr>
        <p:spPr>
          <a:xfrm>
            <a:off x="838203" y="1488711"/>
            <a:ext cx="6858447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561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990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420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14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953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89D9-F0B8-4466-AE6A-CB772922400C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258BE-BBB4-46A8-BAFE-58FE2AF121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296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dirty="0" smtClean="0"/>
              <a:t>Click to edit Master title style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489D9-F0B8-4466-AE6A-CB772922400C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258BE-BBB4-46A8-BAFE-58FE2AF1213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13"/>
          <p:cNvCxnSpPr/>
          <p:nvPr userDrawn="1"/>
        </p:nvCxnSpPr>
        <p:spPr>
          <a:xfrm flipV="1">
            <a:off x="0" y="622570"/>
            <a:ext cx="12192000" cy="2974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 userDrawn="1"/>
        </p:nvSpPr>
        <p:spPr>
          <a:xfrm>
            <a:off x="0" y="185739"/>
            <a:ext cx="364715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四川省公共建筑节能标准</a:t>
            </a:r>
            <a:r>
              <a:rPr lang="en-US" altLang="zh-CN" sz="1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1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宣贯</a:t>
            </a:r>
            <a:endParaRPr lang="zh-CN" altLang="en-US" sz="1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8492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DE17B-1616-4914-9DD3-FB7AA461391B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F6476-1941-4029-B189-65533FFEA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17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microsoft.com/office/2007/relationships/hdphoto" Target="../media/hdphoto7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31742"/>
            <a:ext cx="12191999" cy="3482399"/>
          </a:xfrm>
          <a:gradFill flip="none" rotWithShape="1">
            <a:gsLst>
              <a:gs pos="0">
                <a:srgbClr val="0070C0"/>
              </a:gs>
              <a:gs pos="93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四川省公共建筑节能设计标准</a:t>
            </a:r>
            <a:r>
              <a:rPr lang="en-US" altLang="zh-CN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br>
              <a:rPr lang="en-US" altLang="zh-CN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DBJ51/143-2020</a:t>
            </a:r>
            <a:br>
              <a:rPr lang="en-US" altLang="zh-CN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800" b="1" dirty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宣</a:t>
            </a:r>
            <a:r>
              <a:rPr lang="zh-CN" altLang="en-US" sz="4800" b="1" dirty="0" smtClean="0">
                <a:ln w="13462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贯（编制背景及标准特色）</a:t>
            </a:r>
            <a:endParaRPr lang="zh-CN" altLang="en-US" sz="4800" b="1" dirty="0">
              <a:ln w="13462">
                <a:solidFill>
                  <a:schemeClr val="bg1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0" y="637647"/>
            <a:ext cx="12192000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711206" y="6393888"/>
            <a:ext cx="1894756" cy="46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5727" tIns="37864" rIns="75727" bIns="37864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6666"/>
              </a:buClr>
            </a:pPr>
            <a:r>
              <a:rPr lang="en-US" altLang="zh-CN" sz="2000" b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2020.05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07880" y="154238"/>
            <a:ext cx="8763669" cy="3842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75749" tIns="37875" rIns="75749" bIns="37875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zh-CN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四川省工程建设地方标准</a:t>
            </a:r>
          </a:p>
        </p:txBody>
      </p:sp>
    </p:spTree>
    <p:extLst>
      <p:ext uri="{BB962C8B-B14F-4D97-AF65-F5344CB8AC3E}">
        <p14:creationId xmlns:p14="http://schemas.microsoft.com/office/powerpoint/2010/main" val="272513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9" descr="YG_circl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69" y="911396"/>
            <a:ext cx="371720" cy="37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 txBox="1">
            <a:spLocks noChangeArrowheads="1"/>
          </p:cNvSpPr>
          <p:nvPr/>
        </p:nvSpPr>
        <p:spPr bwMode="gray">
          <a:xfrm>
            <a:off x="1155789" y="911396"/>
            <a:ext cx="8054114" cy="447847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zh-CN" altLang="zh-CN" sz="24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鼓励</a:t>
            </a:r>
            <a:r>
              <a:rPr lang="zh-CN" altLang="zh-CN" sz="2400" dirty="0" smtClean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采用</a:t>
            </a:r>
            <a:r>
              <a:rPr lang="zh-CN" altLang="en-US" sz="24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以</a:t>
            </a:r>
            <a:r>
              <a:rPr lang="zh-CN" altLang="en-US" sz="2400" dirty="0" smtClean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结果为导向的</a:t>
            </a:r>
            <a:r>
              <a:rPr lang="zh-CN" altLang="zh-CN" sz="2400" dirty="0" smtClean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建筑节能</a:t>
            </a:r>
            <a:r>
              <a:rPr lang="zh-CN" altLang="zh-CN" sz="24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整体性能化</a:t>
            </a:r>
            <a:r>
              <a:rPr lang="zh-CN" altLang="zh-CN" sz="2400" dirty="0" smtClean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设计</a:t>
            </a:r>
            <a:endParaRPr lang="zh-CN" altLang="en-US" sz="2400" dirty="0">
              <a:solidFill>
                <a:schemeClr val="accent1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47487" y="1430793"/>
            <a:ext cx="7276605" cy="13652"/>
          </a:xfrm>
          <a:prstGeom prst="line">
            <a:avLst/>
          </a:prstGeom>
          <a:ln w="444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707595" y="1602016"/>
            <a:ext cx="10726675" cy="1182324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公共建筑</a:t>
            </a:r>
            <a:r>
              <a:rPr lang="zh-CN" altLang="zh-CN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节能设计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的目标是降低建筑能耗，</a:t>
            </a:r>
            <a:r>
              <a:rPr lang="zh-CN" altLang="zh-CN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鼓励</a:t>
            </a:r>
            <a:r>
              <a:rPr lang="zh-CN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采用</a:t>
            </a:r>
            <a:r>
              <a:rPr lang="zh-CN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以结果为导向</a:t>
            </a:r>
            <a:r>
              <a:rPr lang="zh-CN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zh-CN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建筑节能整体性能化</a:t>
            </a:r>
            <a:r>
              <a:rPr lang="zh-CN" altLang="zh-CN" sz="1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设计</a:t>
            </a:r>
            <a:r>
              <a:rPr lang="zh-CN" altLang="zh-CN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充分发挥设计人员的主动性及技术能力，将适宜的节能技术应用于合适的工程中，真正实现因地制宜，</a:t>
            </a:r>
            <a:r>
              <a:rPr lang="zh-CN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使设计建筑的能耗满足现行国家标准《民用建筑能耗标准》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GB/T 51161</a:t>
            </a:r>
            <a:r>
              <a:rPr lang="zh-CN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及相关标准的要求</a:t>
            </a:r>
            <a:r>
              <a:rPr lang="zh-CN" altLang="zh-CN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5287716" y="5781396"/>
            <a:ext cx="4937416" cy="591526"/>
          </a:xfrm>
          <a:prstGeom prst="rect">
            <a:avLst/>
          </a:prstGeom>
          <a:solidFill>
            <a:srgbClr val="92D050"/>
          </a:solidFill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3360"/>
              </a:lnSpc>
              <a:spcAft>
                <a:spcPts val="0"/>
              </a:spcAft>
              <a:buNone/>
            </a:pPr>
            <a:r>
              <a:rPr lang="zh-CN" altLang="en-US" sz="1800" dirty="0"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以能耗目标为导向，控制建筑</a:t>
            </a:r>
            <a:r>
              <a:rPr lang="zh-CN" altLang="en-US" sz="1800" dirty="0" smtClean="0">
                <a:latin typeface="方正粗活意简体" panose="03000509000000000000" pitchFamily="65" charset="-122"/>
                <a:ea typeface="方正粗活意简体" panose="03000509000000000000" pitchFamily="65" charset="-122"/>
              </a:rPr>
              <a:t>能耗为最终目的！</a:t>
            </a:r>
            <a:endParaRPr lang="zh-CN" altLang="en-US" sz="1800" dirty="0">
              <a:latin typeface="方正粗活意简体" panose="03000509000000000000" pitchFamily="65" charset="-122"/>
              <a:ea typeface="方正粗活意简体" panose="03000509000000000000" pitchFamily="65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930" y="3024554"/>
            <a:ext cx="2635559" cy="34545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2846" y="2982834"/>
            <a:ext cx="5173183" cy="274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6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97323" y="901906"/>
            <a:ext cx="7070301" cy="818871"/>
            <a:chOff x="783675" y="1852203"/>
            <a:chExt cx="6020498" cy="818871"/>
          </a:xfrm>
        </p:grpSpPr>
        <p:pic>
          <p:nvPicPr>
            <p:cNvPr id="2" name="Picture 19" descr="YG_circle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675" y="1852203"/>
              <a:ext cx="333130" cy="366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3"/>
            <p:cNvSpPr txBox="1">
              <a:spLocks noChangeArrowheads="1"/>
            </p:cNvSpPr>
            <p:nvPr/>
          </p:nvSpPr>
          <p:spPr bwMode="gray">
            <a:xfrm>
              <a:off x="1150603" y="1852203"/>
              <a:ext cx="5653570" cy="818871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4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提倡</a:t>
              </a:r>
              <a:r>
                <a:rPr lang="en-US" altLang="zh-CN" sz="24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“</a:t>
              </a:r>
              <a:r>
                <a:rPr lang="zh-CN" altLang="zh-CN" sz="2400" dirty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被动优先、主动优化</a:t>
              </a:r>
              <a:r>
                <a:rPr lang="en-US" altLang="zh-CN" sz="24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”</a:t>
              </a:r>
              <a:r>
                <a:rPr lang="zh-CN" altLang="en-US" sz="24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的节能设计原则</a:t>
              </a:r>
              <a:endParaRPr lang="zh-CN" altLang="en-US" sz="24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834680" y="2350068"/>
              <a:ext cx="5969493" cy="19711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812778" y="1637413"/>
            <a:ext cx="10225876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标准</a:t>
            </a: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提倡建筑设计中采用</a:t>
            </a:r>
            <a:r>
              <a:rPr lang="en-US" altLang="zh-CN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zh-CN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被动优先、主动优化</a:t>
            </a:r>
            <a:r>
              <a:rPr lang="en-US" altLang="zh-CN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zh-CN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</a:t>
            </a: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节能</a:t>
            </a:r>
            <a:r>
              <a:rPr lang="zh-CN" altLang="zh-CN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设计</a:t>
            </a: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原</a:t>
            </a:r>
            <a:r>
              <a:rPr lang="zh-CN" altLang="zh-CN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则。</a:t>
            </a: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使建筑能源利用实现开源节流</a:t>
            </a:r>
            <a:r>
              <a:rPr lang="en-US" altLang="zh-CN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</a:p>
          <a:p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切实降低</a:t>
            </a:r>
            <a:r>
              <a:rPr lang="zh-CN" altLang="en-US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建筑</a:t>
            </a: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能耗。</a:t>
            </a:r>
            <a:endParaRPr lang="en-US" altLang="zh-CN" dirty="0" smtClean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endParaRPr lang="en-US" altLang="zh-CN" dirty="0" smtClean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“开源”</a:t>
            </a:r>
            <a:r>
              <a:rPr lang="en-US" altLang="zh-CN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充分利用项目所在地的天然能源禀赋，</a:t>
            </a:r>
            <a:r>
              <a:rPr lang="zh-CN" altLang="en-US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减少建筑对化石类能源及电能的</a:t>
            </a: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消耗</a:t>
            </a:r>
            <a:r>
              <a:rPr lang="zh-CN" altLang="en-US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dirty="0" smtClean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太阳能利用</a:t>
            </a:r>
            <a:endParaRPr lang="en-US" altLang="zh-CN" dirty="0" smtClean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地热能利用</a:t>
            </a:r>
            <a:endParaRPr lang="en-US" altLang="zh-CN" dirty="0" smtClean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空气能利用（</a:t>
            </a:r>
            <a:r>
              <a:rPr lang="zh-CN" altLang="en-US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有利的室外空气温湿度</a:t>
            </a: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dirty="0" smtClean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天然</a:t>
            </a:r>
            <a:r>
              <a:rPr lang="zh-CN" altLang="en-US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采光</a:t>
            </a:r>
            <a:endParaRPr lang="en-US" altLang="zh-CN" dirty="0" smtClean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dirty="0" smtClean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“节流”</a:t>
            </a:r>
            <a:r>
              <a:rPr lang="en-US" altLang="zh-CN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通过合理的建筑设计和被动技术、高效机电系统的应用，降低建筑用能的需求；</a:t>
            </a:r>
            <a:endParaRPr lang="en-US" altLang="zh-CN" dirty="0" smtClean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合理的建筑总图、平面和立面设计，降低空调、供暖和</a:t>
            </a:r>
            <a:r>
              <a:rPr lang="zh-CN" altLang="en-US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照明负荷，。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合理的建筑热工性能和遮阳设计，降低空调、供暖负荷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太阳能丰富地区的建筑设计应有</a:t>
            </a:r>
            <a:r>
              <a:rPr lang="zh-CN" altLang="en-US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利于太阳能直接得热进行</a:t>
            </a: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供暖</a:t>
            </a:r>
            <a:endParaRPr lang="en-US" altLang="zh-CN" dirty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建筑应具备充分利用自然通风的能力</a:t>
            </a:r>
            <a:endParaRPr lang="en-US" altLang="zh-CN" dirty="0" smtClean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采用高效机电系统和</a:t>
            </a:r>
            <a:r>
              <a:rPr lang="zh-CN" altLang="en-US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设备</a:t>
            </a:r>
            <a:endParaRPr lang="en-US" altLang="zh-CN" dirty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等等</a:t>
            </a:r>
            <a:endParaRPr lang="en-US" altLang="zh-CN" dirty="0" smtClean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148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5" descr="D:\规范编制\四川省公共建筑节能设计标准\2018\2018年各章节汇总\20181112会议讨论后修改\改后各人汇总\四川气候分区2018c-高庆龙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57"/>
                    </a14:imgEffect>
                    <a14:imgEffect>
                      <a14:saturation sat="308000"/>
                    </a14:imgEffect>
                    <a14:imgEffect>
                      <a14:brightnessContrast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60366" y="1526625"/>
            <a:ext cx="5587882" cy="486335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gray">
          <a:xfrm>
            <a:off x="804928" y="1838812"/>
            <a:ext cx="3684251" cy="4923938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四川省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严寒、寒冷地区</a:t>
            </a:r>
            <a:r>
              <a:rPr lang="zh-CN" altLang="en-US" sz="18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的主要影响因素</a:t>
            </a:r>
            <a:r>
              <a:rPr lang="zh-CN" altLang="en-US" sz="18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是“海拔高度”。气候特点是长</a:t>
            </a:r>
            <a:r>
              <a:rPr lang="zh-CN" altLang="en-US" sz="18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冬无</a:t>
            </a:r>
            <a:r>
              <a:rPr lang="zh-CN" altLang="en-US" sz="18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夏、</a:t>
            </a:r>
            <a:r>
              <a:rPr lang="zh-CN" altLang="en-US" sz="18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冬季与旱季吻合、太阳辐射量大、日照时数多</a:t>
            </a:r>
            <a:r>
              <a:rPr lang="zh-CN" altLang="en-US" sz="18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，与</a:t>
            </a:r>
            <a:r>
              <a:rPr lang="zh-CN" altLang="en-US" sz="18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我国</a:t>
            </a:r>
            <a:r>
              <a:rPr lang="zh-CN" altLang="en-US" sz="18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传统北方</a:t>
            </a:r>
            <a:r>
              <a:rPr lang="zh-CN" altLang="en-US" sz="18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地区的</a:t>
            </a:r>
            <a:r>
              <a:rPr lang="zh-CN" altLang="en-US" sz="18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气候具有</a:t>
            </a:r>
            <a:r>
              <a:rPr lang="zh-CN" altLang="en-US" sz="18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明显的</a:t>
            </a:r>
            <a:r>
              <a:rPr lang="zh-CN" altLang="en-US" sz="18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差异。因此，从建筑设计、能源利用、供暖方式等方面应有别于传统北方供暖地区，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为体现气候与相应节能技术的差异，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提出了“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高寒地区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”的气候分区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概念。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89686" y="863785"/>
            <a:ext cx="5112213" cy="563531"/>
            <a:chOff x="1366462" y="1333342"/>
            <a:chExt cx="2584761" cy="563531"/>
          </a:xfrm>
        </p:grpSpPr>
        <p:sp>
          <p:nvSpPr>
            <p:cNvPr id="11" name="Rectangle 3"/>
            <p:cNvSpPr txBox="1">
              <a:spLocks noChangeArrowheads="1"/>
            </p:cNvSpPr>
            <p:nvPr/>
          </p:nvSpPr>
          <p:spPr bwMode="gray">
            <a:xfrm>
              <a:off x="1538013" y="1333342"/>
              <a:ext cx="2413210" cy="563531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rmAutofit fontScale="92500"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4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明确了“高寒地区”的气候分区概念</a:t>
              </a:r>
              <a:endParaRPr lang="zh-CN" altLang="en-US" sz="24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 flipV="1">
              <a:off x="1366462" y="1793532"/>
              <a:ext cx="2521574" cy="18793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19" descr="YG_circle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8" y="853573"/>
            <a:ext cx="371720" cy="37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9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21636" y="860446"/>
            <a:ext cx="6214506" cy="825653"/>
            <a:chOff x="760533" y="1807798"/>
            <a:chExt cx="6214506" cy="825653"/>
          </a:xfrm>
        </p:grpSpPr>
        <p:pic>
          <p:nvPicPr>
            <p:cNvPr id="2" name="Picture 19" descr="YG_circle00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533" y="1807798"/>
              <a:ext cx="416920" cy="4162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3"/>
            <p:cNvSpPr txBox="1">
              <a:spLocks noChangeArrowheads="1"/>
            </p:cNvSpPr>
            <p:nvPr/>
          </p:nvSpPr>
          <p:spPr bwMode="gray">
            <a:xfrm>
              <a:off x="1177453" y="1814580"/>
              <a:ext cx="5797586" cy="818871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4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  <a:sym typeface="+mn-ea"/>
                </a:rPr>
                <a:t>提出了高寒地区的建筑节能设计指标</a:t>
              </a:r>
              <a:endParaRPr lang="zh-CN" altLang="en-US" sz="24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+mn-ea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826436" y="2318952"/>
              <a:ext cx="5460836" cy="3006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3"/>
          <p:cNvSpPr txBox="1">
            <a:spLocks noChangeArrowheads="1"/>
          </p:cNvSpPr>
          <p:nvPr/>
        </p:nvSpPr>
        <p:spPr bwMode="gray">
          <a:xfrm>
            <a:off x="477641" y="2000509"/>
            <a:ext cx="3446042" cy="894704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rgbClr val="00B05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热当量体形系数</a:t>
            </a:r>
            <a:endParaRPr lang="zh-CN" altLang="en-US" sz="2400" dirty="0">
              <a:solidFill>
                <a:srgbClr val="00B05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gray">
          <a:xfrm>
            <a:off x="587538" y="2372758"/>
            <a:ext cx="9141347" cy="871611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结合四川高寒地区太阳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资源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富集的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特征，提出热当量体形系数的概念，鼓励建筑师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采用有利于被动太阳得热的建筑布局。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0" name="对象 19"/>
          <p:cNvGraphicFramePr>
            <a:graphicFrameLocks noChangeAspect="1"/>
          </p:cNvGraphicFramePr>
          <p:nvPr>
            <p:extLst/>
          </p:nvPr>
        </p:nvGraphicFramePr>
        <p:xfrm>
          <a:off x="9838782" y="2149052"/>
          <a:ext cx="1535205" cy="111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公式" r:id="rId4" imgW="812447" imgH="609336" progId="Equation.3">
                  <p:embed/>
                </p:oleObj>
              </mc:Choice>
              <mc:Fallback>
                <p:oleObj name="公式" r:id="rId4" imgW="812447" imgH="6093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38782" y="2149052"/>
                        <a:ext cx="1535205" cy="1111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3"/>
          <p:cNvSpPr txBox="1">
            <a:spLocks noChangeArrowheads="1"/>
          </p:cNvSpPr>
          <p:nvPr/>
        </p:nvSpPr>
        <p:spPr bwMode="gray">
          <a:xfrm>
            <a:off x="488977" y="3450142"/>
            <a:ext cx="6696744" cy="50941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solidFill>
                  <a:srgbClr val="00B05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</a:t>
            </a:r>
            <a:r>
              <a:rPr lang="zh-CN" altLang="en-US" sz="2400" dirty="0">
                <a:solidFill>
                  <a:srgbClr val="00B05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南向外窗热工设计应有利于太阳得热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gray">
          <a:xfrm>
            <a:off x="587538" y="3969599"/>
            <a:ext cx="10846905" cy="896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ts val="3000"/>
              </a:lnSpc>
              <a:spcAft>
                <a:spcPts val="0"/>
              </a:spcAft>
              <a:buNone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四川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高寒地区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均为太阳资源富集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地区，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南向外窗白天可以获得大量的太阳辐射得热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，因此南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向外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窗增大窗墙比、采用</a:t>
            </a:r>
            <a:r>
              <a:rPr lang="zh-CN" altLang="zh-CN" sz="18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综合</a:t>
            </a:r>
            <a:r>
              <a:rPr lang="zh-CN" altLang="en-US" sz="18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太阳得热</a:t>
            </a:r>
            <a:r>
              <a:rPr lang="zh-CN" altLang="zh-CN" sz="18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系数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大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的外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窗和昼夜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传热特性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可变的外窗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，有利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太阳被动供暖。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87539" y="1460948"/>
            <a:ext cx="664788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高寒地区的建筑设计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应充分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考虑</a:t>
            </a:r>
            <a:r>
              <a:rPr lang="zh-CN" altLang="en-US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太阳能资源的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利用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zh-CN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719360" y="4999774"/>
            <a:ext cx="5830148" cy="14239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1" name="对象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148030"/>
              </p:ext>
            </p:extLst>
          </p:nvPr>
        </p:nvGraphicFramePr>
        <p:xfrm>
          <a:off x="6968955" y="4879503"/>
          <a:ext cx="4098261" cy="1868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r:id="rId6" imgW="3388007" imgH="1916460" progId="Origin50.Graph">
                  <p:embed/>
                </p:oleObj>
              </mc:Choice>
              <mc:Fallback>
                <p:oleObj r:id="rId6" imgW="3388007" imgH="191646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68955" y="4879503"/>
                        <a:ext cx="4098261" cy="18688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/>
          <p:nvPr/>
        </p:nvSpPr>
        <p:spPr>
          <a:xfrm>
            <a:off x="930318" y="5198887"/>
            <a:ext cx="54082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高寒地区甲类公共建筑</a:t>
            </a:r>
            <a:r>
              <a:rPr lang="zh-CN" altLang="zh-CN" sz="2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南向立面窗墙面积比</a:t>
            </a:r>
            <a:r>
              <a:rPr lang="en-US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含透光幕墙</a:t>
            </a:r>
            <a:r>
              <a:rPr lang="en-US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不宜小于</a:t>
            </a:r>
            <a:r>
              <a:rPr lang="en-US" altLang="zh-CN" sz="2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0.60</a:t>
            </a:r>
            <a:r>
              <a:rPr lang="zh-CN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，其他立面窗墙面积比</a:t>
            </a:r>
            <a:r>
              <a:rPr lang="en-US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含透光幕墙</a:t>
            </a:r>
            <a:r>
              <a:rPr lang="en-US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均不宜大于</a:t>
            </a:r>
            <a:r>
              <a:rPr lang="en-US" altLang="zh-CN" sz="2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0.40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050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24693" y="846860"/>
            <a:ext cx="6189286" cy="826491"/>
            <a:chOff x="863590" y="764481"/>
            <a:chExt cx="6189286" cy="826491"/>
          </a:xfrm>
        </p:grpSpPr>
        <p:pic>
          <p:nvPicPr>
            <p:cNvPr id="4" name="Picture 19" descr="YG_circle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590" y="764481"/>
              <a:ext cx="391700" cy="391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3"/>
            <p:cNvSpPr txBox="1">
              <a:spLocks noChangeArrowheads="1"/>
            </p:cNvSpPr>
            <p:nvPr/>
          </p:nvSpPr>
          <p:spPr bwMode="gray">
            <a:xfrm>
              <a:off x="1255290" y="772101"/>
              <a:ext cx="5797586" cy="818871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400" dirty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明确了高寒地区的清洁供暖技术路线</a:t>
              </a:r>
            </a:p>
          </p:txBody>
        </p:sp>
        <p:cxnSp>
          <p:nvCxnSpPr>
            <p:cNvPr id="6" name="直接连接符 5"/>
            <p:cNvCxnSpPr/>
            <p:nvPr/>
          </p:nvCxnSpPr>
          <p:spPr>
            <a:xfrm flipV="1">
              <a:off x="863590" y="1276350"/>
              <a:ext cx="5651510" cy="9412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589738" y="1614642"/>
            <a:ext cx="10679624" cy="1667388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倡导高寒地区供暖热源采用“太阳能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集热系统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空气源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热泵”的方式，减少化石类能源的应用，保护高原生态。</a:t>
            </a:r>
            <a:endParaRPr lang="en-US" altLang="zh-CN" sz="1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高寒地区日较差大，负荷变化剧烈，供暖方式鼓励选择热惯性小、调控灵活的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分散供暖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小型集中供暖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None/>
            </a:pP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None/>
            </a:pPr>
            <a:endParaRPr lang="en-US" altLang="zh-CN" sz="1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427954" y="3513467"/>
            <a:ext cx="4153509" cy="2830469"/>
            <a:chOff x="5427954" y="3513467"/>
            <a:chExt cx="4153509" cy="2830469"/>
          </a:xfrm>
        </p:grpSpPr>
        <p:pic>
          <p:nvPicPr>
            <p:cNvPr id="9" name="图片 8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96" t="2542" r="11973" b="12869"/>
            <a:stretch/>
          </p:blipFill>
          <p:spPr bwMode="auto">
            <a:xfrm>
              <a:off x="5427954" y="3513467"/>
              <a:ext cx="2520280" cy="15121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图片 9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07298" y="3811717"/>
              <a:ext cx="1574165" cy="10020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3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6203" y="5272829"/>
              <a:ext cx="3114228" cy="107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08771" y="3587240"/>
            <a:ext cx="2595732" cy="261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96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96388" y="880123"/>
            <a:ext cx="6810284" cy="574044"/>
            <a:chOff x="743525" y="1843950"/>
            <a:chExt cx="3243563" cy="574044"/>
          </a:xfrm>
        </p:grpSpPr>
        <p:pic>
          <p:nvPicPr>
            <p:cNvPr id="3" name="Picture 19" descr="YG_circle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525" y="1843950"/>
              <a:ext cx="226553" cy="4048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 txBox="1">
              <a:spLocks noChangeArrowheads="1"/>
            </p:cNvSpPr>
            <p:nvPr/>
          </p:nvSpPr>
          <p:spPr bwMode="gray">
            <a:xfrm>
              <a:off x="970078" y="1850862"/>
              <a:ext cx="3017010" cy="567132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4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  <a:sym typeface="+mn-ea"/>
                </a:rPr>
                <a:t>将空气源热泵</a:t>
              </a:r>
              <a:r>
                <a:rPr lang="zh-CN" altLang="en-US" sz="2400" dirty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  <a:sym typeface="+mn-ea"/>
                </a:rPr>
                <a:t>技术归入可再生能源利用范畴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 flipV="1">
              <a:off x="743525" y="2336626"/>
              <a:ext cx="3071068" cy="7377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3"/>
          <p:cNvSpPr txBox="1">
            <a:spLocks noChangeArrowheads="1"/>
          </p:cNvSpPr>
          <p:nvPr/>
        </p:nvSpPr>
        <p:spPr bwMode="gray">
          <a:xfrm>
            <a:off x="578933" y="1512069"/>
            <a:ext cx="10855186" cy="871789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结合技术发展趋势，参考国内外相关标准法令，本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标准将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空气源热泵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归为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可再生能源利用范畴。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8933" y="2080376"/>
            <a:ext cx="10772808" cy="870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kern="1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注：欧盟</a:t>
            </a:r>
            <a:r>
              <a:rPr lang="en-US" altLang="zh-CN" kern="1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2009</a:t>
            </a:r>
            <a:r>
              <a:rPr lang="zh-CN" altLang="en-US" kern="1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年通过法令（“</a:t>
            </a:r>
            <a:r>
              <a:rPr lang="en-US" altLang="zh-CN" kern="1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Renewable Energy Source Directive</a:t>
            </a:r>
            <a:r>
              <a:rPr lang="zh-CN" altLang="en-US" kern="1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）将空气源热泵纳入可再生能源技术范畴。此外，我国</a:t>
            </a:r>
            <a:r>
              <a:rPr lang="zh-CN" altLang="en-US" kern="1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其他省市</a:t>
            </a:r>
            <a:r>
              <a:rPr lang="zh-CN" altLang="en-US" kern="1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也陆续将空气源热泵归入</a:t>
            </a:r>
            <a:r>
              <a:rPr lang="zh-CN" altLang="en-US" kern="1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可再生能源利用范畴。</a:t>
            </a:r>
            <a:endParaRPr lang="en-US" altLang="zh-CN" kern="1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/>
          <a:srcRect t="3698" b="12979"/>
          <a:stretch/>
        </p:blipFill>
        <p:spPr>
          <a:xfrm>
            <a:off x="2439395" y="3154421"/>
            <a:ext cx="6828173" cy="3275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70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527267" y="906696"/>
            <a:ext cx="6514242" cy="607933"/>
            <a:chOff x="778118" y="1833440"/>
            <a:chExt cx="4224517" cy="607933"/>
          </a:xfrm>
        </p:grpSpPr>
        <p:pic>
          <p:nvPicPr>
            <p:cNvPr id="3" name="Picture 19" descr="YG_circle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8119" y="1833440"/>
              <a:ext cx="299138" cy="4079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 txBox="1">
              <a:spLocks noChangeArrowheads="1"/>
            </p:cNvSpPr>
            <p:nvPr/>
          </p:nvSpPr>
          <p:spPr bwMode="gray">
            <a:xfrm>
              <a:off x="1077257" y="1885054"/>
              <a:ext cx="3925378" cy="556319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rmAutofit fontScale="92500"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400" dirty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明确了能源管理系统和能耗监测系统及其应用</a:t>
              </a: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778118" y="2377441"/>
              <a:ext cx="4038732" cy="2488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3"/>
          <p:cNvSpPr txBox="1">
            <a:spLocks noChangeArrowheads="1"/>
          </p:cNvSpPr>
          <p:nvPr/>
        </p:nvSpPr>
        <p:spPr bwMode="gray">
          <a:xfrm>
            <a:off x="557229" y="1653125"/>
            <a:ext cx="10888549" cy="999577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500"/>
              </a:lnSpc>
              <a:buNone/>
            </a:pPr>
            <a:r>
              <a:rPr lang="zh-CN" altLang="en-US" sz="18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与国标相比，本标准单独形成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建筑设备监控与能源管理</a:t>
            </a:r>
            <a:r>
              <a:rPr lang="zh-CN" altLang="en-US" sz="18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一章，</a:t>
            </a:r>
            <a:r>
              <a:rPr lang="zh-CN" altLang="en-US" sz="18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并界定了</a:t>
            </a:r>
            <a:r>
              <a:rPr lang="zh-CN" altLang="en-US" sz="1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能耗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监测系统</a:t>
            </a:r>
            <a:r>
              <a:rPr lang="zh-CN" altLang="en-US" sz="18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和</a:t>
            </a:r>
            <a:r>
              <a:rPr lang="zh-CN" altLang="en-US" sz="1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建筑设备能源</a:t>
            </a:r>
            <a:r>
              <a:rPr lang="zh-CN" altLang="en-US" sz="1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管理系统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的定义及应用范围</a:t>
            </a:r>
            <a:r>
              <a:rPr lang="zh-CN" altLang="en-US" sz="18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en-US" altLang="zh-CN" sz="1800" dirty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61460" y="3076831"/>
            <a:ext cx="4088191" cy="2655656"/>
            <a:chOff x="1053222" y="3035642"/>
            <a:chExt cx="4088191" cy="2655656"/>
          </a:xfrm>
        </p:grpSpPr>
        <p:sp>
          <p:nvSpPr>
            <p:cNvPr id="8" name="圆角矩形 7"/>
            <p:cNvSpPr/>
            <p:nvPr/>
          </p:nvSpPr>
          <p:spPr>
            <a:xfrm>
              <a:off x="1053222" y="3035642"/>
              <a:ext cx="4088191" cy="265565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Rectangle 3"/>
            <p:cNvSpPr txBox="1">
              <a:spLocks noChangeArrowheads="1"/>
            </p:cNvSpPr>
            <p:nvPr/>
          </p:nvSpPr>
          <p:spPr bwMode="gray">
            <a:xfrm>
              <a:off x="1294796" y="3235582"/>
              <a:ext cx="3605041" cy="2166468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zh-CN" altLang="zh-CN" sz="1800" dirty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建筑面积大于</a:t>
              </a:r>
              <a:r>
                <a:rPr lang="en-US" altLang="zh-CN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20000</a:t>
              </a:r>
              <a:r>
                <a:rPr lang="zh-CN" altLang="en-US" sz="1800" dirty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㎡</a:t>
              </a:r>
              <a:r>
                <a:rPr lang="zh-CN" altLang="zh-CN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的公共建筑</a:t>
              </a:r>
              <a:r>
                <a:rPr lang="zh-CN" altLang="en-US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，</a:t>
              </a:r>
              <a:endParaRPr lang="en-US" altLang="zh-CN" sz="1800" dirty="0" smtClean="0">
                <a:solidFill>
                  <a:srgbClr val="00B050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  <a:p>
              <a:pPr marL="0" indent="0" fontAlgn="auto">
                <a:lnSpc>
                  <a:spcPct val="150000"/>
                </a:lnSpc>
                <a:spcAft>
                  <a:spcPts val="0"/>
                </a:spcAft>
                <a:buNone/>
              </a:pPr>
              <a:r>
                <a:rPr lang="zh-CN" altLang="en-US" sz="1800" dirty="0" smtClean="0">
                  <a:solidFill>
                    <a:srgbClr val="FF000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应</a:t>
              </a:r>
              <a:r>
                <a:rPr lang="zh-CN" altLang="zh-CN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设置</a:t>
              </a:r>
              <a:r>
                <a:rPr lang="zh-CN" altLang="zh-CN" sz="1800" dirty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能耗监测</a:t>
              </a:r>
              <a:r>
                <a:rPr lang="zh-CN" altLang="zh-CN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系统</a:t>
              </a:r>
              <a:r>
                <a:rPr lang="en-US" altLang="zh-CN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——</a:t>
              </a:r>
              <a:r>
                <a:rPr lang="zh-CN" altLang="en-US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在线监测运行参数；</a:t>
              </a:r>
              <a:r>
                <a:rPr lang="zh-CN" altLang="en-US" sz="1800" dirty="0" smtClean="0">
                  <a:solidFill>
                    <a:srgbClr val="FF000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宜</a:t>
              </a:r>
              <a:r>
                <a:rPr lang="zh-CN" altLang="zh-CN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设置</a:t>
              </a:r>
              <a:r>
                <a:rPr lang="zh-CN" altLang="zh-CN" sz="1800" dirty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建筑设备能源</a:t>
              </a:r>
              <a:r>
                <a:rPr lang="zh-CN" altLang="zh-CN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管理系统</a:t>
              </a:r>
              <a:r>
                <a:rPr lang="en-US" altLang="zh-CN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——</a:t>
              </a:r>
              <a:r>
                <a:rPr lang="zh-CN" altLang="en-US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提高机电系统运行能效</a:t>
              </a:r>
              <a:r>
                <a:rPr lang="zh-CN" altLang="zh-CN" sz="18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。</a:t>
              </a:r>
              <a:endParaRPr lang="en-US" altLang="zh-CN" sz="1800" dirty="0">
                <a:solidFill>
                  <a:srgbClr val="00B050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</p:grpSp>
      <p:pic>
        <p:nvPicPr>
          <p:cNvPr id="10" name="图片 9" descr="http://img005.hc360.cn/m6/M0F/9D/9C/wKhQolV6nM-EV6ToAAAAAHHJwOk98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01504" y="2775908"/>
            <a:ext cx="5053320" cy="322859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同侧圆角矩形 10"/>
          <p:cNvSpPr/>
          <p:nvPr/>
        </p:nvSpPr>
        <p:spPr>
          <a:xfrm>
            <a:off x="4499917" y="7279269"/>
            <a:ext cx="144016" cy="216025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78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686271" y="948039"/>
            <a:ext cx="6644148" cy="617869"/>
            <a:chOff x="736089" y="1837725"/>
            <a:chExt cx="6644148" cy="617869"/>
          </a:xfrm>
        </p:grpSpPr>
        <p:pic>
          <p:nvPicPr>
            <p:cNvPr id="3" name="Picture 19" descr="YG_circle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6089" y="1837725"/>
              <a:ext cx="414514" cy="4138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 txBox="1">
              <a:spLocks noChangeArrowheads="1"/>
            </p:cNvSpPr>
            <p:nvPr/>
          </p:nvSpPr>
          <p:spPr bwMode="gray">
            <a:xfrm>
              <a:off x="1150603" y="1845741"/>
              <a:ext cx="6229634" cy="609853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24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  <a:sym typeface="+mn-ea"/>
                </a:rPr>
                <a:t>倡导充分利用城镇供水管网水压，降低能耗</a:t>
              </a:r>
              <a:endParaRPr lang="zh-CN" altLang="en-US" sz="24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+mn-ea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V="1">
              <a:off x="809428" y="2366061"/>
              <a:ext cx="6355565" cy="15620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3"/>
          <p:cNvSpPr txBox="1">
            <a:spLocks noChangeArrowheads="1"/>
          </p:cNvSpPr>
          <p:nvPr/>
        </p:nvSpPr>
        <p:spPr bwMode="gray">
          <a:xfrm>
            <a:off x="686271" y="1607184"/>
            <a:ext cx="10648994" cy="1419489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3500"/>
              </a:lnSpc>
              <a:spcAft>
                <a:spcPts val="0"/>
              </a:spcAft>
              <a:buNone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生活供水二次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加压应充分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利用城镇供水管网压力、降低供水泵组的扬程、减少城镇供水压力的无效泄放，达到降低运行费用、和节能的目的。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184" y="3267493"/>
            <a:ext cx="3947740" cy="287352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349" y="3107679"/>
            <a:ext cx="4042997" cy="303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01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29"/>
          <p:cNvGrpSpPr/>
          <p:nvPr/>
        </p:nvGrpSpPr>
        <p:grpSpPr bwMode="auto">
          <a:xfrm>
            <a:off x="3164291" y="1640646"/>
            <a:ext cx="5781040" cy="922020"/>
            <a:chOff x="1387475" y="4368183"/>
            <a:chExt cx="7415200" cy="1256427"/>
          </a:xfrm>
        </p:grpSpPr>
        <p:grpSp>
          <p:nvGrpSpPr>
            <p:cNvPr id="18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20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21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23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blipFill rotWithShape="1">
                  <a:blip r:embed="rId2"/>
                  <a:tile tx="0" ty="0" sx="100000" sy="100000" flip="none" algn="tl"/>
                </a:blip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4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22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编制背景</a:t>
                </a:r>
              </a:p>
            </p:txBody>
          </p:sp>
        </p:grpSp>
        <p:sp>
          <p:nvSpPr>
            <p:cNvPr id="19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1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pic>
        <p:nvPicPr>
          <p:cNvPr id="25" name="图片 2"/>
          <p:cNvPicPr>
            <a:picLocks noChangeAspect="1"/>
          </p:cNvPicPr>
          <p:nvPr/>
        </p:nvPicPr>
        <p:blipFill>
          <a:blip r:embed="rId3" cstate="print">
            <a:duotone>
              <a:srgbClr val="009DD9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9838">
            <a:off x="2120494" y="1707288"/>
            <a:ext cx="619606" cy="7878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" name="组合 29"/>
          <p:cNvGrpSpPr/>
          <p:nvPr/>
        </p:nvGrpSpPr>
        <p:grpSpPr bwMode="auto">
          <a:xfrm>
            <a:off x="3164291" y="2602671"/>
            <a:ext cx="5781040" cy="922020"/>
            <a:chOff x="1387475" y="4368183"/>
            <a:chExt cx="7415200" cy="1256427"/>
          </a:xfrm>
        </p:grpSpPr>
        <p:grpSp>
          <p:nvGrpSpPr>
            <p:cNvPr id="27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29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30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32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33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1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编制</a:t>
                </a:r>
                <a:r>
                  <a:rPr lang="zh-CN" altLang="en-US" sz="3200" b="1" kern="0" dirty="0" smtClean="0"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原则</a:t>
                </a:r>
              </a:p>
            </p:txBody>
          </p:sp>
        </p:grpSp>
        <p:sp>
          <p:nvSpPr>
            <p:cNvPr id="28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2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grpSp>
        <p:nvGrpSpPr>
          <p:cNvPr id="34" name="组合 29"/>
          <p:cNvGrpSpPr/>
          <p:nvPr/>
        </p:nvGrpSpPr>
        <p:grpSpPr bwMode="auto">
          <a:xfrm>
            <a:off x="3164291" y="3586286"/>
            <a:ext cx="5781040" cy="922020"/>
            <a:chOff x="1387475" y="4368183"/>
            <a:chExt cx="7415200" cy="1256427"/>
          </a:xfrm>
        </p:grpSpPr>
        <p:grpSp>
          <p:nvGrpSpPr>
            <p:cNvPr id="35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37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38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40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41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9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主要内容</a:t>
                </a:r>
              </a:p>
            </p:txBody>
          </p:sp>
        </p:grpSp>
        <p:sp>
          <p:nvSpPr>
            <p:cNvPr id="36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3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grpSp>
        <p:nvGrpSpPr>
          <p:cNvPr id="42" name="组合 29"/>
          <p:cNvGrpSpPr/>
          <p:nvPr/>
        </p:nvGrpSpPr>
        <p:grpSpPr bwMode="auto">
          <a:xfrm>
            <a:off x="3164291" y="4533706"/>
            <a:ext cx="5781040" cy="922020"/>
            <a:chOff x="1387475" y="4368183"/>
            <a:chExt cx="7415200" cy="1256427"/>
          </a:xfrm>
        </p:grpSpPr>
        <p:grpSp>
          <p:nvGrpSpPr>
            <p:cNvPr id="43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45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46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48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49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7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标准特色</a:t>
                </a:r>
              </a:p>
            </p:txBody>
          </p:sp>
        </p:grpSp>
        <p:sp>
          <p:nvSpPr>
            <p:cNvPr id="44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4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056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1265" y="897493"/>
            <a:ext cx="3585661" cy="598383"/>
            <a:chOff x="730807" y="1836607"/>
            <a:chExt cx="3585661" cy="598383"/>
          </a:xfrm>
        </p:grpSpPr>
        <p:pic>
          <p:nvPicPr>
            <p:cNvPr id="21" name="Picture 19" descr="YG_circle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07" y="1836607"/>
              <a:ext cx="356016" cy="355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ctangle 3"/>
            <p:cNvSpPr txBox="1">
              <a:spLocks noChangeArrowheads="1"/>
            </p:cNvSpPr>
            <p:nvPr/>
          </p:nvSpPr>
          <p:spPr bwMode="gray">
            <a:xfrm>
              <a:off x="1086823" y="1836607"/>
              <a:ext cx="3229645" cy="598383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rm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2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公共建筑种类繁多</a:t>
              </a:r>
              <a:endParaRPr lang="en-US" altLang="zh-CN" sz="22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793433" y="2326877"/>
              <a:ext cx="2817720" cy="4432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3"/>
          <p:cNvSpPr txBox="1">
            <a:spLocks noChangeArrowheads="1"/>
          </p:cNvSpPr>
          <p:nvPr/>
        </p:nvSpPr>
        <p:spPr bwMode="gray">
          <a:xfrm>
            <a:off x="370324" y="1583981"/>
            <a:ext cx="11085232" cy="588833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3000"/>
              </a:lnSpc>
              <a:spcAft>
                <a:spcPts val="0"/>
              </a:spcAft>
              <a:buNone/>
            </a:pP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包括办公建筑、商业建筑、酒店建筑、科教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文卫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建筑、体育建筑、通信建筑以及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交通运输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建筑等，种类繁多。</a:t>
            </a:r>
            <a:endParaRPr lang="en-US" altLang="zh-CN" sz="1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gray">
          <a:xfrm>
            <a:off x="370324" y="3178155"/>
            <a:ext cx="10964941" cy="87471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ts val="3000"/>
              </a:lnSpc>
              <a:spcAft>
                <a:spcPts val="0"/>
              </a:spcAft>
              <a:buNone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公共建筑用能数量巨大，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耗电量指标一般在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～</a:t>
            </a:r>
            <a:r>
              <a:rPr lang="en-US" altLang="zh-CN" sz="18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150 kwh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sz="1800" baseline="300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·年</a:t>
            </a:r>
            <a:r>
              <a:rPr lang="zh-CN" altLang="zh-CN" sz="18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，部分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综合医院单位面积能耗甚至高达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270kWh</a:t>
            </a:r>
            <a:r>
              <a:rPr lang="en-US" altLang="zh-CN" sz="18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/(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en-US" altLang="zh-CN" sz="1800" baseline="300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2 </a:t>
            </a:r>
            <a:r>
              <a:rPr lang="en-US" altLang="zh-CN" sz="18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•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18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800" b="1" dirty="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3891" y="2491770"/>
            <a:ext cx="2751817" cy="489656"/>
            <a:chOff x="687293" y="3921703"/>
            <a:chExt cx="2751817" cy="489656"/>
          </a:xfrm>
        </p:grpSpPr>
        <p:sp>
          <p:nvSpPr>
            <p:cNvPr id="26" name="Rectangle 3"/>
            <p:cNvSpPr txBox="1">
              <a:spLocks noChangeArrowheads="1"/>
            </p:cNvSpPr>
            <p:nvPr/>
          </p:nvSpPr>
          <p:spPr bwMode="gray">
            <a:xfrm>
              <a:off x="1064421" y="3921703"/>
              <a:ext cx="2065583" cy="489656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2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能源消耗大</a:t>
              </a:r>
              <a:endParaRPr lang="en-US" altLang="zh-CN" sz="22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687293" y="4397680"/>
              <a:ext cx="2751817" cy="13679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19" descr="YG_circle00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293" y="3921703"/>
              <a:ext cx="377128" cy="37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9" name="Rectangle 3"/>
          <p:cNvSpPr txBox="1">
            <a:spLocks noChangeArrowheads="1"/>
          </p:cNvSpPr>
          <p:nvPr/>
        </p:nvSpPr>
        <p:spPr bwMode="gray">
          <a:xfrm>
            <a:off x="430468" y="5128444"/>
            <a:ext cx="10964941" cy="978839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ts val="3000"/>
              </a:lnSpc>
              <a:spcAft>
                <a:spcPts val="0"/>
              </a:spcAft>
              <a:buNone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公共建筑的全年能耗中，供暖空调系统的能耗约占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％～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％，照明能耗约占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30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％～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％，其它用能设备约占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10%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～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20%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93891" y="4465281"/>
            <a:ext cx="2996601" cy="604239"/>
            <a:chOff x="520611" y="4480097"/>
            <a:chExt cx="2996601" cy="604239"/>
          </a:xfrm>
        </p:grpSpPr>
        <p:pic>
          <p:nvPicPr>
            <p:cNvPr id="30" name="Picture 19" descr="YG_circle00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611" y="4480097"/>
              <a:ext cx="366043" cy="36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"/>
            <p:cNvSpPr txBox="1">
              <a:spLocks noChangeArrowheads="1"/>
            </p:cNvSpPr>
            <p:nvPr/>
          </p:nvSpPr>
          <p:spPr bwMode="gray">
            <a:xfrm>
              <a:off x="886654" y="4480097"/>
              <a:ext cx="2630558" cy="604239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rm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2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能耗构成复杂</a:t>
              </a:r>
              <a:endParaRPr lang="en-US" altLang="zh-CN" sz="22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520611" y="4975430"/>
              <a:ext cx="2694152" cy="15040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516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94516" y="838522"/>
            <a:ext cx="3230311" cy="495043"/>
            <a:chOff x="432046" y="1811441"/>
            <a:chExt cx="3230311" cy="495043"/>
          </a:xfrm>
        </p:grpSpPr>
        <p:pic>
          <p:nvPicPr>
            <p:cNvPr id="17" name="Picture 19" descr="YG_circle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46" y="1820433"/>
              <a:ext cx="375687" cy="3750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3"/>
            <p:cNvSpPr txBox="1">
              <a:spLocks noChangeArrowheads="1"/>
            </p:cNvSpPr>
            <p:nvPr/>
          </p:nvSpPr>
          <p:spPr bwMode="gray">
            <a:xfrm>
              <a:off x="863696" y="1811441"/>
              <a:ext cx="2798661" cy="482998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rm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2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气候区多且特点明显</a:t>
              </a:r>
              <a:endParaRPr lang="en-US" altLang="zh-CN" sz="22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432046" y="2306484"/>
              <a:ext cx="3096344" cy="0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3"/>
          <p:cNvSpPr txBox="1">
            <a:spLocks noChangeArrowheads="1"/>
          </p:cNvSpPr>
          <p:nvPr/>
        </p:nvSpPr>
        <p:spPr bwMode="gray">
          <a:xfrm>
            <a:off x="554725" y="1432418"/>
            <a:ext cx="11122408" cy="940699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ts val="3000"/>
              </a:lnSpc>
              <a:spcAft>
                <a:spcPts val="0"/>
              </a:spcAft>
              <a:buNone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四川地区范围广，有山地、平原、河谷、高原等，气候多变，涵盖了高海拔严寒地区、高海拔寒冷地区、夏热冬冷地区、温和地区。</a:t>
            </a: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gray">
          <a:xfrm>
            <a:off x="584216" y="3156759"/>
            <a:ext cx="6197584" cy="639713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3000"/>
              </a:lnSpc>
              <a:spcAft>
                <a:spcPts val="0"/>
              </a:spcAft>
              <a:buNone/>
            </a:pP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各地经济发展不平衡，川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西高原地区经济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落后于其他地区。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4216" y="2534318"/>
            <a:ext cx="4067870" cy="604239"/>
            <a:chOff x="651972" y="3151202"/>
            <a:chExt cx="4067870" cy="604239"/>
          </a:xfrm>
        </p:grpSpPr>
        <p:pic>
          <p:nvPicPr>
            <p:cNvPr id="35" name="Picture 19" descr="YG_circle00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972" y="3151202"/>
              <a:ext cx="396094" cy="39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Rectangle 3"/>
            <p:cNvSpPr txBox="1">
              <a:spLocks noChangeArrowheads="1"/>
            </p:cNvSpPr>
            <p:nvPr/>
          </p:nvSpPr>
          <p:spPr bwMode="gray">
            <a:xfrm>
              <a:off x="1084942" y="3151202"/>
              <a:ext cx="3634900" cy="604239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2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经济水平差异大</a:t>
              </a:r>
              <a:endParaRPr lang="en-US" altLang="zh-CN" sz="22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691763" y="3656587"/>
              <a:ext cx="2992404" cy="24773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554725" y="3948173"/>
            <a:ext cx="3739014" cy="632828"/>
            <a:chOff x="467655" y="3680801"/>
            <a:chExt cx="3739014" cy="632828"/>
          </a:xfrm>
        </p:grpSpPr>
        <p:pic>
          <p:nvPicPr>
            <p:cNvPr id="41" name="Picture 19" descr="YG_circle00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655" y="3680801"/>
              <a:ext cx="391859" cy="3911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Rectangle 3"/>
            <p:cNvSpPr txBox="1">
              <a:spLocks noChangeArrowheads="1"/>
            </p:cNvSpPr>
            <p:nvPr/>
          </p:nvSpPr>
          <p:spPr bwMode="gray">
            <a:xfrm>
              <a:off x="892617" y="3709390"/>
              <a:ext cx="3314052" cy="604239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rm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2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能源形式多样</a:t>
              </a:r>
              <a:endParaRPr lang="en-US" altLang="zh-CN" sz="22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497146" y="4189054"/>
              <a:ext cx="3096344" cy="0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3"/>
          <p:cNvSpPr txBox="1">
            <a:spLocks noChangeArrowheads="1"/>
          </p:cNvSpPr>
          <p:nvPr/>
        </p:nvSpPr>
        <p:spPr bwMode="gray">
          <a:xfrm>
            <a:off x="554725" y="4573482"/>
            <a:ext cx="10953449" cy="930869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3000"/>
              </a:lnSpc>
              <a:spcAft>
                <a:spcPts val="0"/>
              </a:spcAft>
              <a:buNone/>
            </a:pP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全省水电资源丰富，平原城镇天然气供给充足，川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西高原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地区太阳能资源丰富。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50654" y="5379766"/>
            <a:ext cx="10144550" cy="777226"/>
            <a:chOff x="655256" y="5244765"/>
            <a:chExt cx="10144550" cy="777226"/>
          </a:xfrm>
        </p:grpSpPr>
        <p:sp>
          <p:nvSpPr>
            <p:cNvPr id="47" name="圆角矩形 46"/>
            <p:cNvSpPr/>
            <p:nvPr/>
          </p:nvSpPr>
          <p:spPr>
            <a:xfrm>
              <a:off x="655256" y="5244765"/>
              <a:ext cx="10144550" cy="77722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Rectangle 3"/>
            <p:cNvSpPr txBox="1">
              <a:spLocks noChangeArrowheads="1"/>
            </p:cNvSpPr>
            <p:nvPr/>
          </p:nvSpPr>
          <p:spPr bwMode="gray">
            <a:xfrm>
              <a:off x="914825" y="5451322"/>
              <a:ext cx="9761413" cy="446095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4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综合考虑四川省气候</a:t>
              </a:r>
              <a:r>
                <a:rPr lang="zh-CN" altLang="en-US" sz="2400" dirty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、</a:t>
              </a:r>
              <a:r>
                <a:rPr lang="zh-CN" altLang="en-US" sz="24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经济</a:t>
              </a:r>
              <a:r>
                <a:rPr lang="zh-CN" altLang="en-US" sz="2400" dirty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、</a:t>
              </a:r>
              <a:r>
                <a:rPr lang="zh-CN" altLang="en-US" sz="24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能源</a:t>
              </a:r>
              <a:r>
                <a:rPr lang="zh-CN" altLang="en-US" sz="2400" dirty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、建筑特点</a:t>
              </a:r>
              <a:r>
                <a:rPr lang="zh-CN" altLang="en-US" sz="2400" dirty="0" smtClean="0">
                  <a:solidFill>
                    <a:srgbClr val="00B050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，因地制宜提出节能措施</a:t>
              </a:r>
              <a:endParaRPr lang="en-US" altLang="zh-CN" sz="2400" dirty="0">
                <a:solidFill>
                  <a:srgbClr val="00B050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09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29"/>
          <p:cNvGrpSpPr/>
          <p:nvPr/>
        </p:nvGrpSpPr>
        <p:grpSpPr bwMode="auto">
          <a:xfrm>
            <a:off x="3145928" y="2636819"/>
            <a:ext cx="5781040" cy="922020"/>
            <a:chOff x="1387475" y="4368183"/>
            <a:chExt cx="7415200" cy="1256427"/>
          </a:xfrm>
        </p:grpSpPr>
        <p:grpSp>
          <p:nvGrpSpPr>
            <p:cNvPr id="18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20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21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23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blipFill rotWithShape="1">
                  <a:blip r:embed="rId2"/>
                  <a:tile tx="0" ty="0" sx="100000" sy="100000" flip="none" algn="tl"/>
                </a:blip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4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22" name="TextBox 27"/>
              <p:cNvSpPr txBox="1"/>
              <p:nvPr/>
            </p:nvSpPr>
            <p:spPr>
              <a:xfrm>
                <a:off x="4193746" y="2015033"/>
                <a:ext cx="2839333" cy="79752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编制原则</a:t>
                </a:r>
              </a:p>
            </p:txBody>
          </p:sp>
        </p:grpSp>
        <p:sp>
          <p:nvSpPr>
            <p:cNvPr id="19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2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pic>
        <p:nvPicPr>
          <p:cNvPr id="25" name="图片 2"/>
          <p:cNvPicPr>
            <a:picLocks noChangeAspect="1"/>
          </p:cNvPicPr>
          <p:nvPr/>
        </p:nvPicPr>
        <p:blipFill>
          <a:blip r:embed="rId3" cstate="print">
            <a:duotone>
              <a:srgbClr val="009DD9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9838">
            <a:off x="2165993" y="2709732"/>
            <a:ext cx="619606" cy="7878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" name="组合 29"/>
          <p:cNvGrpSpPr/>
          <p:nvPr/>
        </p:nvGrpSpPr>
        <p:grpSpPr bwMode="auto">
          <a:xfrm>
            <a:off x="3145928" y="1661962"/>
            <a:ext cx="5781040" cy="922020"/>
            <a:chOff x="1387475" y="4368183"/>
            <a:chExt cx="7415200" cy="1256427"/>
          </a:xfrm>
        </p:grpSpPr>
        <p:grpSp>
          <p:nvGrpSpPr>
            <p:cNvPr id="27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29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30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32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33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1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编制</a:t>
                </a:r>
                <a:r>
                  <a:rPr lang="zh-CN" altLang="en-US" sz="3200" b="1" kern="0" dirty="0" smtClean="0"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背景</a:t>
                </a:r>
              </a:p>
            </p:txBody>
          </p:sp>
        </p:grpSp>
        <p:sp>
          <p:nvSpPr>
            <p:cNvPr id="28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1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grpSp>
        <p:nvGrpSpPr>
          <p:cNvPr id="34" name="组合 29"/>
          <p:cNvGrpSpPr/>
          <p:nvPr/>
        </p:nvGrpSpPr>
        <p:grpSpPr bwMode="auto">
          <a:xfrm>
            <a:off x="3164291" y="3586286"/>
            <a:ext cx="5781040" cy="922020"/>
            <a:chOff x="1387475" y="4368183"/>
            <a:chExt cx="7415200" cy="1256427"/>
          </a:xfrm>
        </p:grpSpPr>
        <p:grpSp>
          <p:nvGrpSpPr>
            <p:cNvPr id="35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37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38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40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41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9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主要内容</a:t>
                </a:r>
              </a:p>
            </p:txBody>
          </p:sp>
        </p:grpSp>
        <p:sp>
          <p:nvSpPr>
            <p:cNvPr id="36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3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grpSp>
        <p:nvGrpSpPr>
          <p:cNvPr id="42" name="组合 29"/>
          <p:cNvGrpSpPr/>
          <p:nvPr/>
        </p:nvGrpSpPr>
        <p:grpSpPr bwMode="auto">
          <a:xfrm>
            <a:off x="3164291" y="4533706"/>
            <a:ext cx="5781040" cy="922020"/>
            <a:chOff x="1387475" y="4368183"/>
            <a:chExt cx="7415200" cy="1256427"/>
          </a:xfrm>
        </p:grpSpPr>
        <p:grpSp>
          <p:nvGrpSpPr>
            <p:cNvPr id="43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45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46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48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49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47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标准特色</a:t>
                </a:r>
              </a:p>
            </p:txBody>
          </p:sp>
        </p:grpSp>
        <p:sp>
          <p:nvSpPr>
            <p:cNvPr id="44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4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890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508056" y="788368"/>
            <a:ext cx="3096344" cy="618655"/>
            <a:chOff x="730623" y="1847492"/>
            <a:chExt cx="3096344" cy="618655"/>
          </a:xfrm>
        </p:grpSpPr>
        <p:pic>
          <p:nvPicPr>
            <p:cNvPr id="2" name="Picture 19" descr="YG_circle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623" y="1847492"/>
              <a:ext cx="371939" cy="371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3"/>
            <p:cNvSpPr txBox="1">
              <a:spLocks noChangeArrowheads="1"/>
            </p:cNvSpPr>
            <p:nvPr/>
          </p:nvSpPr>
          <p:spPr bwMode="gray">
            <a:xfrm>
              <a:off x="1102562" y="1861908"/>
              <a:ext cx="2630558" cy="604239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rm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200" dirty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可持续发展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730623" y="2341829"/>
              <a:ext cx="3096344" cy="0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3"/>
          <p:cNvSpPr txBox="1">
            <a:spLocks noChangeArrowheads="1"/>
          </p:cNvSpPr>
          <p:nvPr/>
        </p:nvSpPr>
        <p:spPr bwMode="gray">
          <a:xfrm>
            <a:off x="404038" y="1372842"/>
            <a:ext cx="6482537" cy="526864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3000"/>
              </a:lnSpc>
              <a:spcAft>
                <a:spcPts val="0"/>
              </a:spcAft>
              <a:buNone/>
            </a:pP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节约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能源、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环境保护，尤其要保护高原地区的生态屏障作用。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gray">
          <a:xfrm>
            <a:off x="414635" y="2616429"/>
            <a:ext cx="11252501" cy="587146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3000"/>
              </a:lnSpc>
              <a:spcAft>
                <a:spcPts val="0"/>
              </a:spcAft>
              <a:buNone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综合考虑气候特点、建筑特征、能源结构和经济技术发展水平，实现建筑能耗和机电系统能效双控的目标。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gray">
          <a:xfrm>
            <a:off x="414635" y="3832640"/>
            <a:ext cx="10805300" cy="468308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>
            <a:lvl1pPr marL="188984" indent="-188984" algn="l" defTabSz="755934" rtl="0" eaLnBrk="1" latinLnBrk="0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Char char="•"/>
              <a:defRPr sz="23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6951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4918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22885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853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8820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56787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34754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12722" indent="-188984" algn="l" defTabSz="755934" rtl="0" eaLnBrk="1" latinLnBrk="0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Char char="•"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ts val="3000"/>
              </a:lnSpc>
              <a:spcAft>
                <a:spcPts val="0"/>
              </a:spcAft>
              <a:buNone/>
            </a:pP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基于</a:t>
            </a:r>
            <a:r>
              <a:rPr lang="en-US" altLang="zh-CN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公共建筑节能设计标准</a:t>
            </a:r>
            <a:r>
              <a:rPr lang="en-US" altLang="zh-CN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》GB50189-2015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要求，同时结合四川地区自身情况，使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标准更具可操作性。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8442" y="4379196"/>
            <a:ext cx="3222481" cy="203544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/>
          <a:srcRect b="9925"/>
          <a:stretch/>
        </p:blipFill>
        <p:spPr>
          <a:xfrm>
            <a:off x="4211893" y="4379196"/>
            <a:ext cx="3116550" cy="2035448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533894" y="1957456"/>
            <a:ext cx="3096344" cy="614141"/>
            <a:chOff x="525657" y="2318689"/>
            <a:chExt cx="3096344" cy="614141"/>
          </a:xfrm>
        </p:grpSpPr>
        <p:sp>
          <p:nvSpPr>
            <p:cNvPr id="11" name="Rectangle 3"/>
            <p:cNvSpPr txBox="1">
              <a:spLocks noChangeArrowheads="1"/>
            </p:cNvSpPr>
            <p:nvPr/>
          </p:nvSpPr>
          <p:spPr bwMode="gray">
            <a:xfrm>
              <a:off x="897596" y="2328591"/>
              <a:ext cx="2630558" cy="604239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rm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2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科学合理</a:t>
              </a:r>
              <a:endParaRPr lang="zh-CN" altLang="en-US" sz="22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525657" y="2860321"/>
              <a:ext cx="3096344" cy="0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19" descr="YG_circle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657" y="2318689"/>
              <a:ext cx="371939" cy="371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组合 21"/>
          <p:cNvGrpSpPr/>
          <p:nvPr/>
        </p:nvGrpSpPr>
        <p:grpSpPr>
          <a:xfrm>
            <a:off x="533894" y="3225569"/>
            <a:ext cx="3096344" cy="613407"/>
            <a:chOff x="2103315" y="3859814"/>
            <a:chExt cx="3096344" cy="613407"/>
          </a:xfrm>
        </p:grpSpPr>
        <p:sp>
          <p:nvSpPr>
            <p:cNvPr id="7" name="Rectangle 3"/>
            <p:cNvSpPr txBox="1">
              <a:spLocks noChangeArrowheads="1"/>
            </p:cNvSpPr>
            <p:nvPr/>
          </p:nvSpPr>
          <p:spPr bwMode="gray">
            <a:xfrm>
              <a:off x="2475254" y="3868982"/>
              <a:ext cx="2630558" cy="604239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rmAutofit/>
            </a:bodyPr>
            <a:lstStyle>
              <a:lvl1pPr marL="188984" indent="-188984" algn="l" defTabSz="755934" rtl="0" eaLnBrk="1" latinLnBrk="0" hangingPunct="1">
                <a:lnSpc>
                  <a:spcPct val="90000"/>
                </a:lnSpc>
                <a:spcBef>
                  <a:spcPts val="827"/>
                </a:spcBef>
                <a:buFont typeface="Arial" panose="020B0604020202020204" pitchFamily="34" charset="0"/>
                <a:buChar char="•"/>
                <a:defRPr sz="231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66951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44918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65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22885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853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078820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456787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34754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212722" indent="-188984" algn="l" defTabSz="755934" rtl="0" eaLnBrk="1" latinLnBrk="0" hangingPunct="1">
                <a:lnSpc>
                  <a:spcPct val="90000"/>
                </a:lnSpc>
                <a:spcBef>
                  <a:spcPts val="413"/>
                </a:spcBef>
                <a:buFont typeface="Arial" panose="020B0604020202020204" pitchFamily="34" charset="0"/>
                <a:buChar char="•"/>
                <a:defRPr sz="148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None/>
              </a:pPr>
              <a:r>
                <a:rPr lang="zh-CN" altLang="en-US" sz="2200" dirty="0" smtClean="0">
                  <a:solidFill>
                    <a:schemeClr val="accent1"/>
                  </a:solidFill>
                  <a:latin typeface="方正粗活意简体" panose="03000509000000000000" pitchFamily="65" charset="-122"/>
                  <a:ea typeface="方正粗活意简体" panose="03000509000000000000" pitchFamily="65" charset="-122"/>
                </a:rPr>
                <a:t>可操作性强</a:t>
              </a:r>
              <a:endParaRPr lang="zh-CN" altLang="en-US" sz="2200" dirty="0">
                <a:solidFill>
                  <a:schemeClr val="accent1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103315" y="4349005"/>
              <a:ext cx="3096344" cy="0"/>
            </a:xfrm>
            <a:prstGeom prst="line">
              <a:avLst/>
            </a:prstGeom>
            <a:ln w="444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 descr="YG_circle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3315" y="3859814"/>
              <a:ext cx="371939" cy="371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1518" y="4379196"/>
            <a:ext cx="2910375" cy="204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5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/>
          <p:nvPr/>
        </p:nvGrpSpPr>
        <p:grpSpPr bwMode="auto">
          <a:xfrm>
            <a:off x="3170641" y="3604297"/>
            <a:ext cx="5781040" cy="922020"/>
            <a:chOff x="1387475" y="4368183"/>
            <a:chExt cx="7415200" cy="1256427"/>
          </a:xfrm>
        </p:grpSpPr>
        <p:grpSp>
          <p:nvGrpSpPr>
            <p:cNvPr id="3" name="组合 62"/>
            <p:cNvGrpSpPr/>
            <p:nvPr/>
          </p:nvGrpSpPr>
          <p:grpSpPr bwMode="auto">
            <a:xfrm>
              <a:off x="1387475" y="4473570"/>
              <a:ext cx="7415200" cy="1044441"/>
              <a:chOff x="971600" y="1908511"/>
              <a:chExt cx="7415171" cy="1045304"/>
            </a:xfrm>
          </p:grpSpPr>
          <p:sp>
            <p:nvSpPr>
              <p:cNvPr id="5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6" name="组合 64"/>
              <p:cNvGrpSpPr/>
              <p:nvPr/>
            </p:nvGrpSpPr>
            <p:grpSpPr bwMode="auto">
              <a:xfrm>
                <a:off x="2840127" y="1908511"/>
                <a:ext cx="5546644" cy="1045303"/>
                <a:chOff x="3393942" y="1008143"/>
                <a:chExt cx="5546644" cy="1045303"/>
              </a:xfrm>
            </p:grpSpPr>
            <p:sp>
              <p:nvSpPr>
                <p:cNvPr id="8" name="Arrow Bar"/>
                <p:cNvSpPr/>
                <p:nvPr/>
              </p:nvSpPr>
              <p:spPr bwMode="auto">
                <a:xfrm>
                  <a:off x="3393942" y="1008143"/>
                  <a:ext cx="5546644" cy="1045303"/>
                </a:xfrm>
                <a:prstGeom prst="rect">
                  <a:avLst/>
                </a:prstGeom>
                <a:blipFill rotWithShape="1">
                  <a:blip r:embed="rId2"/>
                  <a:tile tx="0" ty="0" sx="100000" sy="100000" flip="none" algn="tl"/>
                </a:blip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9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7" name="TextBox 27"/>
              <p:cNvSpPr txBox="1"/>
              <p:nvPr/>
            </p:nvSpPr>
            <p:spPr>
              <a:xfrm>
                <a:off x="4193746" y="2015033"/>
                <a:ext cx="2839333" cy="79752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主要内容</a:t>
                </a:r>
              </a:p>
            </p:txBody>
          </p:sp>
        </p:grpSp>
        <p:sp>
          <p:nvSpPr>
            <p:cNvPr id="4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3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pic>
        <p:nvPicPr>
          <p:cNvPr id="10" name="图片 2"/>
          <p:cNvPicPr>
            <a:picLocks noChangeAspect="1"/>
          </p:cNvPicPr>
          <p:nvPr/>
        </p:nvPicPr>
        <p:blipFill>
          <a:blip r:embed="rId3" cstate="print">
            <a:duotone>
              <a:srgbClr val="009DD9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9838">
            <a:off x="2128908" y="3665900"/>
            <a:ext cx="619606" cy="7878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组合 29"/>
          <p:cNvGrpSpPr/>
          <p:nvPr/>
        </p:nvGrpSpPr>
        <p:grpSpPr bwMode="auto">
          <a:xfrm>
            <a:off x="3145928" y="1661962"/>
            <a:ext cx="5781040" cy="922020"/>
            <a:chOff x="1387475" y="4368183"/>
            <a:chExt cx="7415200" cy="1256427"/>
          </a:xfrm>
        </p:grpSpPr>
        <p:grpSp>
          <p:nvGrpSpPr>
            <p:cNvPr id="12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14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15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17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18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16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编制</a:t>
                </a:r>
                <a:r>
                  <a:rPr lang="zh-CN" altLang="en-US" sz="3200" b="1" kern="0" dirty="0" smtClean="0"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背景</a:t>
                </a:r>
              </a:p>
            </p:txBody>
          </p:sp>
        </p:grpSp>
        <p:sp>
          <p:nvSpPr>
            <p:cNvPr id="13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1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grpSp>
        <p:nvGrpSpPr>
          <p:cNvPr id="19" name="组合 29"/>
          <p:cNvGrpSpPr/>
          <p:nvPr/>
        </p:nvGrpSpPr>
        <p:grpSpPr bwMode="auto">
          <a:xfrm>
            <a:off x="3170641" y="2675493"/>
            <a:ext cx="5781040" cy="922020"/>
            <a:chOff x="1387475" y="4368183"/>
            <a:chExt cx="7415200" cy="1256427"/>
          </a:xfrm>
        </p:grpSpPr>
        <p:grpSp>
          <p:nvGrpSpPr>
            <p:cNvPr id="20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22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23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25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6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24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编制原则</a:t>
                </a:r>
              </a:p>
            </p:txBody>
          </p:sp>
        </p:grpSp>
        <p:sp>
          <p:nvSpPr>
            <p:cNvPr id="21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2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grpSp>
        <p:nvGrpSpPr>
          <p:cNvPr id="27" name="组合 29"/>
          <p:cNvGrpSpPr/>
          <p:nvPr/>
        </p:nvGrpSpPr>
        <p:grpSpPr bwMode="auto">
          <a:xfrm>
            <a:off x="3164291" y="4533706"/>
            <a:ext cx="5781040" cy="922020"/>
            <a:chOff x="1387475" y="4368183"/>
            <a:chExt cx="7415200" cy="1256427"/>
          </a:xfrm>
        </p:grpSpPr>
        <p:grpSp>
          <p:nvGrpSpPr>
            <p:cNvPr id="28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30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31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33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34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2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标准特色</a:t>
                </a:r>
              </a:p>
            </p:txBody>
          </p:sp>
        </p:grpSp>
        <p:sp>
          <p:nvSpPr>
            <p:cNvPr id="29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4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412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内容占位符 8"/>
          <p:cNvSpPr txBox="1"/>
          <p:nvPr/>
        </p:nvSpPr>
        <p:spPr bwMode="auto">
          <a:xfrm>
            <a:off x="1450048" y="1775494"/>
            <a:ext cx="3407410" cy="4250055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</a:t>
            </a:r>
            <a:r>
              <a:rPr lang="zh-CN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总则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 </a:t>
            </a:r>
            <a:r>
              <a:rPr lang="zh-CN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术语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 </a:t>
            </a:r>
            <a:r>
              <a:rPr lang="zh-CN" altLang="en-US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建筑与建筑热工</a:t>
            </a:r>
            <a:endParaRPr lang="zh-CN" altLang="zh-CN" sz="2000" dirty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 </a:t>
            </a:r>
            <a:r>
              <a:rPr lang="zh-CN" altLang="en-US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供暖通风与空气调节</a:t>
            </a:r>
            <a:endParaRPr lang="zh-CN" altLang="zh-CN" sz="2000" dirty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 </a:t>
            </a:r>
            <a:r>
              <a:rPr lang="zh-CN" altLang="en-US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给水排水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 </a:t>
            </a:r>
            <a:r>
              <a:rPr lang="zh-CN" altLang="en-US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电气</a:t>
            </a:r>
            <a:endParaRPr lang="zh-CN" altLang="zh-CN" sz="2000" dirty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 </a:t>
            </a:r>
            <a:r>
              <a:rPr lang="zh-CN" altLang="en-US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可再生能源利用</a:t>
            </a:r>
            <a:endParaRPr lang="zh-CN" altLang="zh-CN" sz="2000" dirty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 </a:t>
            </a:r>
            <a:r>
              <a:rPr lang="zh-CN" altLang="en-US" sz="20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建筑设备监控与能源管理</a:t>
            </a:r>
          </a:p>
        </p:txBody>
      </p:sp>
      <p:sp>
        <p:nvSpPr>
          <p:cNvPr id="36" name="内容占位符 8"/>
          <p:cNvSpPr txBox="1"/>
          <p:nvPr/>
        </p:nvSpPr>
        <p:spPr bwMode="auto">
          <a:xfrm>
            <a:off x="5623714" y="1838561"/>
            <a:ext cx="5288915" cy="264922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附录</a:t>
            </a: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A </a:t>
            </a:r>
            <a:r>
              <a:rPr lang="zh-CN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气候分区图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zh-CN" sz="20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附录</a:t>
            </a: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B </a:t>
            </a:r>
            <a:r>
              <a:rPr lang="zh-CN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热当量体形系数计算方法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zh-CN" sz="20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附录</a:t>
            </a: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C </a:t>
            </a:r>
            <a:r>
              <a:rPr lang="zh-CN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围护结构热工性能的权衡计算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zh-CN" sz="20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附录</a:t>
            </a: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D </a:t>
            </a:r>
            <a:r>
              <a:rPr lang="zh-CN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建筑围护结构热工性能权衡判断审核表</a:t>
            </a:r>
            <a:r>
              <a:rPr lang="zh-CN" altLang="zh-CN" sz="20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附录</a:t>
            </a:r>
            <a:r>
              <a:rPr lang="en-US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E </a:t>
            </a:r>
            <a:r>
              <a:rPr lang="zh-CN" altLang="zh-CN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管道与</a:t>
            </a:r>
            <a:r>
              <a:rPr lang="zh-CN" altLang="zh-CN" sz="20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设备</a:t>
            </a:r>
            <a:r>
              <a:rPr lang="zh-CN" altLang="en-US" sz="20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保温及保冷厚度</a:t>
            </a:r>
            <a:endParaRPr lang="zh-CN" altLang="zh-CN" sz="2000" dirty="0">
              <a:solidFill>
                <a:srgbClr val="0B0A1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" name="Rectangle 2"/>
          <p:cNvSpPr/>
          <p:nvPr/>
        </p:nvSpPr>
        <p:spPr>
          <a:xfrm>
            <a:off x="5751119" y="4710203"/>
            <a:ext cx="4544673" cy="507831"/>
          </a:xfrm>
          <a:prstGeom prst="rect">
            <a:avLst/>
          </a:prstGeom>
          <a:gradFill>
            <a:gsLst>
              <a:gs pos="0">
                <a:schemeClr val="accent1">
                  <a:hueOff val="0"/>
                  <a:satOff val="0"/>
                  <a:lumOff val="0"/>
                  <a:alphaOff val="0"/>
                  <a:tint val="50000"/>
                  <a:satMod val="300000"/>
                </a:schemeClr>
              </a:gs>
              <a:gs pos="35000">
                <a:schemeClr val="accent1">
                  <a:hueOff val="0"/>
                  <a:satOff val="0"/>
                  <a:lumOff val="0"/>
                  <a:alphaOff val="0"/>
                  <a:tint val="37000"/>
                  <a:satMod val="30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tint val="15000"/>
                  <a:satMod val="350000"/>
                </a:schemeClr>
              </a:gs>
            </a:gsLst>
            <a:lin ang="16200000" scaled="1"/>
          </a:gradFill>
          <a:ln w="254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本标准</a:t>
            </a:r>
            <a:r>
              <a:rPr lang="zh-CN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共</a:t>
            </a:r>
            <a:r>
              <a:rPr lang="zh-CN" altLang="zh-CN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设置</a:t>
            </a:r>
            <a:r>
              <a:rPr lang="zh-CN" alt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强制性条文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zh-CN" altLang="zh-CN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条</a:t>
            </a:r>
            <a:endParaRPr lang="en-US" altLang="zh-CN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702778" y="1014129"/>
            <a:ext cx="6938714" cy="3987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本标准适用于四川省新建、改建和扩建</a:t>
            </a:r>
            <a:r>
              <a:rPr lang="zh-CN" altLang="en-US" sz="2000" dirty="0" smtClean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的公共建筑</a:t>
            </a:r>
            <a:r>
              <a:rPr lang="zh-CN" altLang="en-US" sz="2000" dirty="0">
                <a:solidFill>
                  <a:srgbClr val="0B0A1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节能设计。</a:t>
            </a:r>
          </a:p>
        </p:txBody>
      </p:sp>
    </p:spTree>
    <p:extLst>
      <p:ext uri="{BB962C8B-B14F-4D97-AF65-F5344CB8AC3E}">
        <p14:creationId xmlns:p14="http://schemas.microsoft.com/office/powerpoint/2010/main" val="55892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/>
          <p:nvPr/>
        </p:nvGrpSpPr>
        <p:grpSpPr bwMode="auto">
          <a:xfrm>
            <a:off x="3160127" y="4611137"/>
            <a:ext cx="5781040" cy="922020"/>
            <a:chOff x="1387475" y="4368183"/>
            <a:chExt cx="7415200" cy="1256427"/>
          </a:xfrm>
        </p:grpSpPr>
        <p:grpSp>
          <p:nvGrpSpPr>
            <p:cNvPr id="3" name="组合 62"/>
            <p:cNvGrpSpPr/>
            <p:nvPr/>
          </p:nvGrpSpPr>
          <p:grpSpPr bwMode="auto">
            <a:xfrm>
              <a:off x="1387475" y="4473570"/>
              <a:ext cx="7415200" cy="1044441"/>
              <a:chOff x="971600" y="1908511"/>
              <a:chExt cx="7415171" cy="1045304"/>
            </a:xfrm>
          </p:grpSpPr>
          <p:sp>
            <p:nvSpPr>
              <p:cNvPr id="5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6" name="组合 64"/>
              <p:cNvGrpSpPr/>
              <p:nvPr/>
            </p:nvGrpSpPr>
            <p:grpSpPr bwMode="auto">
              <a:xfrm>
                <a:off x="2840127" y="1908511"/>
                <a:ext cx="5546644" cy="1045303"/>
                <a:chOff x="3393942" y="1008143"/>
                <a:chExt cx="5546644" cy="1045303"/>
              </a:xfrm>
            </p:grpSpPr>
            <p:sp>
              <p:nvSpPr>
                <p:cNvPr id="8" name="Arrow Bar"/>
                <p:cNvSpPr/>
                <p:nvPr/>
              </p:nvSpPr>
              <p:spPr bwMode="auto">
                <a:xfrm>
                  <a:off x="3393942" y="1008143"/>
                  <a:ext cx="5546644" cy="1045303"/>
                </a:xfrm>
                <a:prstGeom prst="rect">
                  <a:avLst/>
                </a:prstGeom>
                <a:blipFill rotWithShape="1">
                  <a:blip r:embed="rId2"/>
                  <a:tile tx="0" ty="0" sx="100000" sy="100000" flip="none" algn="tl"/>
                </a:blipFill>
                <a:ln w="9525" cap="flat" cmpd="sng" algn="ctr">
                  <a:noFill/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9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7" name="TextBox 27"/>
              <p:cNvSpPr txBox="1"/>
              <p:nvPr/>
            </p:nvSpPr>
            <p:spPr>
              <a:xfrm>
                <a:off x="4193746" y="2015033"/>
                <a:ext cx="2839333" cy="79752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标准特色</a:t>
                </a:r>
              </a:p>
            </p:txBody>
          </p:sp>
        </p:grpSp>
        <p:sp>
          <p:nvSpPr>
            <p:cNvPr id="4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4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pic>
        <p:nvPicPr>
          <p:cNvPr id="10" name="图片 2"/>
          <p:cNvPicPr>
            <a:picLocks noChangeAspect="1"/>
          </p:cNvPicPr>
          <p:nvPr/>
        </p:nvPicPr>
        <p:blipFill>
          <a:blip r:embed="rId3" cstate="print">
            <a:duotone>
              <a:srgbClr val="009DD9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9838">
            <a:off x="2118393" y="4677774"/>
            <a:ext cx="619606" cy="7878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组合 29"/>
          <p:cNvGrpSpPr/>
          <p:nvPr/>
        </p:nvGrpSpPr>
        <p:grpSpPr bwMode="auto">
          <a:xfrm>
            <a:off x="3145928" y="1661962"/>
            <a:ext cx="5781040" cy="922020"/>
            <a:chOff x="1387475" y="4368183"/>
            <a:chExt cx="7415200" cy="1256427"/>
          </a:xfrm>
        </p:grpSpPr>
        <p:grpSp>
          <p:nvGrpSpPr>
            <p:cNvPr id="12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14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15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17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18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16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编制</a:t>
                </a:r>
                <a:r>
                  <a:rPr lang="zh-CN" altLang="en-US" sz="3200" b="1" kern="0" dirty="0" smtClean="0"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背景</a:t>
                </a:r>
              </a:p>
            </p:txBody>
          </p:sp>
        </p:grpSp>
        <p:sp>
          <p:nvSpPr>
            <p:cNvPr id="13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1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grpSp>
        <p:nvGrpSpPr>
          <p:cNvPr id="19" name="组合 29"/>
          <p:cNvGrpSpPr/>
          <p:nvPr/>
        </p:nvGrpSpPr>
        <p:grpSpPr bwMode="auto">
          <a:xfrm>
            <a:off x="3170641" y="2675493"/>
            <a:ext cx="5781040" cy="922020"/>
            <a:chOff x="1387475" y="4368183"/>
            <a:chExt cx="7415200" cy="1256427"/>
          </a:xfrm>
        </p:grpSpPr>
        <p:grpSp>
          <p:nvGrpSpPr>
            <p:cNvPr id="20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22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23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25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6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24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编制原则</a:t>
                </a:r>
              </a:p>
            </p:txBody>
          </p:sp>
        </p:grpSp>
        <p:sp>
          <p:nvSpPr>
            <p:cNvPr id="21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2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  <p:grpSp>
        <p:nvGrpSpPr>
          <p:cNvPr id="27" name="组合 29"/>
          <p:cNvGrpSpPr/>
          <p:nvPr/>
        </p:nvGrpSpPr>
        <p:grpSpPr bwMode="auto">
          <a:xfrm>
            <a:off x="3153777" y="3668711"/>
            <a:ext cx="5781040" cy="922020"/>
            <a:chOff x="1387475" y="4368183"/>
            <a:chExt cx="7415200" cy="1256427"/>
          </a:xfrm>
        </p:grpSpPr>
        <p:grpSp>
          <p:nvGrpSpPr>
            <p:cNvPr id="28" name="组合 62"/>
            <p:cNvGrpSpPr/>
            <p:nvPr/>
          </p:nvGrpSpPr>
          <p:grpSpPr bwMode="auto">
            <a:xfrm>
              <a:off x="1387475" y="4473571"/>
              <a:ext cx="7415200" cy="1044440"/>
              <a:chOff x="971600" y="1908512"/>
              <a:chExt cx="7415171" cy="1045303"/>
            </a:xfrm>
          </p:grpSpPr>
          <p:sp>
            <p:nvSpPr>
              <p:cNvPr id="30" name="Arrow Bar"/>
              <p:cNvSpPr/>
              <p:nvPr/>
            </p:nvSpPr>
            <p:spPr bwMode="auto">
              <a:xfrm>
                <a:off x="971600" y="1908512"/>
                <a:ext cx="1741993" cy="1045303"/>
              </a:xfrm>
              <a:prstGeom prst="rect">
                <a:avLst/>
              </a:prstGeom>
              <a:noFill/>
              <a:ln w="9525" cap="flat" cmpd="sng" algn="ctr">
                <a:solidFill>
                  <a:srgbClr val="0F6FC6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lIns="68568" tIns="34285" rIns="68568" bIns="34285" anchor="ctr"/>
              <a:lstStyle/>
              <a:p>
                <a:pPr algn="ctr" defTabSz="68389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zh-CN" sz="1700" kern="0">
                  <a:latin typeface="Segoe UI" panose="020B0502040204020203" pitchFamily="34" charset="0"/>
                  <a:ea typeface="宋体" panose="02010600030101010101" pitchFamily="2" charset="-122"/>
                  <a:cs typeface="Segoe UI" panose="020B0502040204020203" pitchFamily="34" charset="0"/>
                </a:endParaRPr>
              </a:p>
            </p:txBody>
          </p:sp>
          <p:grpSp>
            <p:nvGrpSpPr>
              <p:cNvPr id="31" name="组合 64"/>
              <p:cNvGrpSpPr/>
              <p:nvPr/>
            </p:nvGrpSpPr>
            <p:grpSpPr bwMode="auto">
              <a:xfrm>
                <a:off x="2840080" y="1908512"/>
                <a:ext cx="5546691" cy="1044519"/>
                <a:chOff x="3393895" y="1008144"/>
                <a:chExt cx="5546691" cy="1044519"/>
              </a:xfrm>
            </p:grpSpPr>
            <p:sp>
              <p:nvSpPr>
                <p:cNvPr id="33" name="Arrow Bar"/>
                <p:cNvSpPr/>
                <p:nvPr/>
              </p:nvSpPr>
              <p:spPr bwMode="auto">
                <a:xfrm>
                  <a:off x="3393941" y="1008144"/>
                  <a:ext cx="5546645" cy="1045303"/>
                </a:xfrm>
                <a:prstGeom prst="rect">
                  <a:avLst/>
                </a:prstGeom>
                <a:noFill/>
                <a:ln w="28575" cap="flat" cmpd="sng" algn="ctr">
                  <a:solidFill>
                    <a:srgbClr val="00B0F0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  <p:txBody>
                <a:bodyPr lIns="68583" tIns="34292" rIns="68583" bIns="34292" anchor="ctr"/>
                <a:lstStyle/>
                <a:p>
                  <a:pPr algn="ctr" defTabSz="683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altLang="zh-CN" sz="1700" kern="0">
                    <a:latin typeface="Constantia" panose="02030602050306030303"/>
                    <a:ea typeface="宋体" panose="02010600030101010101" pitchFamily="2" charset="-122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34" name="Circle Arrow"/>
                <p:cNvSpPr>
                  <a:spLocks noEditPoints="1"/>
                </p:cNvSpPr>
                <p:nvPr/>
              </p:nvSpPr>
              <p:spPr bwMode="auto">
                <a:xfrm rot="5400000">
                  <a:off x="8144114" y="1196670"/>
                  <a:ext cx="631031" cy="631197"/>
                </a:xfrm>
                <a:custGeom>
                  <a:avLst/>
                  <a:gdLst>
                    <a:gd name="T0" fmla="*/ 2147483647 w 224"/>
                    <a:gd name="T1" fmla="*/ 0 h 224"/>
                    <a:gd name="T2" fmla="*/ 0 w 224"/>
                    <a:gd name="T3" fmla="*/ 2147483647 h 224"/>
                    <a:gd name="T4" fmla="*/ 2147483647 w 224"/>
                    <a:gd name="T5" fmla="*/ 2147483647 h 224"/>
                    <a:gd name="T6" fmla="*/ 2147483647 w 224"/>
                    <a:gd name="T7" fmla="*/ 2147483647 h 224"/>
                    <a:gd name="T8" fmla="*/ 2147483647 w 224"/>
                    <a:gd name="T9" fmla="*/ 0 h 224"/>
                    <a:gd name="T10" fmla="*/ 2147483647 w 224"/>
                    <a:gd name="T11" fmla="*/ 2147483647 h 224"/>
                    <a:gd name="T12" fmla="*/ 2147483647 w 224"/>
                    <a:gd name="T13" fmla="*/ 2147483647 h 224"/>
                    <a:gd name="T14" fmla="*/ 2147483647 w 224"/>
                    <a:gd name="T15" fmla="*/ 2147483647 h 224"/>
                    <a:gd name="T16" fmla="*/ 2147483647 w 224"/>
                    <a:gd name="T17" fmla="*/ 2147483647 h 224"/>
                    <a:gd name="T18" fmla="*/ 2147483647 w 224"/>
                    <a:gd name="T19" fmla="*/ 2147483647 h 224"/>
                    <a:gd name="T20" fmla="*/ 2147483647 w 224"/>
                    <a:gd name="T21" fmla="*/ 2147483647 h 224"/>
                    <a:gd name="T22" fmla="*/ 2147483647 w 224"/>
                    <a:gd name="T23" fmla="*/ 2147483647 h 224"/>
                    <a:gd name="T24" fmla="*/ 2147483647 w 224"/>
                    <a:gd name="T25" fmla="*/ 2147483647 h 224"/>
                    <a:gd name="T26" fmla="*/ 2147483647 w 224"/>
                    <a:gd name="T27" fmla="*/ 2147483647 h 224"/>
                    <a:gd name="T28" fmla="*/ 2147483647 w 224"/>
                    <a:gd name="T29" fmla="*/ 2147483647 h 224"/>
                    <a:gd name="T30" fmla="*/ 2147483647 w 224"/>
                    <a:gd name="T31" fmla="*/ 2147483647 h 224"/>
                    <a:gd name="T32" fmla="*/ 2147483647 w 224"/>
                    <a:gd name="T33" fmla="*/ 2147483647 h 224"/>
                    <a:gd name="T34" fmla="*/ 2147483647 w 224"/>
                    <a:gd name="T35" fmla="*/ 2147483647 h 224"/>
                    <a:gd name="T36" fmla="*/ 2147483647 w 224"/>
                    <a:gd name="T37" fmla="*/ 2147483647 h 224"/>
                    <a:gd name="T38" fmla="*/ 2147483647 w 224"/>
                    <a:gd name="T39" fmla="*/ 2147483647 h 224"/>
                    <a:gd name="T40" fmla="*/ 2147483647 w 224"/>
                    <a:gd name="T41" fmla="*/ 2147483647 h 22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224"/>
                    <a:gd name="T64" fmla="*/ 0 h 224"/>
                    <a:gd name="T65" fmla="*/ 224 w 224"/>
                    <a:gd name="T66" fmla="*/ 224 h 22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224" h="224">
                      <a:moveTo>
                        <a:pt x="112" y="0"/>
                      </a:moveTo>
                      <a:cubicBezTo>
                        <a:pt x="50" y="0"/>
                        <a:pt x="0" y="50"/>
                        <a:pt x="0" y="112"/>
                      </a:cubicBezTo>
                      <a:cubicBezTo>
                        <a:pt x="0" y="174"/>
                        <a:pt x="50" y="224"/>
                        <a:pt x="112" y="224"/>
                      </a:cubicBezTo>
                      <a:cubicBezTo>
                        <a:pt x="173" y="224"/>
                        <a:pt x="224" y="174"/>
                        <a:pt x="224" y="112"/>
                      </a:cubicBezTo>
                      <a:cubicBezTo>
                        <a:pt x="224" y="50"/>
                        <a:pt x="173" y="0"/>
                        <a:pt x="112" y="0"/>
                      </a:cubicBezTo>
                      <a:close/>
                      <a:moveTo>
                        <a:pt x="112" y="216"/>
                      </a:moveTo>
                      <a:cubicBezTo>
                        <a:pt x="54" y="216"/>
                        <a:pt x="8" y="169"/>
                        <a:pt x="8" y="112"/>
                      </a:cubicBezTo>
                      <a:cubicBezTo>
                        <a:pt x="8" y="54"/>
                        <a:pt x="54" y="8"/>
                        <a:pt x="112" y="8"/>
                      </a:cubicBezTo>
                      <a:cubicBezTo>
                        <a:pt x="169" y="8"/>
                        <a:pt x="216" y="54"/>
                        <a:pt x="216" y="112"/>
                      </a:cubicBezTo>
                      <a:cubicBezTo>
                        <a:pt x="216" y="169"/>
                        <a:pt x="169" y="216"/>
                        <a:pt x="112" y="216"/>
                      </a:cubicBezTo>
                      <a:close/>
                      <a:moveTo>
                        <a:pt x="161" y="94"/>
                      </a:moveTo>
                      <a:cubicBezTo>
                        <a:pt x="169" y="94"/>
                        <a:pt x="169" y="94"/>
                        <a:pt x="169" y="94"/>
                      </a:cubicBezTo>
                      <a:cubicBezTo>
                        <a:pt x="169" y="166"/>
                        <a:pt x="169" y="166"/>
                        <a:pt x="169" y="166"/>
                      </a:cubicBezTo>
                      <a:cubicBezTo>
                        <a:pt x="169" y="168"/>
                        <a:pt x="168" y="170"/>
                        <a:pt x="165" y="170"/>
                      </a:cubicBezTo>
                      <a:cubicBezTo>
                        <a:pt x="93" y="170"/>
                        <a:pt x="93" y="170"/>
                        <a:pt x="93" y="170"/>
                      </a:cubicBezTo>
                      <a:cubicBezTo>
                        <a:pt x="93" y="162"/>
                        <a:pt x="93" y="162"/>
                        <a:pt x="93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64" y="59"/>
                        <a:pt x="64" y="59"/>
                        <a:pt x="64" y="59"/>
                      </a:cubicBezTo>
                      <a:cubicBezTo>
                        <a:pt x="161" y="156"/>
                        <a:pt x="161" y="156"/>
                        <a:pt x="161" y="156"/>
                      </a:cubicBezTo>
                      <a:lnTo>
                        <a:pt x="161" y="94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lIns="68586" tIns="34294" rIns="68586" bIns="34294"/>
                <a:lstStyle/>
                <a:p>
                  <a:pPr defTabSz="756920" eaLnBrk="0" fontAlgn="auto" hangingPunct="0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sz="1500" kern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sp>
            <p:nvSpPr>
              <p:cNvPr id="32" name="TextBox 27"/>
              <p:cNvSpPr txBox="1"/>
              <p:nvPr/>
            </p:nvSpPr>
            <p:spPr>
              <a:xfrm>
                <a:off x="4193746" y="2015033"/>
                <a:ext cx="2839333" cy="795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defTabSz="75692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b="1" kern="0" dirty="0" smtClean="0"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主要内容</a:t>
                </a:r>
              </a:p>
            </p:txBody>
          </p:sp>
        </p:grpSp>
        <p:sp>
          <p:nvSpPr>
            <p:cNvPr id="29" name="TextBox 69"/>
            <p:cNvSpPr txBox="1">
              <a:spLocks noChangeArrowheads="1"/>
            </p:cNvSpPr>
            <p:nvPr/>
          </p:nvSpPr>
          <p:spPr bwMode="auto">
            <a:xfrm>
              <a:off x="2039757" y="4368183"/>
              <a:ext cx="436562" cy="1256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75692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5400" kern="0" dirty="0" smtClean="0">
                  <a:latin typeface="Broadway" panose="04040905080B02020502" pitchFamily="82" charset="0"/>
                </a:rPr>
                <a:t>3</a:t>
              </a:r>
              <a:endParaRPr lang="zh-CN" altLang="en-US" sz="5400" kern="0" dirty="0">
                <a:latin typeface="Broadway" panose="04040905080B020205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548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13716</TotalTime>
  <Words>1172</Words>
  <Application>Microsoft Office PowerPoint</Application>
  <PresentationFormat>宽屏</PresentationFormat>
  <Paragraphs>109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方正粗活意简体</vt:lpstr>
      <vt:lpstr>黑体</vt:lpstr>
      <vt:lpstr>华文彩云</vt:lpstr>
      <vt:lpstr>楷体</vt:lpstr>
      <vt:lpstr>宋体</vt:lpstr>
      <vt:lpstr>微软雅黑</vt:lpstr>
      <vt:lpstr>Arial</vt:lpstr>
      <vt:lpstr>Broadway</vt:lpstr>
      <vt:lpstr>Calibri</vt:lpstr>
      <vt:lpstr>Calibri Light</vt:lpstr>
      <vt:lpstr>Constantia</vt:lpstr>
      <vt:lpstr>Segoe UI</vt:lpstr>
      <vt:lpstr>Times New Roman</vt:lpstr>
      <vt:lpstr>Wingdings</vt:lpstr>
      <vt:lpstr>Office Theme</vt:lpstr>
      <vt:lpstr>Custom Design1</vt:lpstr>
      <vt:lpstr>公式</vt:lpstr>
      <vt:lpstr>Origin50.Graph</vt:lpstr>
      <vt:lpstr> 《四川省公共建筑节能设计标准》 DBJ51/143-2020 宣贯（编制背景及标准特色）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CSWADI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aaaaa</dc:title>
  <dc:creator>刘希臣</dc:creator>
  <cp:lastModifiedBy>闵晓丹</cp:lastModifiedBy>
  <cp:revision>782</cp:revision>
  <dcterms:created xsi:type="dcterms:W3CDTF">2016-12-01T02:01:25Z</dcterms:created>
  <dcterms:modified xsi:type="dcterms:W3CDTF">2020-05-18T07:07:35Z</dcterms:modified>
</cp:coreProperties>
</file>