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0" r:id="rId1"/>
    <p:sldMasterId id="2147483982" r:id="rId2"/>
  </p:sldMasterIdLst>
  <p:notesMasterIdLst>
    <p:notesMasterId r:id="rId38"/>
  </p:notesMasterIdLst>
  <p:sldIdLst>
    <p:sldId id="390" r:id="rId3"/>
    <p:sldId id="479" r:id="rId4"/>
    <p:sldId id="502" r:id="rId5"/>
    <p:sldId id="480" r:id="rId6"/>
    <p:sldId id="483" r:id="rId7"/>
    <p:sldId id="503" r:id="rId8"/>
    <p:sldId id="486" r:id="rId9"/>
    <p:sldId id="487" r:id="rId10"/>
    <p:sldId id="488" r:id="rId11"/>
    <p:sldId id="489" r:id="rId12"/>
    <p:sldId id="501" r:id="rId13"/>
    <p:sldId id="490" r:id="rId14"/>
    <p:sldId id="491" r:id="rId15"/>
    <p:sldId id="492" r:id="rId16"/>
    <p:sldId id="493" r:id="rId17"/>
    <p:sldId id="494" r:id="rId18"/>
    <p:sldId id="495" r:id="rId19"/>
    <p:sldId id="496" r:id="rId20"/>
    <p:sldId id="497" r:id="rId21"/>
    <p:sldId id="498" r:id="rId22"/>
    <p:sldId id="499" r:id="rId23"/>
    <p:sldId id="500" r:id="rId24"/>
    <p:sldId id="510" r:id="rId25"/>
    <p:sldId id="505" r:id="rId26"/>
    <p:sldId id="506" r:id="rId27"/>
    <p:sldId id="507" r:id="rId28"/>
    <p:sldId id="508" r:id="rId29"/>
    <p:sldId id="509" r:id="rId30"/>
    <p:sldId id="511" r:id="rId31"/>
    <p:sldId id="512" r:id="rId32"/>
    <p:sldId id="504" r:id="rId33"/>
    <p:sldId id="481" r:id="rId34"/>
    <p:sldId id="482" r:id="rId35"/>
    <p:sldId id="484" r:id="rId36"/>
    <p:sldId id="485" r:id="rId3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5" autoAdjust="0"/>
    <p:restoredTop sz="94660"/>
  </p:normalViewPr>
  <p:slideViewPr>
    <p:cSldViewPr snapToGrid="0">
      <p:cViewPr varScale="1">
        <p:scale>
          <a:sx n="114" d="100"/>
          <a:sy n="114" d="100"/>
        </p:scale>
        <p:origin x="204" y="9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7DFDF-1DF1-4A0F-A92E-732E4DCE7159}" type="datetimeFigureOut">
              <a:rPr lang="zh-CN" altLang="en-US" smtClean="0"/>
              <a:t>2020/5/9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8DF428-218C-4988-A90B-703AEA574183}" type="slidenum">
              <a:rPr lang="zh-CN" altLang="en-US" smtClean="0"/>
              <a:t>‹#›</a:t>
            </a:fld>
            <a:endParaRPr lang="zh-CN" altLang="en-US"/>
          </a:p>
        </p:txBody>
      </p:sp>
    </p:spTree>
    <p:extLst>
      <p:ext uri="{BB962C8B-B14F-4D97-AF65-F5344CB8AC3E}">
        <p14:creationId xmlns:p14="http://schemas.microsoft.com/office/powerpoint/2010/main" val="362981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smtClean="0"/>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6101915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smtClean="0"/>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222451648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24225162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97737451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73700969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75428862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754188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450278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2571218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3597355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56783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26435282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93714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D1258BE-BBB4-46A8-BAFE-58FE2AF1213E}" type="slidenum">
              <a:rPr lang="zh-CN" altLang="en-US" smtClean="0"/>
              <a:t>‹#›</a:t>
            </a:fld>
            <a:endParaRPr lang="zh-CN" altLang="en-US"/>
          </a:p>
        </p:txBody>
      </p:sp>
      <p:cxnSp>
        <p:nvCxnSpPr>
          <p:cNvPr id="10" name="直接连接符 13"/>
          <p:cNvCxnSpPr/>
          <p:nvPr userDrawn="1"/>
        </p:nvCxnSpPr>
        <p:spPr>
          <a:xfrm>
            <a:off x="838203" y="1488711"/>
            <a:ext cx="6858447" cy="0"/>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1" name="Picture 2" descr="C:\Users\BIM--\Desktop\CSWADI-LOP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74233" y="1129916"/>
            <a:ext cx="758333" cy="203599"/>
          </a:xfrm>
          <a:prstGeom prst="rect">
            <a:avLst/>
          </a:prstGeom>
          <a:noFill/>
          <a:ln>
            <a:noFill/>
          </a:ln>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grpSp>
        <p:nvGrpSpPr>
          <p:cNvPr id="12" name="组合 1"/>
          <p:cNvGrpSpPr/>
          <p:nvPr userDrawn="1"/>
        </p:nvGrpSpPr>
        <p:grpSpPr>
          <a:xfrm>
            <a:off x="7696648" y="1085190"/>
            <a:ext cx="2393803" cy="403520"/>
            <a:chOff x="2881833" y="2597337"/>
            <a:chExt cx="3951821" cy="666148"/>
          </a:xfrm>
        </p:grpSpPr>
        <p:sp>
          <p:nvSpPr>
            <p:cNvPr id="13" name="TextBox 6"/>
            <p:cNvSpPr txBox="1"/>
            <p:nvPr userDrawn="1"/>
          </p:nvSpPr>
          <p:spPr>
            <a:xfrm>
              <a:off x="4570387" y="2597337"/>
              <a:ext cx="2165358" cy="419387"/>
            </a:xfrm>
            <a:prstGeom prst="rect">
              <a:avLst/>
            </a:prstGeom>
            <a:noFill/>
          </p:spPr>
          <p:txBody>
            <a:bodyPr wrap="square">
              <a:spAutoFit/>
              <a:scene3d>
                <a:camera prst="orthographicFront"/>
                <a:lightRig rig="soft" dir="tl">
                  <a:rot lat="0" lon="0" rev="0"/>
                </a:lightRig>
              </a:scene3d>
              <a:sp3d contourW="25400" prstMaterial="matte">
                <a:contourClr>
                  <a:schemeClr val="accent2">
                    <a:tint val="20000"/>
                  </a:schemeClr>
                </a:contourClr>
              </a:sp3d>
            </a:bodyPr>
            <a:lstStyle/>
            <a:p>
              <a:pPr algn="ctr" fontAlgn="auto">
                <a:spcBef>
                  <a:spcPts val="0"/>
                </a:spcBef>
                <a:spcAft>
                  <a:spcPts val="0"/>
                </a:spcAft>
                <a:defRPr/>
              </a:pPr>
              <a:endParaRPr lang="zh-CN" altLang="en-US" sz="1051" b="1" cap="none" spc="51" dirty="0">
                <a:ln w="11430"/>
                <a:solidFill>
                  <a:schemeClr val="tx1">
                    <a:lumMod val="50000"/>
                    <a:lumOff val="50000"/>
                  </a:schemeClr>
                </a:solidFill>
                <a:effectLst>
                  <a:reflection blurRad="6350" stA="22000" endPos="64000" dist="12700" dir="5400000" sy="-100000" algn="bl" rotWithShape="0"/>
                </a:effectLst>
                <a:latin typeface="微软雅黑" panose="020B0503020204020204" pitchFamily="34" charset="-122"/>
                <a:ea typeface="微软雅黑" panose="020B0503020204020204" pitchFamily="34" charset="-122"/>
              </a:endParaRPr>
            </a:p>
          </p:txBody>
        </p:sp>
        <p:grpSp>
          <p:nvGrpSpPr>
            <p:cNvPr id="14" name="组合 24"/>
            <p:cNvGrpSpPr/>
            <p:nvPr userDrawn="1"/>
          </p:nvGrpSpPr>
          <p:grpSpPr>
            <a:xfrm>
              <a:off x="2881833" y="2969359"/>
              <a:ext cx="3497735" cy="225953"/>
              <a:chOff x="1659311" y="3683367"/>
              <a:chExt cx="3497735" cy="410820"/>
            </a:xfrm>
          </p:grpSpPr>
          <p:cxnSp>
            <p:nvCxnSpPr>
              <p:cNvPr id="16" name="直接连接符 18"/>
              <p:cNvCxnSpPr/>
              <p:nvPr userDrawn="1"/>
            </p:nvCxnSpPr>
            <p:spPr>
              <a:xfrm>
                <a:off x="1659311" y="4094186"/>
                <a:ext cx="168855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21"/>
              <p:cNvCxnSpPr/>
              <p:nvPr userDrawn="1"/>
            </p:nvCxnSpPr>
            <p:spPr>
              <a:xfrm>
                <a:off x="3645348" y="3689127"/>
                <a:ext cx="15116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22"/>
              <p:cNvCxnSpPr/>
              <p:nvPr userDrawn="1"/>
            </p:nvCxnSpPr>
            <p:spPr>
              <a:xfrm flipV="1">
                <a:off x="3347863" y="3683367"/>
                <a:ext cx="297484" cy="41082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5" name="TextBox 6"/>
            <p:cNvSpPr txBox="1"/>
            <p:nvPr userDrawn="1"/>
          </p:nvSpPr>
          <p:spPr>
            <a:xfrm>
              <a:off x="4575034" y="2984035"/>
              <a:ext cx="2258620" cy="279450"/>
            </a:xfrm>
            <a:prstGeom prst="rect">
              <a:avLst/>
            </a:prstGeom>
            <a:noFill/>
          </p:spPr>
          <p:txBody>
            <a:bodyPr wrap="square">
              <a:spAutoFit/>
              <a:scene3d>
                <a:camera prst="orthographicFront"/>
                <a:lightRig rig="soft" dir="tl">
                  <a:rot lat="0" lon="0" rev="0"/>
                </a:lightRig>
              </a:scene3d>
              <a:sp3d contourW="25400" prstMaterial="matte">
                <a:contourClr>
                  <a:schemeClr val="accent2">
                    <a:tint val="20000"/>
                  </a:schemeClr>
                </a:contourClr>
              </a:sp3d>
            </a:bodyPr>
            <a:lstStyle/>
            <a:p>
              <a:pPr algn="ctr" fontAlgn="auto">
                <a:spcBef>
                  <a:spcPts val="0"/>
                </a:spcBef>
                <a:spcAft>
                  <a:spcPts val="0"/>
                </a:spcAft>
                <a:defRPr/>
              </a:pPr>
              <a:r>
                <a:rPr lang="en-US" altLang="zh-CN" sz="500" b="0" i="0" cap="none" spc="0" dirty="0" smtClean="0">
                  <a:ln w="11430"/>
                  <a:solidFill>
                    <a:srgbClr val="C00000"/>
                  </a:solidFill>
                  <a:effectLst/>
                  <a:latin typeface="微软雅黑" panose="020B0503020204020204" pitchFamily="34" charset="-122"/>
                  <a:ea typeface="微软雅黑" panose="020B0503020204020204" pitchFamily="34" charset="-122"/>
                </a:rPr>
                <a:t>BIM Research and Application Center</a:t>
              </a:r>
              <a:endParaRPr lang="zh-CN" altLang="en-US" sz="500" b="0" i="0" cap="none" spc="0" dirty="0">
                <a:ln w="11430"/>
                <a:solidFill>
                  <a:srgbClr val="C00000"/>
                </a:solidFill>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631909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D1258BE-BBB4-46A8-BAFE-58FE2AF1213E}" type="slidenum">
              <a:rPr lang="zh-CN" altLang="en-US" smtClean="0"/>
              <a:t>‹#›</a:t>
            </a:fld>
            <a:endParaRPr lang="zh-CN" altLang="en-US"/>
          </a:p>
        </p:txBody>
      </p:sp>
      <p:cxnSp>
        <p:nvCxnSpPr>
          <p:cNvPr id="6" name="直接连接符 13"/>
          <p:cNvCxnSpPr/>
          <p:nvPr userDrawn="1"/>
        </p:nvCxnSpPr>
        <p:spPr>
          <a:xfrm>
            <a:off x="838203" y="1488711"/>
            <a:ext cx="6858447" cy="0"/>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85613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3099021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173242054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1937140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24195366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6129669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ltLang="zh-CN" dirty="0" smtClean="0"/>
              <a:t>Click to edit Master title style</a:t>
            </a:r>
            <a:endParaRPr lang="zh-CN" alt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A489D9-F0B8-4466-AE6A-CB772922400C}" type="datetimeFigureOut">
              <a:rPr lang="zh-CN" altLang="en-US" smtClean="0"/>
              <a:t>2020/5/9</a:t>
            </a:fld>
            <a:endParaRPr lang="zh-CN"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1258BE-BBB4-46A8-BAFE-58FE2AF1213E}" type="slidenum">
              <a:rPr lang="zh-CN" altLang="en-US" smtClean="0"/>
              <a:t>‹#›</a:t>
            </a:fld>
            <a:endParaRPr lang="zh-CN" altLang="en-US"/>
          </a:p>
        </p:txBody>
      </p:sp>
      <p:cxnSp>
        <p:nvCxnSpPr>
          <p:cNvPr id="7" name="直接连接符 13"/>
          <p:cNvCxnSpPr/>
          <p:nvPr userDrawn="1"/>
        </p:nvCxnSpPr>
        <p:spPr>
          <a:xfrm flipV="1">
            <a:off x="0" y="622570"/>
            <a:ext cx="12192000" cy="2974"/>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userDrawn="1"/>
        </p:nvSpPr>
        <p:spPr>
          <a:xfrm>
            <a:off x="-131081" y="185738"/>
            <a:ext cx="4108818" cy="369332"/>
          </a:xfrm>
          <a:prstGeom prst="rect">
            <a:avLst/>
          </a:prstGeom>
          <a:noFill/>
        </p:spPr>
        <p:txBody>
          <a:bodyPr wrap="none" lIns="91440" tIns="45720" rIns="91440" bIns="45720">
            <a:spAutoFit/>
          </a:bodyPr>
          <a:lstStyle/>
          <a:p>
            <a:pPr algn="ctr"/>
            <a:r>
              <a:rPr lang="en-US" altLang="zh-CN"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四川省公共建筑节能设计标准</a:t>
            </a:r>
            <a:r>
              <a:rPr lang="en-US" altLang="zh-CN"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1800" b="0" cap="none" spc="0" dirty="0" smtClean="0">
                <a:ln w="0"/>
                <a:solidFill>
                  <a:schemeClr val="tx1"/>
                </a:solidFill>
                <a:effectLst>
                  <a:outerShdw blurRad="38100" dist="19050" dir="2700000" algn="tl" rotWithShape="0">
                    <a:schemeClr val="dk1">
                      <a:alpha val="40000"/>
                    </a:schemeClr>
                  </a:outerShdw>
                </a:effectLst>
                <a:latin typeface="方正粗活意简体" panose="03000509000000000000" pitchFamily="65" charset="-122"/>
                <a:ea typeface="方正粗活意简体" panose="03000509000000000000" pitchFamily="65" charset="-122"/>
              </a:rPr>
              <a:t>宣贯</a:t>
            </a:r>
            <a:endParaRPr lang="zh-CN" altLang="en-US" sz="1800" b="0" cap="none" spc="0" dirty="0">
              <a:ln w="0"/>
              <a:solidFill>
                <a:schemeClr val="tx1"/>
              </a:solidFill>
              <a:effectLst>
                <a:outerShdw blurRad="38100" dist="19050" dir="2700000" algn="tl" rotWithShape="0">
                  <a:schemeClr val="dk1">
                    <a:alpha val="40000"/>
                  </a:schemeClr>
                </a:outerShdw>
              </a:effectLst>
              <a:latin typeface="方正粗活意简体" panose="03000509000000000000" pitchFamily="65" charset="-122"/>
              <a:ea typeface="方正粗活意简体" panose="03000509000000000000" pitchFamily="65" charset="-122"/>
            </a:endParaRPr>
          </a:p>
        </p:txBody>
      </p:sp>
    </p:spTree>
    <p:extLst>
      <p:ext uri="{BB962C8B-B14F-4D97-AF65-F5344CB8AC3E}">
        <p14:creationId xmlns:p14="http://schemas.microsoft.com/office/powerpoint/2010/main" val="4008492440"/>
      </p:ext>
    </p:extLst>
  </p:cSld>
  <p:clrMap bg1="lt1" tx1="dk1" bg2="lt2" tx2="dk2" accent1="accent1" accent2="accent2" accent3="accent3" accent4="accent4" accent5="accent5" accent6="accent6" hlink="hlink" folHlink="folHlink"/>
  <p:sldLayoutIdLst>
    <p:sldLayoutId id="2147483971"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Lst>
  <p:timing>
    <p:tnLst>
      <p:par>
        <p:cTn id="1" dur="indefinite" restart="never" nodeType="tmRoot"/>
      </p:par>
    </p:tnLst>
  </p:timing>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2874179310"/>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Lst>
  <p:timing>
    <p:tnLst>
      <p:par>
        <p:cTn id="1" dur="indefinite" restart="never" nodeType="tmRoot"/>
      </p:par>
    </p:tnLst>
  </p:timing>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631742"/>
            <a:ext cx="12191999" cy="3482399"/>
          </a:xfrm>
          <a:gradFill flip="none" rotWithShape="1">
            <a:gsLst>
              <a:gs pos="0">
                <a:srgbClr val="0070C0"/>
              </a:gs>
              <a:gs pos="93000">
                <a:srgbClr val="00B0F0">
                  <a:tint val="44500"/>
                  <a:satMod val="160000"/>
                </a:srgbClr>
              </a:gs>
              <a:gs pos="100000">
                <a:srgbClr val="00B0F0">
                  <a:tint val="23500"/>
                  <a:satMod val="160000"/>
                </a:srgbClr>
              </a:gs>
            </a:gsLst>
            <a:lin ang="2700000" scaled="1"/>
            <a:tileRect/>
          </a:gradFill>
        </p:spPr>
        <p:txBody>
          <a:bodyPr>
            <a:noAutofit/>
          </a:bodyPr>
          <a:lstStyle/>
          <a:p>
            <a:pPr>
              <a:lnSpc>
                <a:spcPct val="150000"/>
              </a:lnSpc>
            </a:pPr>
            <a:r>
              <a:rPr lang="en-US" altLang="zh-CN" sz="5400" b="1" dirty="0">
                <a:ln w="13462">
                  <a:solidFill>
                    <a:schemeClr val="bg1"/>
                  </a:solidFill>
                  <a:prstDash val="solid"/>
                </a:ln>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r>
            <a:br>
              <a:rPr lang="en-US" altLang="zh-CN" sz="5400" b="1" dirty="0">
                <a:ln w="13462">
                  <a:solidFill>
                    <a:schemeClr val="bg1"/>
                  </a:solidFill>
                  <a:prstDash val="solid"/>
                </a:ln>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四川省公共建筑节能设计标准</a:t>
            </a: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b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DBJ51/143-2020</a:t>
            </a:r>
            <a:b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宣</a:t>
            </a:r>
            <a:r>
              <a:rPr lang="zh-CN" altLang="en-US" sz="4800" b="1" dirty="0" smtClean="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贯（第八章）</a:t>
            </a:r>
            <a:endPar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0" y="637647"/>
            <a:ext cx="12192000"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Rectangle 4"/>
          <p:cNvSpPr>
            <a:spLocks noChangeArrowheads="1"/>
          </p:cNvSpPr>
          <p:nvPr/>
        </p:nvSpPr>
        <p:spPr bwMode="auto">
          <a:xfrm>
            <a:off x="5711206" y="6393888"/>
            <a:ext cx="1894756" cy="46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27" tIns="37864" rIns="75727" bIns="37864"/>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pPr eaLnBrk="1" hangingPunct="1">
              <a:spcBef>
                <a:spcPct val="20000"/>
              </a:spcBef>
              <a:buClr>
                <a:srgbClr val="006666"/>
              </a:buClr>
            </a:pP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2020.05</a:t>
            </a:r>
          </a:p>
        </p:txBody>
      </p:sp>
      <p:sp>
        <p:nvSpPr>
          <p:cNvPr id="10" name="Text Box 4"/>
          <p:cNvSpPr txBox="1">
            <a:spLocks noChangeArrowheads="1"/>
          </p:cNvSpPr>
          <p:nvPr/>
        </p:nvSpPr>
        <p:spPr bwMode="auto">
          <a:xfrm>
            <a:off x="207880" y="154238"/>
            <a:ext cx="8763669" cy="384266"/>
          </a:xfrm>
          <a:prstGeom prst="rect">
            <a:avLst/>
          </a:prstGeom>
          <a:noFill/>
          <a:ln w="9525" algn="ctr">
            <a:noFill/>
            <a:miter lim="800000"/>
            <a:headEnd/>
            <a:tailEnd/>
          </a:ln>
          <a:effectLst/>
        </p:spPr>
        <p:txBody>
          <a:bodyPr wrap="square" lIns="75749" tIns="37875" rIns="75749" bIns="37875">
            <a:spAutoFit/>
          </a:bodyPr>
          <a:lstStyle/>
          <a:p>
            <a:pPr>
              <a:spcBef>
                <a:spcPct val="20000"/>
              </a:spcBef>
              <a:defRPr/>
            </a:pPr>
            <a:r>
              <a:rPr lang="zh-CN" altLang="en-US" sz="2000" dirty="0">
                <a:effectLst>
                  <a:outerShdw blurRad="38100" dist="38100" dir="2700000" algn="tl">
                    <a:srgbClr val="C0C0C0"/>
                  </a:outerShdw>
                </a:effectLst>
                <a:latin typeface="微软雅黑" panose="020B0503020204020204" pitchFamily="34" charset="-122"/>
                <a:ea typeface="微软雅黑" panose="020B0503020204020204" pitchFamily="34" charset="-122"/>
              </a:rPr>
              <a:t>四川省工程建设地方标准</a:t>
            </a:r>
          </a:p>
        </p:txBody>
      </p:sp>
    </p:spTree>
    <p:extLst>
      <p:ext uri="{BB962C8B-B14F-4D97-AF65-F5344CB8AC3E}">
        <p14:creationId xmlns:p14="http://schemas.microsoft.com/office/powerpoint/2010/main" val="27251322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50783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8.2.4  </a:t>
            </a:r>
            <a:r>
              <a:rPr lang="zh-CN" altLang="zh-CN" dirty="0" smtClean="0"/>
              <a:t>大型公共建筑宜独立对空调末端的耗电量进行计量。</a:t>
            </a:r>
            <a:endParaRPr lang="zh-CN" altLang="zh-CN" kern="0" dirty="0">
              <a:solidFill>
                <a:srgbClr val="000000"/>
              </a:solidFill>
              <a:latin typeface="Times New Roman" panose="02020603050405020304" pitchFamily="18" charset="0"/>
            </a:endParaRPr>
          </a:p>
        </p:txBody>
      </p:sp>
      <p:sp>
        <p:nvSpPr>
          <p:cNvPr id="11" name="五边形 10"/>
          <p:cNvSpPr/>
          <p:nvPr/>
        </p:nvSpPr>
        <p:spPr>
          <a:xfrm>
            <a:off x="461248" y="230534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13" name="矩形 12"/>
          <p:cNvSpPr/>
          <p:nvPr/>
        </p:nvSpPr>
        <p:spPr>
          <a:xfrm>
            <a:off x="461248" y="3056662"/>
            <a:ext cx="11159252" cy="1754326"/>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空调系统的耗电设备除制冷机、循环水泵外，主要为末端的全空气空调系统、新风空调系统、风机盘管，还包括多联机空调系统。全空气空调系统与新风空调系统的风机、多联空调室外机通常容量较大，配电为独立回路，具备条件实现计量。设置于人员活动区的风机盘管、多联空调室内机、分体式空调机配电零散，带入照明和插座子项，难以单独计量，不用硬性要求。</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5679599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676311"/>
            <a:ext cx="11420474" cy="1338828"/>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8.2.5 </a:t>
            </a:r>
            <a:r>
              <a:rPr lang="zh-CN" altLang="zh-CN" dirty="0" smtClean="0"/>
              <a:t>采用区域性冷源和热源时，在每栋建筑的入口处应设置冷量和热量计量装置。采用集中供暖空调系统时，不同使用单位或区域宜分别设置冷量和热量计量装置。公共建筑宜独立对空调末端的耗电量进行计量。</a:t>
            </a:r>
            <a:r>
              <a:rPr lang="zh-CN" altLang="en-US" kern="0" dirty="0" smtClean="0">
                <a:solidFill>
                  <a:srgbClr val="FF0000"/>
                </a:solidFill>
                <a:latin typeface="Times New Roman" panose="02020603050405020304" pitchFamily="18" charset="0"/>
              </a:rPr>
              <a:t>（执行国家标准）</a:t>
            </a:r>
            <a:endParaRPr lang="zh-CN" altLang="zh-CN" dirty="0" smtClean="0"/>
          </a:p>
        </p:txBody>
      </p:sp>
      <p:sp>
        <p:nvSpPr>
          <p:cNvPr id="6" name="矩形 5"/>
          <p:cNvSpPr/>
          <p:nvPr/>
        </p:nvSpPr>
        <p:spPr>
          <a:xfrm>
            <a:off x="404098" y="3822830"/>
            <a:ext cx="11420474" cy="923330"/>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黑体" panose="02010609060101010101" pitchFamily="49" charset="-122"/>
                <a:ea typeface="黑体" panose="02010609060101010101" pitchFamily="49" charset="-122"/>
              </a:rPr>
              <a:t>8.2.6  </a:t>
            </a:r>
            <a:r>
              <a:rPr lang="zh-CN" altLang="zh-CN" b="1" dirty="0" smtClean="0">
                <a:latin typeface="黑体" panose="02010609060101010101" pitchFamily="49" charset="-122"/>
                <a:ea typeface="黑体" panose="02010609060101010101" pitchFamily="49" charset="-122"/>
              </a:rPr>
              <a:t>锅炉房和换热机房应设置供热量自动控制装置。</a:t>
            </a:r>
            <a:endParaRPr lang="en-US" altLang="zh-CN" b="1" dirty="0" smtClean="0">
              <a:latin typeface="黑体" panose="02010609060101010101" pitchFamily="49" charset="-122"/>
              <a:ea typeface="黑体" panose="02010609060101010101" pitchFamily="49" charset="-122"/>
            </a:endParaRPr>
          </a:p>
          <a:p>
            <a:pPr algn="just">
              <a:lnSpc>
                <a:spcPct val="150000"/>
              </a:lnSpc>
              <a:spcAft>
                <a:spcPts val="0"/>
              </a:spcAft>
            </a:pPr>
            <a:r>
              <a:rPr lang="zh-CN" altLang="en-US" kern="0" dirty="0" smtClean="0">
                <a:solidFill>
                  <a:srgbClr val="FF0000"/>
                </a:solidFill>
                <a:latin typeface="Times New Roman" panose="02020603050405020304" pitchFamily="18" charset="0"/>
              </a:rPr>
              <a:t>（强制性条文，</a:t>
            </a:r>
            <a:r>
              <a:rPr lang="zh-CN" altLang="zh-CN" dirty="0" smtClean="0">
                <a:solidFill>
                  <a:srgbClr val="FF0000"/>
                </a:solidFill>
              </a:rPr>
              <a:t>与</a:t>
            </a:r>
            <a:r>
              <a:rPr lang="zh-CN" altLang="zh-CN" dirty="0">
                <a:solidFill>
                  <a:srgbClr val="FF0000"/>
                </a:solidFill>
              </a:rPr>
              <a:t>《公共建筑节能设计标准》</a:t>
            </a:r>
            <a:r>
              <a:rPr lang="en-US" altLang="zh-CN" dirty="0">
                <a:solidFill>
                  <a:srgbClr val="FF0000"/>
                </a:solidFill>
              </a:rPr>
              <a:t>GB50189-2015</a:t>
            </a:r>
            <a:r>
              <a:rPr lang="zh-CN" altLang="zh-CN" dirty="0">
                <a:solidFill>
                  <a:srgbClr val="FF0000"/>
                </a:solidFill>
              </a:rPr>
              <a:t>第</a:t>
            </a:r>
            <a:r>
              <a:rPr lang="en-US" altLang="zh-CN" dirty="0">
                <a:solidFill>
                  <a:srgbClr val="FF0000"/>
                </a:solidFill>
              </a:rPr>
              <a:t>4.5.4</a:t>
            </a:r>
            <a:r>
              <a:rPr lang="zh-CN" altLang="zh-CN" dirty="0">
                <a:solidFill>
                  <a:srgbClr val="FF0000"/>
                </a:solidFill>
              </a:rPr>
              <a:t>条</a:t>
            </a:r>
            <a:r>
              <a:rPr lang="zh-CN" altLang="zh-CN" dirty="0" smtClean="0">
                <a:solidFill>
                  <a:srgbClr val="FF0000"/>
                </a:solidFill>
              </a:rPr>
              <a:t>相同 </a:t>
            </a:r>
            <a:r>
              <a:rPr lang="zh-CN" altLang="en-US" kern="0" dirty="0" smtClean="0">
                <a:solidFill>
                  <a:srgbClr val="FF0000"/>
                </a:solidFill>
                <a:latin typeface="Times New Roman" panose="02020603050405020304" pitchFamily="18" charset="0"/>
              </a:rPr>
              <a:t>）</a:t>
            </a:r>
            <a:endParaRPr lang="zh-CN" altLang="zh-CN" dirty="0" smtClean="0">
              <a:solidFill>
                <a:srgbClr val="FF0000"/>
              </a:solidFill>
            </a:endParaRPr>
          </a:p>
        </p:txBody>
      </p:sp>
    </p:spTree>
    <p:extLst>
      <p:ext uri="{BB962C8B-B14F-4D97-AF65-F5344CB8AC3E}">
        <p14:creationId xmlns:p14="http://schemas.microsoft.com/office/powerpoint/2010/main" val="18666468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7" name="矩形 6"/>
          <p:cNvSpPr/>
          <p:nvPr/>
        </p:nvSpPr>
        <p:spPr>
          <a:xfrm>
            <a:off x="404099" y="1534207"/>
            <a:ext cx="11420474" cy="2585323"/>
          </a:xfrm>
          <a:prstGeom prst="rect">
            <a:avLst/>
          </a:prstGeom>
        </p:spPr>
        <p:txBody>
          <a:bodyPr wrap="square">
            <a:spAutoFit/>
          </a:bodyPr>
          <a:lstStyle/>
          <a:p>
            <a:pPr>
              <a:lnSpc>
                <a:spcPct val="150000"/>
              </a:lnSpc>
            </a:pPr>
            <a:r>
              <a:rPr lang="en-US" altLang="zh-CN" b="1" kern="100" dirty="0" smtClean="0">
                <a:solidFill>
                  <a:srgbClr val="000000"/>
                </a:solidFill>
                <a:latin typeface="Times New Roman" panose="02020603050405020304" pitchFamily="18" charset="0"/>
              </a:rPr>
              <a:t>8.2.7  </a:t>
            </a:r>
            <a:r>
              <a:rPr lang="zh-CN" altLang="zh-CN" dirty="0" smtClean="0"/>
              <a:t>锅炉房和换热机房的控制功能应符合下列规定： </a:t>
            </a:r>
            <a:r>
              <a:rPr lang="zh-CN" altLang="en-US" kern="0" dirty="0" smtClean="0">
                <a:solidFill>
                  <a:srgbClr val="FF0000"/>
                </a:solidFill>
                <a:latin typeface="Times New Roman" panose="02020603050405020304" pitchFamily="18" charset="0"/>
              </a:rPr>
              <a:t>（执行国家标准）</a:t>
            </a:r>
            <a:endParaRPr lang="zh-CN" altLang="zh-CN" dirty="0" smtClean="0"/>
          </a:p>
          <a:p>
            <a:pPr>
              <a:lnSpc>
                <a:spcPct val="150000"/>
              </a:lnSpc>
            </a:pPr>
            <a:r>
              <a:rPr lang="en-US" altLang="zh-CN" dirty="0" smtClean="0"/>
              <a:t>       1 </a:t>
            </a:r>
            <a:r>
              <a:rPr lang="zh-CN" altLang="zh-CN" dirty="0" smtClean="0"/>
              <a:t>应能进行水泵与阀门等设备连锁控制；</a:t>
            </a:r>
          </a:p>
          <a:p>
            <a:pPr>
              <a:lnSpc>
                <a:spcPct val="150000"/>
              </a:lnSpc>
            </a:pPr>
            <a:r>
              <a:rPr lang="en-US" altLang="zh-CN" dirty="0" smtClean="0"/>
              <a:t>       2 </a:t>
            </a:r>
            <a:r>
              <a:rPr lang="zh-CN" altLang="zh-CN" dirty="0" smtClean="0"/>
              <a:t>供水温度应能根据室外温度进行调节；</a:t>
            </a:r>
          </a:p>
          <a:p>
            <a:pPr>
              <a:lnSpc>
                <a:spcPct val="150000"/>
              </a:lnSpc>
            </a:pPr>
            <a:r>
              <a:rPr lang="en-US" altLang="zh-CN" dirty="0" smtClean="0"/>
              <a:t>       3 </a:t>
            </a:r>
            <a:r>
              <a:rPr lang="zh-CN" altLang="zh-CN" dirty="0" smtClean="0"/>
              <a:t>供水流量应能根据末端需求进行调节；</a:t>
            </a:r>
          </a:p>
          <a:p>
            <a:pPr>
              <a:lnSpc>
                <a:spcPct val="150000"/>
              </a:lnSpc>
            </a:pPr>
            <a:r>
              <a:rPr lang="en-US" altLang="zh-CN" dirty="0" smtClean="0"/>
              <a:t>       4 </a:t>
            </a:r>
            <a:r>
              <a:rPr lang="zh-CN" altLang="zh-CN" dirty="0" smtClean="0"/>
              <a:t>宜能根据末端需求进行水泵的台数和转速控制；</a:t>
            </a:r>
          </a:p>
          <a:p>
            <a:pPr>
              <a:lnSpc>
                <a:spcPct val="150000"/>
              </a:lnSpc>
            </a:pPr>
            <a:r>
              <a:rPr lang="en-US" altLang="zh-CN" dirty="0" smtClean="0"/>
              <a:t>       5 </a:t>
            </a:r>
            <a:r>
              <a:rPr lang="zh-CN" altLang="zh-CN" dirty="0" smtClean="0"/>
              <a:t>应能根据需求供热量调节锅炉的投运台数和投入燃料量。</a:t>
            </a:r>
            <a:r>
              <a:rPr lang="zh-CN" altLang="en-US" kern="0" dirty="0" smtClean="0">
                <a:solidFill>
                  <a:srgbClr val="FF0000"/>
                </a:solidFill>
                <a:latin typeface="Times New Roman" panose="02020603050405020304" pitchFamily="18" charset="0"/>
              </a:rPr>
              <a:t>    </a:t>
            </a:r>
            <a:endParaRPr lang="zh-CN" altLang="zh-CN" dirty="0" smtClean="0"/>
          </a:p>
        </p:txBody>
      </p:sp>
      <p:sp>
        <p:nvSpPr>
          <p:cNvPr id="8" name="矩形 7"/>
          <p:cNvSpPr/>
          <p:nvPr/>
        </p:nvSpPr>
        <p:spPr>
          <a:xfrm>
            <a:off x="486478" y="4573197"/>
            <a:ext cx="11420474" cy="923330"/>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黑体" panose="02010609060101010101" pitchFamily="49" charset="-122"/>
                <a:ea typeface="黑体" panose="02010609060101010101" pitchFamily="49" charset="-122"/>
              </a:rPr>
              <a:t>8.2.8  </a:t>
            </a:r>
            <a:r>
              <a:rPr lang="zh-CN" altLang="zh-CN" b="1" dirty="0" smtClean="0">
                <a:latin typeface="黑体" panose="02010609060101010101" pitchFamily="49" charset="-122"/>
                <a:ea typeface="黑体" panose="02010609060101010101" pitchFamily="49" charset="-122"/>
              </a:rPr>
              <a:t>供暖空调系统应设置室温调控装置；散热器及辐射供暖系统应安装自动温度控制阀。</a:t>
            </a:r>
            <a:endParaRPr lang="en-US" altLang="zh-CN" b="1" dirty="0" smtClean="0">
              <a:latin typeface="黑体" panose="02010609060101010101" pitchFamily="49" charset="-122"/>
              <a:ea typeface="黑体" panose="02010609060101010101" pitchFamily="49" charset="-122"/>
            </a:endParaRPr>
          </a:p>
          <a:p>
            <a:pPr algn="just">
              <a:lnSpc>
                <a:spcPct val="150000"/>
              </a:lnSpc>
              <a:spcAft>
                <a:spcPts val="0"/>
              </a:spcAft>
            </a:pPr>
            <a:r>
              <a:rPr lang="zh-CN" altLang="en-US" kern="0" dirty="0" smtClean="0">
                <a:solidFill>
                  <a:srgbClr val="FF0000"/>
                </a:solidFill>
                <a:latin typeface="Times New Roman" panose="02020603050405020304" pitchFamily="18" charset="0"/>
              </a:rPr>
              <a:t>（</a:t>
            </a:r>
            <a:r>
              <a:rPr lang="zh-CN" altLang="zh-CN" dirty="0">
                <a:solidFill>
                  <a:srgbClr val="FF0000"/>
                </a:solidFill>
              </a:rPr>
              <a:t>强制性条文，与《公共建筑节能设计标准》</a:t>
            </a:r>
            <a:r>
              <a:rPr lang="en-US" altLang="zh-CN" dirty="0">
                <a:solidFill>
                  <a:srgbClr val="FF0000"/>
                </a:solidFill>
              </a:rPr>
              <a:t>GB50189-2015</a:t>
            </a:r>
            <a:r>
              <a:rPr lang="zh-CN" altLang="zh-CN" dirty="0">
                <a:solidFill>
                  <a:srgbClr val="FF0000"/>
                </a:solidFill>
              </a:rPr>
              <a:t>第</a:t>
            </a:r>
            <a:r>
              <a:rPr lang="en-US" altLang="zh-CN" dirty="0">
                <a:solidFill>
                  <a:srgbClr val="FF0000"/>
                </a:solidFill>
              </a:rPr>
              <a:t>4.5.6</a:t>
            </a:r>
            <a:r>
              <a:rPr lang="zh-CN" altLang="zh-CN" dirty="0">
                <a:solidFill>
                  <a:srgbClr val="FF0000"/>
                </a:solidFill>
              </a:rPr>
              <a:t>条相同</a:t>
            </a:r>
            <a:r>
              <a:rPr lang="zh-CN" altLang="en-US" kern="0" dirty="0" smtClean="0">
                <a:solidFill>
                  <a:srgbClr val="FF0000"/>
                </a:solidFill>
                <a:latin typeface="Times New Roman" panose="02020603050405020304" pitchFamily="18" charset="0"/>
              </a:rPr>
              <a:t>）</a:t>
            </a:r>
            <a:endParaRPr lang="zh-CN" altLang="zh-CN" kern="0" dirty="0">
              <a:solidFill>
                <a:srgbClr val="FF0000"/>
              </a:solidFill>
              <a:latin typeface="Times New Roman" panose="02020603050405020304" pitchFamily="18" charset="0"/>
            </a:endParaRPr>
          </a:p>
        </p:txBody>
      </p:sp>
    </p:spTree>
    <p:extLst>
      <p:ext uri="{BB962C8B-B14F-4D97-AF65-F5344CB8AC3E}">
        <p14:creationId xmlns:p14="http://schemas.microsoft.com/office/powerpoint/2010/main" val="940875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9" y="1390045"/>
            <a:ext cx="11420474" cy="5078313"/>
          </a:xfrm>
          <a:prstGeom prst="rect">
            <a:avLst/>
          </a:prstGeom>
        </p:spPr>
        <p:txBody>
          <a:bodyPr wrap="square">
            <a:spAutoFit/>
          </a:bodyPr>
          <a:lstStyle/>
          <a:p>
            <a:pPr>
              <a:lnSpc>
                <a:spcPct val="150000"/>
              </a:lnSpc>
            </a:pPr>
            <a:r>
              <a:rPr lang="en-US" altLang="zh-CN" b="1" kern="100" dirty="0" smtClean="0">
                <a:solidFill>
                  <a:srgbClr val="000000"/>
                </a:solidFill>
                <a:latin typeface="Times New Roman" panose="02020603050405020304" pitchFamily="18" charset="0"/>
              </a:rPr>
              <a:t>8.2.9  </a:t>
            </a:r>
            <a:r>
              <a:rPr lang="zh-CN" altLang="zh-CN" dirty="0" smtClean="0"/>
              <a:t>冷热源机房的控制功能应符合下列规定：</a:t>
            </a:r>
            <a:endParaRPr lang="en-US" altLang="zh-CN" dirty="0" smtClean="0"/>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冷热源机房的控制要求。</a:t>
            </a:r>
            <a:endParaRPr lang="zh-CN" altLang="zh-CN" dirty="0" smtClean="0"/>
          </a:p>
          <a:p>
            <a:pPr>
              <a:lnSpc>
                <a:spcPct val="150000"/>
              </a:lnSpc>
            </a:pPr>
            <a:r>
              <a:rPr lang="en-US" altLang="zh-CN" b="1" dirty="0" smtClean="0"/>
              <a:t>       1</a:t>
            </a:r>
            <a:r>
              <a:rPr lang="en-US" altLang="zh-CN" dirty="0" smtClean="0"/>
              <a:t> </a:t>
            </a:r>
            <a:r>
              <a:rPr lang="zh-CN" altLang="zh-CN" dirty="0" smtClean="0"/>
              <a:t>应能进行冷水</a:t>
            </a:r>
            <a:r>
              <a:rPr lang="en-US" altLang="zh-CN" dirty="0" smtClean="0"/>
              <a:t>(</a:t>
            </a:r>
            <a:r>
              <a:rPr lang="zh-CN" altLang="zh-CN" dirty="0" smtClean="0"/>
              <a:t>热泵</a:t>
            </a:r>
            <a:r>
              <a:rPr lang="en-US" altLang="zh-CN" dirty="0" smtClean="0"/>
              <a:t>)</a:t>
            </a:r>
            <a:r>
              <a:rPr lang="zh-CN" altLang="zh-CN" dirty="0" smtClean="0"/>
              <a:t>机组、水泵、阀门、冷却塔等设备的顺序启停和连锁控制；</a:t>
            </a:r>
            <a:endParaRPr lang="en-US" altLang="zh-CN" dirty="0" smtClean="0"/>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设备的顺序启停和连锁控制是为了保证设备的运行安全，是控制的基本要求。从大量工程应用效果看，水系统</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大流量小温差</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是个普遍现象。末端空调设备不用时水阀没有关闭，为保证使用支路的正常水流量，导致运行水泵台数增加，建筑能耗增大。因此，该控制要求也是运行节能的前提条件。</a:t>
            </a:r>
            <a:endParaRPr lang="zh-CN" altLang="zh-CN" dirty="0" smtClean="0"/>
          </a:p>
          <a:p>
            <a:pPr>
              <a:lnSpc>
                <a:spcPct val="150000"/>
              </a:lnSpc>
            </a:pPr>
            <a:r>
              <a:rPr lang="en-US" altLang="zh-CN" b="1" dirty="0" smtClean="0"/>
              <a:t>       2</a:t>
            </a:r>
            <a:r>
              <a:rPr lang="en-US" altLang="zh-CN" dirty="0" smtClean="0"/>
              <a:t> </a:t>
            </a:r>
            <a:r>
              <a:rPr lang="zh-CN" altLang="zh-CN" dirty="0" smtClean="0"/>
              <a:t>应能进行冷水机组的台数控制，宜采用冷量优化控制方式；</a:t>
            </a:r>
            <a:endParaRPr lang="en-US" altLang="zh-CN" dirty="0" smtClean="0"/>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冷水机组是暖通空调系统中能耗最大的单体设备，其台数控制的基本原则是保证系统冷负荷要求，节能目标是使设备尽可能运行在高效区域。冷水机组的最高效率点通常位于该机组的某一部分负荷区域，因此采用冷量控制方式有利于运行节能。但是，由于监测冷量的元器件和设备价格较高，因此在有条件时</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如采用了</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DDC</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控制系统时</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，优先采用此方式。对于一级泵系统冷机定流量运行时，冷量可以简化为供回水温差；当供水温度不作调节时，也可简化为总回水温度来进行控制，工程中需要注意简化方法的使用条件。</a:t>
            </a:r>
            <a:endParaRPr lang="zh-CN" altLang="zh-CN" kern="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4174066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2585323"/>
          </a:xfrm>
          <a:prstGeom prst="rect">
            <a:avLst/>
          </a:prstGeom>
        </p:spPr>
        <p:txBody>
          <a:bodyPr wrap="square">
            <a:spAutoFit/>
          </a:bodyPr>
          <a:lstStyle/>
          <a:p>
            <a:pPr>
              <a:lnSpc>
                <a:spcPct val="150000"/>
              </a:lnSpc>
            </a:pPr>
            <a:r>
              <a:rPr lang="en-US" altLang="zh-CN" b="1" dirty="0" smtClean="0"/>
              <a:t>       3</a:t>
            </a:r>
            <a:r>
              <a:rPr lang="en-US" altLang="zh-CN" dirty="0" smtClean="0"/>
              <a:t> </a:t>
            </a:r>
            <a:r>
              <a:rPr lang="zh-CN" altLang="zh-CN" dirty="0" smtClean="0"/>
              <a:t>应能进行水泵的台数控制，宜采用流量优化控制方式；</a:t>
            </a:r>
            <a:endParaRPr lang="en-US" altLang="zh-CN" dirty="0" smtClean="0"/>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水泵的台数控制应保证系统水流量和供水压力／供回水压差的要求，节能目标是使设备尽可能运行在高效区域。水泵的最高效率点通常位于某一部分流量区域，因此采用流量控制方式有利于运行节能。对于一级泵系统冷机定流量运行时和二级泵系统，一级泵台数与冷机台数相同，根据连锁控制即可实现；而一级泵系统冷机变流量运行时的一级泵台数控制和二级泵系统中的二级泵台数控制推荐采用此方式。由于价格较高且对安装位置有一定要求，选择流量和冷量的监测仪表时应统一考虑。</a:t>
            </a:r>
            <a:endParaRPr lang="zh-CN" altLang="zh-CN" dirty="0" smtClean="0"/>
          </a:p>
        </p:txBody>
      </p:sp>
    </p:spTree>
    <p:extLst>
      <p:ext uri="{BB962C8B-B14F-4D97-AF65-F5344CB8AC3E}">
        <p14:creationId xmlns:p14="http://schemas.microsoft.com/office/powerpoint/2010/main" val="20543406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4247317"/>
          </a:xfrm>
          <a:prstGeom prst="rect">
            <a:avLst/>
          </a:prstGeom>
        </p:spPr>
        <p:txBody>
          <a:bodyPr wrap="square">
            <a:spAutoFit/>
          </a:bodyPr>
          <a:lstStyle/>
          <a:p>
            <a:pPr>
              <a:lnSpc>
                <a:spcPct val="150000"/>
              </a:lnSpc>
            </a:pPr>
            <a:r>
              <a:rPr lang="en-US" altLang="zh-CN" b="1" dirty="0" smtClean="0"/>
              <a:t>       4</a:t>
            </a:r>
            <a:r>
              <a:rPr lang="en-US" altLang="zh-CN" dirty="0" smtClean="0"/>
              <a:t> </a:t>
            </a:r>
            <a:r>
              <a:rPr lang="zh-CN" altLang="zh-CN" dirty="0" smtClean="0"/>
              <a:t>二级泵应能进行自动变速控制，宜根据管道压差控制转速，且压差宜能优化调节；</a:t>
            </a:r>
            <a:endParaRPr lang="en-US" altLang="zh-CN" dirty="0" smtClean="0"/>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二级泵系统水泵变速控制才能保证符合节能要求，二级泵变速调节的节能目标是减少设备耗电量。实际工程中，有压力／压差控制和温差控制等不同方式，温差的测量时间滞后较长，压差方式的控制效果相对稳定。而压差测点的选择通常有两种：</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取水泵出口主供、回水管道的压力信号。由于信号点的距离近，易于实施。</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取二级泵环路中最不利末端回路支管上的压差信号。由于运行调节中最不利末端会发生变化，因此需要在有代表性的分支管道上各设置一个，其中有一个压差信号未能达到设定要求时，提高二次泵的转速，直到满足为止；反之，如所有的压差信号都超过设定值，则降低转速。显然，方法</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所得到的供回水压差更接近空调末端设备的使用要求，因此在保证使用效果的前提下，它的运行节能效果较前一种更好，但信号传输距离远，要有可靠的技术保证。但若压差传感器设置在水泵出口并采用定压差控制，则与水泵定速运行相似，因此，推荐优先采用压差设定值优化调节方式以发挥变速水泵的节能优势。</a:t>
            </a:r>
            <a:endParaRPr lang="zh-CN" altLang="zh-CN" dirty="0" smtClean="0"/>
          </a:p>
        </p:txBody>
      </p:sp>
    </p:spTree>
    <p:extLst>
      <p:ext uri="{BB962C8B-B14F-4D97-AF65-F5344CB8AC3E}">
        <p14:creationId xmlns:p14="http://schemas.microsoft.com/office/powerpoint/2010/main" val="5457214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3416320"/>
          </a:xfrm>
          <a:prstGeom prst="rect">
            <a:avLst/>
          </a:prstGeom>
        </p:spPr>
        <p:txBody>
          <a:bodyPr wrap="square">
            <a:spAutoFit/>
          </a:bodyPr>
          <a:lstStyle/>
          <a:p>
            <a:pPr>
              <a:lnSpc>
                <a:spcPct val="150000"/>
              </a:lnSpc>
            </a:pPr>
            <a:r>
              <a:rPr lang="en-US" altLang="zh-CN" b="1" dirty="0" smtClean="0"/>
              <a:t>       5</a:t>
            </a:r>
            <a:r>
              <a:rPr lang="en-US" altLang="zh-CN" dirty="0" smtClean="0"/>
              <a:t> </a:t>
            </a:r>
            <a:r>
              <a:rPr lang="zh-CN" altLang="zh-CN" dirty="0" smtClean="0"/>
              <a:t>应能进行冷却塔风机的台数控制；宜根据室外气象参数及制冷系统能效优化设定的冷却塔出水温度，对冷却塔风机进行优化控制；</a:t>
            </a:r>
            <a:endParaRPr lang="en-US" altLang="zh-CN" dirty="0" smtClean="0"/>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冷却水的供水温度与冷却塔风机能耗、冷水机组能耗相关。同样外部条件下，较低的冷却水进水温度有利于提高冷水机组的能效比，但会使冷却塔风机能耗增加；因此宜优化设定冷却塔出水温度，使系统总能耗最低。在根据室外气象参数及制冷系统能效确定优化的冷却水温度后，对冷却塔风机进行优化控制，以达到设定的冷却水温度，具体措施包括：调节冷却塔风机的运行台数，调节冷却塔风机转速。</a:t>
            </a:r>
          </a:p>
          <a:p>
            <a:pPr>
              <a:lnSpc>
                <a:spcPct val="150000"/>
              </a:lnSpc>
            </a:pP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另外，冷却水进水温度有最低水温限制的要求。为保证冷水机组正常运行，需要在冬季运行的冷水机组应在供、回水总管上设置旁通电动阀，通过调节旁通流量保证进入冷水机组的冷却水温高于最低限值。</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endPar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454757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3416320"/>
          </a:xfrm>
          <a:prstGeom prst="rect">
            <a:avLst/>
          </a:prstGeom>
        </p:spPr>
        <p:txBody>
          <a:bodyPr wrap="square">
            <a:spAutoFit/>
          </a:bodyPr>
          <a:lstStyle/>
          <a:p>
            <a:pPr>
              <a:lnSpc>
                <a:spcPct val="150000"/>
              </a:lnSpc>
            </a:pPr>
            <a:r>
              <a:rPr lang="en-US" altLang="zh-CN" b="1" dirty="0" smtClean="0"/>
              <a:t>       6</a:t>
            </a:r>
            <a:r>
              <a:rPr lang="en-US" altLang="zh-CN" dirty="0" smtClean="0"/>
              <a:t> </a:t>
            </a:r>
            <a:r>
              <a:rPr lang="zh-CN" altLang="zh-CN" dirty="0" smtClean="0"/>
              <a:t>应能进行冷却塔的自动排污控制； </a:t>
            </a:r>
            <a:endParaRPr lang="en-US" altLang="zh-CN" dirty="0" smtClean="0"/>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冷却水系统在使用时，由于水分的不断蒸发，水中的离子浓度会越来越高。为了防止由于高离子浓度带来的结垢等种种弊病，必须及时排污。排污方法通常有定期排污和控制离子浓度排污。这两种方法都可以采用自动控制方法，其中控制离子浓度排污方法在使用效果与节能方面具有明显优点。</a:t>
            </a:r>
            <a:endParaRPr lang="zh-CN" altLang="zh-CN" dirty="0" smtClean="0"/>
          </a:p>
          <a:p>
            <a:pPr>
              <a:lnSpc>
                <a:spcPct val="150000"/>
              </a:lnSpc>
            </a:pPr>
            <a:r>
              <a:rPr lang="en-US" altLang="zh-CN" b="1" dirty="0" smtClean="0"/>
              <a:t>       7</a:t>
            </a:r>
            <a:r>
              <a:rPr lang="en-US" altLang="zh-CN" dirty="0" smtClean="0"/>
              <a:t> </a:t>
            </a:r>
            <a:r>
              <a:rPr lang="zh-CN" altLang="zh-CN" dirty="0" smtClean="0"/>
              <a:t>宜能根据室外气象参数和末端需求进行供水温度的优化调节；</a:t>
            </a:r>
            <a:endParaRPr lang="en-US" altLang="zh-CN" dirty="0" smtClean="0"/>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提高供水温度会提高冷水机组的运行能效，但会导致末端空调设备的除湿能力下降、风机运行能耗提高，因此供水温度需要根据室外气象参数、室内环境和设备运行情况，综合分析整个系统的能耗进行优化调节。因此，推荐在有条件时采用。</a:t>
            </a:r>
            <a:endParaRPr lang="zh-CN" altLang="zh-CN" dirty="0" smtClean="0"/>
          </a:p>
        </p:txBody>
      </p:sp>
    </p:spTree>
    <p:extLst>
      <p:ext uri="{BB962C8B-B14F-4D97-AF65-F5344CB8AC3E}">
        <p14:creationId xmlns:p14="http://schemas.microsoft.com/office/powerpoint/2010/main" val="19353079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4247317"/>
          </a:xfrm>
          <a:prstGeom prst="rect">
            <a:avLst/>
          </a:prstGeom>
        </p:spPr>
        <p:txBody>
          <a:bodyPr wrap="square">
            <a:spAutoFit/>
          </a:bodyPr>
          <a:lstStyle/>
          <a:p>
            <a:pPr>
              <a:lnSpc>
                <a:spcPct val="150000"/>
              </a:lnSpc>
            </a:pPr>
            <a:r>
              <a:rPr lang="en-US" altLang="zh-CN" b="1" dirty="0" smtClean="0"/>
              <a:t>        8</a:t>
            </a:r>
            <a:r>
              <a:rPr lang="en-US" altLang="zh-CN" dirty="0" smtClean="0"/>
              <a:t> </a:t>
            </a:r>
            <a:r>
              <a:rPr lang="zh-CN" altLang="zh-CN" dirty="0" smtClean="0"/>
              <a:t>宜能按累计运行时间进行设备的轮换使用；</a:t>
            </a:r>
            <a:endParaRPr lang="en-US" altLang="zh-CN" dirty="0" smtClean="0"/>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设备保养的要求，有利于延长设备的使用寿命，也属于广义节能范畴。</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en-US" altLang="zh-CN" b="1"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en-US" altLang="zh-CN" b="1" dirty="0" smtClean="0"/>
              <a:t>9</a:t>
            </a:r>
            <a:r>
              <a:rPr lang="en-US" altLang="zh-CN" dirty="0" smtClean="0"/>
              <a:t> </a:t>
            </a:r>
            <a:r>
              <a:rPr lang="zh-CN" altLang="zh-CN" dirty="0" smtClean="0"/>
              <a:t>冷热源主机设备</a:t>
            </a:r>
            <a:r>
              <a:rPr lang="en-US" altLang="zh-CN" dirty="0" smtClean="0"/>
              <a:t>3</a:t>
            </a:r>
            <a:r>
              <a:rPr lang="zh-CN" altLang="zh-CN" dirty="0" smtClean="0"/>
              <a:t>台以上的，宜采用机组群控方式；当采用群控方式时，控制系统应与冷、热源主机设备自带的控制单元建立通信连接。</a:t>
            </a:r>
            <a:endParaRPr lang="en-US" altLang="zh-CN" dirty="0" smtClean="0"/>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机房群控是冷、热源设备节能运行的一种有效方式，水温和水量等调节对于冷水机组、循环水泵和冷却塔风机等运行能效有不同的影响，因此机房总能耗是总体的优化目标。冷水机组内部的负荷调节等都由自带控制单元完成，而且其传感器设置在机组内部管路上，测量比较准确和全面。采用通信方式，可以将其内部监测数据与系统监控结合，保证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款和第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7</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款的实现。</a:t>
            </a:r>
            <a:endParaRPr lang="en-US" altLang="zh-CN" dirty="0" smtClean="0"/>
          </a:p>
          <a:p>
            <a:pPr>
              <a:lnSpc>
                <a:spcPct val="150000"/>
              </a:lnSpc>
            </a:pPr>
            <a:endParaRPr lang="en-US" altLang="zh-CN" dirty="0" smtClean="0"/>
          </a:p>
          <a:p>
            <a:pPr>
              <a:lnSpc>
                <a:spcPct val="150000"/>
              </a:lnSpc>
            </a:pPr>
            <a:endParaRPr lang="zh-CN" altLang="zh-CN" kern="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7859053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3831818"/>
          </a:xfrm>
          <a:prstGeom prst="rect">
            <a:avLst/>
          </a:prstGeom>
        </p:spPr>
        <p:txBody>
          <a:bodyPr wrap="square">
            <a:spAutoFit/>
          </a:bodyPr>
          <a:lstStyle/>
          <a:p>
            <a:pPr>
              <a:lnSpc>
                <a:spcPct val="150000"/>
              </a:lnSpc>
            </a:pPr>
            <a:r>
              <a:rPr lang="en-US" altLang="zh-CN" b="1" kern="100" dirty="0" smtClean="0">
                <a:solidFill>
                  <a:srgbClr val="000000"/>
                </a:solidFill>
                <a:latin typeface="Times New Roman" panose="02020603050405020304" pitchFamily="18" charset="0"/>
              </a:rPr>
              <a:t>8.2.10 </a:t>
            </a:r>
            <a:r>
              <a:rPr lang="zh-CN" altLang="zh-CN" dirty="0" smtClean="0"/>
              <a:t>全空气空调系统的控制应符合下列规定：</a:t>
            </a:r>
          </a:p>
          <a:p>
            <a:pPr>
              <a:lnSpc>
                <a:spcPct val="150000"/>
              </a:lnSpc>
            </a:pPr>
            <a:r>
              <a:rPr lang="en-US" altLang="zh-CN" b="1" dirty="0" smtClean="0"/>
              <a:t>        1</a:t>
            </a:r>
            <a:r>
              <a:rPr lang="en-US" altLang="zh-CN" dirty="0" smtClean="0"/>
              <a:t> </a:t>
            </a:r>
            <a:r>
              <a:rPr lang="zh-CN" altLang="zh-CN" dirty="0" smtClean="0"/>
              <a:t>应能进行风机、风阀和水阀的启停连锁控制；</a:t>
            </a:r>
          </a:p>
          <a:p>
            <a:pPr>
              <a:lnSpc>
                <a:spcPct val="150000"/>
              </a:lnSpc>
            </a:pPr>
            <a:r>
              <a:rPr lang="en-US" altLang="zh-CN" b="1" dirty="0" smtClean="0"/>
              <a:t>        2</a:t>
            </a:r>
            <a:r>
              <a:rPr lang="en-US" altLang="zh-CN" dirty="0" smtClean="0"/>
              <a:t> </a:t>
            </a:r>
            <a:r>
              <a:rPr lang="zh-CN" altLang="zh-CN" dirty="0" smtClean="0"/>
              <a:t>应能按使用时间进行定时启停控制，宜对启停时间进行优化调整；</a:t>
            </a:r>
          </a:p>
          <a:p>
            <a:pPr>
              <a:lnSpc>
                <a:spcPct val="150000"/>
              </a:lnSpc>
            </a:pPr>
            <a:r>
              <a:rPr lang="en-US" altLang="zh-CN" b="1" dirty="0" smtClean="0"/>
              <a:t>        3</a:t>
            </a:r>
            <a:r>
              <a:rPr lang="en-US" altLang="zh-CN" dirty="0" smtClean="0"/>
              <a:t> </a:t>
            </a:r>
            <a:r>
              <a:rPr lang="zh-CN" altLang="zh-CN" dirty="0" smtClean="0"/>
              <a:t>采用变风量系统时，风机应采用变速控制方式；</a:t>
            </a:r>
          </a:p>
          <a:p>
            <a:pPr>
              <a:lnSpc>
                <a:spcPct val="150000"/>
              </a:lnSpc>
            </a:pPr>
            <a:r>
              <a:rPr lang="en-US" altLang="zh-CN" b="1" dirty="0" smtClean="0"/>
              <a:t>        4</a:t>
            </a:r>
            <a:r>
              <a:rPr lang="en-US" altLang="zh-CN" dirty="0" smtClean="0"/>
              <a:t> </a:t>
            </a:r>
            <a:r>
              <a:rPr lang="zh-CN" altLang="zh-CN" dirty="0" smtClean="0"/>
              <a:t>过渡季宜采用加大新风比的控制方式；</a:t>
            </a:r>
          </a:p>
          <a:p>
            <a:pPr>
              <a:lnSpc>
                <a:spcPct val="150000"/>
              </a:lnSpc>
            </a:pPr>
            <a:r>
              <a:rPr lang="en-US" altLang="zh-CN" b="1" dirty="0" smtClean="0"/>
              <a:t>        5</a:t>
            </a:r>
            <a:r>
              <a:rPr lang="en-US" altLang="zh-CN" dirty="0" smtClean="0"/>
              <a:t> </a:t>
            </a:r>
            <a:r>
              <a:rPr lang="zh-CN" altLang="zh-CN" dirty="0" smtClean="0"/>
              <a:t>宜根据室外气象参数优化调节室内温度设定值；</a:t>
            </a:r>
          </a:p>
          <a:p>
            <a:pPr>
              <a:lnSpc>
                <a:spcPct val="150000"/>
              </a:lnSpc>
            </a:pPr>
            <a:r>
              <a:rPr lang="en-US" altLang="zh-CN" b="1" dirty="0" smtClean="0"/>
              <a:t>        6</a:t>
            </a:r>
            <a:r>
              <a:rPr lang="en-US" altLang="zh-CN" dirty="0" smtClean="0"/>
              <a:t> </a:t>
            </a:r>
            <a:r>
              <a:rPr lang="zh-CN" altLang="zh-CN" dirty="0" smtClean="0"/>
              <a:t>全新风系统送风末端宜采用设置人离延时关闭控制方式</a:t>
            </a:r>
            <a:r>
              <a:rPr lang="zh-CN" altLang="en-US" dirty="0" smtClean="0"/>
              <a:t>。</a:t>
            </a:r>
            <a:endParaRPr lang="en-US" altLang="zh-CN" dirty="0" smtClean="0"/>
          </a:p>
          <a:p>
            <a:pPr>
              <a:lnSpc>
                <a:spcPct val="150000"/>
              </a:lnSpc>
            </a:pPr>
            <a:r>
              <a:rPr lang="zh-CN" altLang="en-US" kern="0" dirty="0" smtClean="0">
                <a:solidFill>
                  <a:srgbClr val="FF0000"/>
                </a:solidFill>
                <a:latin typeface="Times New Roman" panose="02020603050405020304" pitchFamily="18" charset="0"/>
              </a:rPr>
              <a:t>（执行国家标准）</a:t>
            </a:r>
            <a:endParaRPr lang="zh-CN" altLang="en-US" dirty="0" smtClean="0"/>
          </a:p>
          <a:p>
            <a:pPr>
              <a:lnSpc>
                <a:spcPct val="150000"/>
              </a:lnSpc>
            </a:pPr>
            <a:endParaRPr lang="zh-CN" altLang="zh-CN" kern="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3353519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1371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zh-CN" altLang="zh-CN" b="1" dirty="0" smtClean="0"/>
              <a:t>第</a:t>
            </a:r>
            <a:r>
              <a:rPr lang="zh-CN" altLang="en-US" b="1" dirty="0" smtClean="0"/>
              <a:t>八</a:t>
            </a:r>
            <a:r>
              <a:rPr lang="zh-CN" altLang="zh-CN" b="1" dirty="0" smtClean="0"/>
              <a:t>部分</a:t>
            </a:r>
            <a:r>
              <a:rPr lang="zh-CN" altLang="zh-CN" b="1" dirty="0"/>
              <a:t>　</a:t>
            </a:r>
            <a:r>
              <a:rPr lang="zh-CN" altLang="en-US" b="1" dirty="0" smtClean="0"/>
              <a:t>建筑设备监控与能源管理</a:t>
            </a:r>
            <a:endParaRPr lang="zh-CN" altLang="zh-CN" sz="2000" b="1" dirty="0"/>
          </a:p>
        </p:txBody>
      </p:sp>
      <p:sp>
        <p:nvSpPr>
          <p:cNvPr id="3" name="矩形 2"/>
          <p:cNvSpPr/>
          <p:nvPr/>
        </p:nvSpPr>
        <p:spPr>
          <a:xfrm>
            <a:off x="3393988" y="2870688"/>
            <a:ext cx="4827373" cy="2862322"/>
          </a:xfrm>
          <a:prstGeom prst="rect">
            <a:avLst/>
          </a:prstGeom>
        </p:spPr>
        <p:txBody>
          <a:bodyPr wrap="square">
            <a:spAutoFit/>
          </a:bodyPr>
          <a:lstStyle/>
          <a:p>
            <a:pPr>
              <a:lnSpc>
                <a:spcPct val="150000"/>
              </a:lnSpc>
            </a:pPr>
            <a:r>
              <a:rPr lang="en-US" altLang="zh-CN" sz="2400" b="1" dirty="0" smtClean="0">
                <a:latin typeface="Times New Roman" panose="02020603050405020304" pitchFamily="18" charset="0"/>
                <a:cs typeface="Times New Roman" panose="02020603050405020304" pitchFamily="18" charset="0"/>
              </a:rPr>
              <a:t>8.1  </a:t>
            </a:r>
            <a:r>
              <a:rPr lang="zh-CN" altLang="en-US" sz="2400" b="1" dirty="0" smtClean="0">
                <a:latin typeface="Times New Roman" panose="02020603050405020304" pitchFamily="18" charset="0"/>
                <a:cs typeface="Times New Roman" panose="02020603050405020304" pitchFamily="18" charset="0"/>
              </a:rPr>
              <a:t>一般规定</a:t>
            </a:r>
            <a:endParaRPr lang="en-US" altLang="zh-CN" sz="2400" b="1" dirty="0" smtClean="0">
              <a:latin typeface="Times New Roman" panose="02020603050405020304" pitchFamily="18" charset="0"/>
              <a:cs typeface="Times New Roman" panose="02020603050405020304" pitchFamily="18" charset="0"/>
            </a:endParaRPr>
          </a:p>
          <a:p>
            <a:pPr>
              <a:lnSpc>
                <a:spcPct val="150000"/>
              </a:lnSpc>
            </a:pPr>
            <a:r>
              <a:rPr lang="en-US" altLang="zh-CN" sz="2400" b="1" dirty="0" smtClean="0">
                <a:latin typeface="Times New Roman" panose="02020603050405020304" pitchFamily="18" charset="0"/>
                <a:cs typeface="Times New Roman" panose="02020603050405020304" pitchFamily="18" charset="0"/>
              </a:rPr>
              <a:t>8.2  </a:t>
            </a:r>
            <a:r>
              <a:rPr lang="zh-CN" altLang="en-US" sz="2400" b="1" dirty="0" smtClean="0">
                <a:latin typeface="Times New Roman" panose="02020603050405020304" pitchFamily="18" charset="0"/>
                <a:cs typeface="Times New Roman" panose="02020603050405020304" pitchFamily="18" charset="0"/>
              </a:rPr>
              <a:t>暖通空调系统能耗计量与监控</a:t>
            </a:r>
            <a:endParaRPr lang="en-US" altLang="zh-CN" sz="2400" b="1" dirty="0" smtClean="0">
              <a:latin typeface="Times New Roman" panose="02020603050405020304" pitchFamily="18" charset="0"/>
              <a:cs typeface="Times New Roman" panose="02020603050405020304" pitchFamily="18" charset="0"/>
            </a:endParaRPr>
          </a:p>
          <a:p>
            <a:pPr>
              <a:lnSpc>
                <a:spcPct val="150000"/>
              </a:lnSpc>
            </a:pPr>
            <a:r>
              <a:rPr lang="en-US" altLang="zh-CN" sz="2400" b="1" dirty="0" smtClean="0">
                <a:latin typeface="Times New Roman" panose="02020603050405020304" pitchFamily="18" charset="0"/>
                <a:cs typeface="Times New Roman" panose="02020603050405020304" pitchFamily="18" charset="0"/>
              </a:rPr>
              <a:t>8.3  </a:t>
            </a:r>
            <a:r>
              <a:rPr lang="zh-CN" altLang="en-US" sz="2400" b="1" dirty="0" smtClean="0">
                <a:latin typeface="Times New Roman" panose="02020603050405020304" pitchFamily="18" charset="0"/>
                <a:cs typeface="Times New Roman" panose="02020603050405020304" pitchFamily="18" charset="0"/>
              </a:rPr>
              <a:t>给水排水系统的计量与监控</a:t>
            </a:r>
            <a:endParaRPr lang="en-US" altLang="zh-CN" sz="2400" b="1" dirty="0" smtClean="0">
              <a:latin typeface="Times New Roman" panose="02020603050405020304" pitchFamily="18" charset="0"/>
              <a:cs typeface="Times New Roman" panose="02020603050405020304" pitchFamily="18" charset="0"/>
            </a:endParaRPr>
          </a:p>
          <a:p>
            <a:pPr>
              <a:lnSpc>
                <a:spcPct val="150000"/>
              </a:lnSpc>
            </a:pPr>
            <a:r>
              <a:rPr lang="en-US" altLang="zh-CN" sz="2400" b="1" dirty="0" smtClean="0">
                <a:latin typeface="Times New Roman" panose="02020603050405020304" pitchFamily="18" charset="0"/>
                <a:cs typeface="Times New Roman" panose="02020603050405020304" pitchFamily="18" charset="0"/>
              </a:rPr>
              <a:t>8.4  </a:t>
            </a:r>
            <a:r>
              <a:rPr lang="zh-CN" altLang="en-US" sz="2400" b="1" dirty="0" smtClean="0">
                <a:latin typeface="Times New Roman" panose="02020603050405020304" pitchFamily="18" charset="0"/>
                <a:cs typeface="Times New Roman" panose="02020603050405020304" pitchFamily="18" charset="0"/>
              </a:rPr>
              <a:t>电能计量</a:t>
            </a:r>
            <a:endParaRPr lang="en-US" altLang="zh-CN" sz="2400" b="1" dirty="0" smtClean="0">
              <a:latin typeface="Times New Roman" panose="02020603050405020304" pitchFamily="18" charset="0"/>
              <a:cs typeface="Times New Roman" panose="02020603050405020304" pitchFamily="18" charset="0"/>
            </a:endParaRPr>
          </a:p>
          <a:p>
            <a:pPr>
              <a:lnSpc>
                <a:spcPct val="150000"/>
              </a:lnSpc>
            </a:pPr>
            <a:r>
              <a:rPr lang="en-US" altLang="zh-CN" sz="2400" b="1" dirty="0" smtClean="0">
                <a:latin typeface="Times New Roman" panose="02020603050405020304" pitchFamily="18" charset="0"/>
                <a:cs typeface="Times New Roman" panose="02020603050405020304" pitchFamily="18" charset="0"/>
              </a:rPr>
              <a:t>8.5  </a:t>
            </a:r>
            <a:r>
              <a:rPr lang="zh-CN" altLang="en-US" sz="2400" b="1" dirty="0" smtClean="0">
                <a:latin typeface="Times New Roman" panose="02020603050405020304" pitchFamily="18" charset="0"/>
                <a:cs typeface="Times New Roman" panose="02020603050405020304" pitchFamily="18" charset="0"/>
              </a:rPr>
              <a:t>建筑设备能耗监测与能源管理</a:t>
            </a:r>
            <a:endParaRPr lang="zh-CN" altLang="zh-CN"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0568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2169825"/>
          </a:xfrm>
          <a:prstGeom prst="rect">
            <a:avLst/>
          </a:prstGeom>
        </p:spPr>
        <p:txBody>
          <a:bodyPr wrap="square">
            <a:spAutoFit/>
          </a:bodyPr>
          <a:lstStyle/>
          <a:p>
            <a:pPr>
              <a:lnSpc>
                <a:spcPct val="150000"/>
              </a:lnSpc>
            </a:pPr>
            <a:r>
              <a:rPr lang="en-US" altLang="zh-CN" b="1" kern="100" dirty="0" smtClean="0">
                <a:solidFill>
                  <a:srgbClr val="000000"/>
                </a:solidFill>
                <a:latin typeface="Times New Roman" panose="02020603050405020304" pitchFamily="18" charset="0"/>
              </a:rPr>
              <a:t>8.2.11  </a:t>
            </a:r>
            <a:r>
              <a:rPr lang="zh-CN" altLang="zh-CN" dirty="0" smtClean="0"/>
              <a:t>大风机盘管应采用电动水阀和风速相结合的控制方式，水路宜设置常闭式电动通断阀，风机宜采用无级变速控制。公共区域风机盘管的控制应符合下列规定： </a:t>
            </a:r>
          </a:p>
          <a:p>
            <a:pPr>
              <a:lnSpc>
                <a:spcPct val="150000"/>
              </a:lnSpc>
            </a:pPr>
            <a:r>
              <a:rPr lang="en-US" altLang="zh-CN" b="1" dirty="0" smtClean="0"/>
              <a:t>        1</a:t>
            </a:r>
            <a:r>
              <a:rPr lang="en-US" altLang="zh-CN" dirty="0" smtClean="0"/>
              <a:t> </a:t>
            </a:r>
            <a:r>
              <a:rPr lang="zh-CN" altLang="zh-CN" dirty="0" smtClean="0"/>
              <a:t>应能对室内温度设定值范围进行限制；</a:t>
            </a:r>
          </a:p>
          <a:p>
            <a:pPr>
              <a:lnSpc>
                <a:spcPct val="150000"/>
              </a:lnSpc>
            </a:pPr>
            <a:r>
              <a:rPr lang="en-US" altLang="zh-CN" b="1" dirty="0" smtClean="0"/>
              <a:t>        2</a:t>
            </a:r>
            <a:r>
              <a:rPr lang="en-US" altLang="zh-CN" dirty="0" smtClean="0"/>
              <a:t> </a:t>
            </a:r>
            <a:r>
              <a:rPr lang="zh-CN" altLang="zh-CN" dirty="0" smtClean="0"/>
              <a:t>应能按使用时间进行定时启停控制，宜对启停时间进行优化调整。</a:t>
            </a:r>
            <a:r>
              <a:rPr lang="zh-CN" altLang="en-US" kern="0" dirty="0" smtClean="0">
                <a:solidFill>
                  <a:srgbClr val="FF0000"/>
                </a:solidFill>
                <a:latin typeface="Times New Roman" panose="02020603050405020304" pitchFamily="18" charset="0"/>
              </a:rPr>
              <a:t> </a:t>
            </a:r>
            <a:endParaRPr lang="en-US" altLang="zh-CN" kern="0" dirty="0" smtClean="0">
              <a:solidFill>
                <a:srgbClr val="FF0000"/>
              </a:solidFill>
              <a:latin typeface="Times New Roman" panose="02020603050405020304" pitchFamily="18" charset="0"/>
            </a:endParaRPr>
          </a:p>
          <a:p>
            <a:pPr>
              <a:lnSpc>
                <a:spcPct val="150000"/>
              </a:lnSpc>
            </a:pPr>
            <a:r>
              <a:rPr lang="zh-CN" altLang="en-US" kern="0" dirty="0" smtClean="0">
                <a:solidFill>
                  <a:srgbClr val="FF0000"/>
                </a:solidFill>
                <a:latin typeface="Times New Roman" panose="02020603050405020304" pitchFamily="18" charset="0"/>
              </a:rPr>
              <a:t>（执行国家标准）</a:t>
            </a:r>
            <a:endParaRPr lang="zh-CN" altLang="zh-CN" kern="0" dirty="0">
              <a:solidFill>
                <a:srgbClr val="000000"/>
              </a:solidFill>
              <a:latin typeface="Times New Roman" panose="02020603050405020304" pitchFamily="18" charset="0"/>
            </a:endParaRPr>
          </a:p>
        </p:txBody>
      </p:sp>
      <p:sp>
        <p:nvSpPr>
          <p:cNvPr id="7" name="矩形 6"/>
          <p:cNvSpPr/>
          <p:nvPr/>
        </p:nvSpPr>
        <p:spPr>
          <a:xfrm>
            <a:off x="432673" y="3902586"/>
            <a:ext cx="11420474" cy="507831"/>
          </a:xfrm>
          <a:prstGeom prst="rect">
            <a:avLst/>
          </a:prstGeom>
        </p:spPr>
        <p:txBody>
          <a:bodyPr wrap="square">
            <a:spAutoFit/>
          </a:bodyPr>
          <a:lstStyle/>
          <a:p>
            <a:pPr>
              <a:lnSpc>
                <a:spcPct val="150000"/>
              </a:lnSpc>
            </a:pPr>
            <a:r>
              <a:rPr lang="en-US" altLang="zh-CN" b="1" kern="100" dirty="0" smtClean="0">
                <a:solidFill>
                  <a:srgbClr val="000000"/>
                </a:solidFill>
                <a:latin typeface="Times New Roman" panose="02020603050405020304" pitchFamily="18" charset="0"/>
              </a:rPr>
              <a:t>8.2.12  </a:t>
            </a:r>
            <a:r>
              <a:rPr lang="zh-CN" altLang="zh-CN" dirty="0" smtClean="0"/>
              <a:t>以排除房间余热为主的通风系统，宜根据房间温度控制通风设备运行台数或转速。</a:t>
            </a:r>
            <a:r>
              <a:rPr lang="zh-CN" altLang="en-US" kern="0" dirty="0" smtClean="0">
                <a:solidFill>
                  <a:srgbClr val="FF0000"/>
                </a:solidFill>
                <a:latin typeface="Times New Roman" panose="02020603050405020304" pitchFamily="18" charset="0"/>
              </a:rPr>
              <a:t>（执行国家标准）</a:t>
            </a:r>
            <a:endParaRPr lang="zh-CN" altLang="zh-CN" kern="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251550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87075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8.2.13 </a:t>
            </a:r>
            <a:r>
              <a:rPr lang="zh-CN" altLang="zh-CN" dirty="0" smtClean="0"/>
              <a:t>地下停车库风机宜采用多台并联方式或设置风机调速装置，并宜根据使用情况对通风机设置定时启停</a:t>
            </a:r>
            <a:r>
              <a:rPr lang="en-US" altLang="zh-CN" dirty="0" smtClean="0"/>
              <a:t>(</a:t>
            </a:r>
            <a:r>
              <a:rPr lang="zh-CN" altLang="zh-CN" dirty="0" smtClean="0"/>
              <a:t>台数</a:t>
            </a:r>
            <a:r>
              <a:rPr lang="en-US" altLang="zh-CN" dirty="0" smtClean="0"/>
              <a:t>)</a:t>
            </a:r>
            <a:r>
              <a:rPr lang="zh-CN" altLang="zh-CN" dirty="0" smtClean="0"/>
              <a:t>控制或根据车库内的一氧化碳浓度进行自动运行控制。</a:t>
            </a:r>
            <a:endParaRPr lang="zh-CN" altLang="zh-CN" kern="0" dirty="0">
              <a:solidFill>
                <a:srgbClr val="000000"/>
              </a:solidFill>
              <a:latin typeface="Times New Roman" panose="02020603050405020304" pitchFamily="18" charset="0"/>
            </a:endParaRPr>
          </a:p>
        </p:txBody>
      </p:sp>
      <p:sp>
        <p:nvSpPr>
          <p:cNvPr id="11" name="五边形 10"/>
          <p:cNvSpPr/>
          <p:nvPr/>
        </p:nvSpPr>
        <p:spPr>
          <a:xfrm>
            <a:off x="489823" y="249584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13" name="矩形 12"/>
          <p:cNvSpPr/>
          <p:nvPr/>
        </p:nvSpPr>
        <p:spPr>
          <a:xfrm>
            <a:off x="461248" y="3142387"/>
            <a:ext cx="11159252" cy="3416320"/>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对于车辆出入明显有高峰时段的地下车库，采用每日、每周时间程序控制风机启停的方法，节能效果明显。在有多台风机的情况下，也可以根据不同的时间启停不同的运行台数的方式进行控制。</a:t>
            </a:r>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采用一氧化碳浓度自动控制风机的启停</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或运行台数</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有利于在保持车库内空气质量的前提下节约能源。为满足浓度检测的准确性，一氧化碳浓度传感器的分布数量、分布位置应合理；以小型诱导风机为例，通常为每台诱导风机自带一氧化碳浓度传感器，当传感器检测到一氧化碳超标时则启动风机。考虑造价因素，一氧化碳浓度控制风机运行的方式适用于高峰时段不确定的车库或节能要求高的项目中。</a:t>
            </a:r>
          </a:p>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《工作场所有害因素职业接触限值化学有害因素》</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GBZ 2.1-2007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规定一氧化碳</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8h</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时间加权平均允许浓度为</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20mg</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m</a:t>
            </a:r>
            <a:r>
              <a:rPr lang="en-US" altLang="zh-CN" kern="100" baseline="300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，短时间接触允许</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30mg</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m</a:t>
            </a:r>
            <a:r>
              <a:rPr lang="en-US" altLang="zh-CN" kern="100" baseline="300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3</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p>
        </p:txBody>
      </p:sp>
    </p:spTree>
    <p:extLst>
      <p:ext uri="{BB962C8B-B14F-4D97-AF65-F5344CB8AC3E}">
        <p14:creationId xmlns:p14="http://schemas.microsoft.com/office/powerpoint/2010/main" val="35401958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923330"/>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8.2.14 </a:t>
            </a:r>
            <a:r>
              <a:rPr lang="zh-CN" altLang="zh-CN" dirty="0" smtClean="0"/>
              <a:t>间歇运行的空气调节系统，宜设置自动启停控制装置。控制装置应具备按预定时间表、服务区域是否有人等模式控制设备启停的功能。</a:t>
            </a:r>
            <a:r>
              <a:rPr lang="zh-CN" altLang="en-US" kern="0" dirty="0" smtClean="0">
                <a:solidFill>
                  <a:srgbClr val="FF0000"/>
                </a:solidFill>
                <a:latin typeface="Times New Roman" panose="02020603050405020304" pitchFamily="18" charset="0"/>
              </a:rPr>
              <a:t>（执行国家标准）</a:t>
            </a:r>
            <a:endParaRPr lang="zh-CN" altLang="zh-CN" kern="0" dirty="0">
              <a:solidFill>
                <a:srgbClr val="000000"/>
              </a:solidFill>
              <a:latin typeface="Times New Roman" panose="02020603050405020304" pitchFamily="18" charset="0"/>
            </a:endParaRPr>
          </a:p>
        </p:txBody>
      </p:sp>
      <p:sp>
        <p:nvSpPr>
          <p:cNvPr id="11" name="五边形 10"/>
          <p:cNvSpPr/>
          <p:nvPr/>
        </p:nvSpPr>
        <p:spPr>
          <a:xfrm>
            <a:off x="537448" y="378172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13" name="矩形 12"/>
          <p:cNvSpPr/>
          <p:nvPr/>
        </p:nvSpPr>
        <p:spPr>
          <a:xfrm>
            <a:off x="508873" y="4428262"/>
            <a:ext cx="11159252" cy="507831"/>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热回收系统具备检测功能有利于监测热回收装置的热回收能力。</a:t>
            </a:r>
          </a:p>
        </p:txBody>
      </p:sp>
      <p:sp>
        <p:nvSpPr>
          <p:cNvPr id="6" name="矩形 5"/>
          <p:cNvSpPr/>
          <p:nvPr/>
        </p:nvSpPr>
        <p:spPr>
          <a:xfrm>
            <a:off x="378262" y="2570902"/>
            <a:ext cx="11420474" cy="923330"/>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8.2.15 </a:t>
            </a:r>
            <a:r>
              <a:rPr lang="zh-CN" altLang="zh-CN" dirty="0" smtClean="0"/>
              <a:t>热回收装置宜监测放热侧进排风温度和流量、吸热侧进排风温度和流量、热回收装置电机用电量。热回收装置的旁通装置宜能自动控制。</a:t>
            </a:r>
            <a:endParaRPr lang="zh-CN" altLang="zh-CN" kern="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25039313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8.3 </a:t>
            </a:r>
            <a:r>
              <a:rPr lang="zh-CN" altLang="en-US" b="1" dirty="0" smtClean="0"/>
              <a:t>给水排水系统的计量与监控</a:t>
            </a:r>
            <a:endParaRPr lang="zh-CN" altLang="zh-CN" sz="2000" b="1" dirty="0"/>
          </a:p>
        </p:txBody>
      </p:sp>
    </p:spTree>
    <p:extLst>
      <p:ext uri="{BB962C8B-B14F-4D97-AF65-F5344CB8AC3E}">
        <p14:creationId xmlns:p14="http://schemas.microsoft.com/office/powerpoint/2010/main" val="367517540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7836" y="827122"/>
            <a:ext cx="3643946"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8.3 </a:t>
            </a:r>
            <a:r>
              <a:rPr lang="zh-CN" altLang="zh-CN" sz="2000" dirty="0">
                <a:ln w="0"/>
                <a:effectLst>
                  <a:outerShdw blurRad="38100" dist="19050" dir="2700000" algn="tl" rotWithShape="0">
                    <a:schemeClr val="dk1">
                      <a:alpha val="40000"/>
                    </a:schemeClr>
                  </a:outerShdw>
                </a:effectLst>
              </a:rPr>
              <a:t>给水排水系统的计量与监控</a:t>
            </a:r>
            <a:endParaRPr lang="zh-CN" altLang="en-US" sz="2000" dirty="0">
              <a:ln w="0"/>
              <a:effectLst>
                <a:outerShdw blurRad="38100" dist="19050" dir="2700000" algn="tl" rotWithShape="0">
                  <a:schemeClr val="dk1">
                    <a:alpha val="40000"/>
                  </a:schemeClr>
                </a:outerShdw>
              </a:effectLst>
            </a:endParaRPr>
          </a:p>
        </p:txBody>
      </p:sp>
      <p:sp>
        <p:nvSpPr>
          <p:cNvPr id="8" name="矩形 7"/>
          <p:cNvSpPr/>
          <p:nvPr/>
        </p:nvSpPr>
        <p:spPr>
          <a:xfrm>
            <a:off x="504451" y="1762198"/>
            <a:ext cx="11058899" cy="460382"/>
          </a:xfrm>
          <a:prstGeom prst="rect">
            <a:avLst/>
          </a:prstGeom>
        </p:spPr>
        <p:txBody>
          <a:bodyPr wrap="square">
            <a:spAutoFit/>
          </a:bodyPr>
          <a:lstStyle/>
          <a:p>
            <a:pPr>
              <a:lnSpc>
                <a:spcPct val="150000"/>
              </a:lnSpc>
            </a:pPr>
            <a:r>
              <a:rPr lang="en-US" altLang="zh-CN" b="1" dirty="0"/>
              <a:t>8.3.1</a:t>
            </a:r>
            <a:r>
              <a:rPr lang="en-US" altLang="zh-CN" dirty="0"/>
              <a:t> </a:t>
            </a:r>
            <a:r>
              <a:rPr lang="zh-CN" altLang="zh-CN" dirty="0"/>
              <a:t>公共用水区域宜设置节水标识。</a:t>
            </a:r>
          </a:p>
        </p:txBody>
      </p:sp>
      <p:sp>
        <p:nvSpPr>
          <p:cNvPr id="5" name="五边形 2">
            <a:extLst>
              <a:ext uri="{FF2B5EF4-FFF2-40B4-BE49-F238E27FC236}">
                <a16:creationId xmlns:a16="http://schemas.microsoft.com/office/drawing/2014/main" xmlns="" id="{894CCA30-E04C-485A-92A1-7723036ACA1B}"/>
              </a:ext>
            </a:extLst>
          </p:cNvPr>
          <p:cNvSpPr/>
          <p:nvPr/>
        </p:nvSpPr>
        <p:spPr>
          <a:xfrm>
            <a:off x="607836" y="300037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3" name="矩形 2">
            <a:extLst>
              <a:ext uri="{FF2B5EF4-FFF2-40B4-BE49-F238E27FC236}">
                <a16:creationId xmlns:a16="http://schemas.microsoft.com/office/drawing/2014/main" xmlns="" id="{CE2D4987-B715-4665-9180-617A96DE9513}"/>
              </a:ext>
            </a:extLst>
          </p:cNvPr>
          <p:cNvSpPr/>
          <p:nvPr/>
        </p:nvSpPr>
        <p:spPr>
          <a:xfrm>
            <a:off x="607836" y="3885146"/>
            <a:ext cx="10603089" cy="1273875"/>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大自然中的水一般需要经过一定的水处理工艺和加压提升后，才能变成满足一定使用功能的水，并送至用水点。在水处理（包括污、废水处理）和输送过程都需要消耗大量能源，在公共用水区域设置节水标识，可提高用户节水意识，减少水资源消耗，节约能源。</a:t>
            </a:r>
          </a:p>
        </p:txBody>
      </p:sp>
    </p:spTree>
    <p:extLst>
      <p:ext uri="{BB962C8B-B14F-4D97-AF65-F5344CB8AC3E}">
        <p14:creationId xmlns:p14="http://schemas.microsoft.com/office/powerpoint/2010/main" val="18718986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7836" y="827122"/>
            <a:ext cx="3643946"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8.3 </a:t>
            </a:r>
            <a:r>
              <a:rPr lang="zh-CN" altLang="zh-CN" sz="2000" dirty="0">
                <a:ln w="0"/>
                <a:effectLst>
                  <a:outerShdw blurRad="38100" dist="19050" dir="2700000" algn="tl" rotWithShape="0">
                    <a:schemeClr val="dk1">
                      <a:alpha val="40000"/>
                    </a:schemeClr>
                  </a:outerShdw>
                </a:effectLst>
              </a:rPr>
              <a:t>给水排水系统的计量与监控</a:t>
            </a:r>
            <a:endParaRPr lang="zh-CN" altLang="en-US" sz="2000" dirty="0">
              <a:ln w="0"/>
              <a:effectLst>
                <a:outerShdw blurRad="38100" dist="19050" dir="2700000" algn="tl" rotWithShape="0">
                  <a:schemeClr val="dk1">
                    <a:alpha val="40000"/>
                  </a:schemeClr>
                </a:outerShdw>
              </a:effectLst>
            </a:endParaRPr>
          </a:p>
        </p:txBody>
      </p:sp>
      <p:sp>
        <p:nvSpPr>
          <p:cNvPr id="8" name="矩形 7"/>
          <p:cNvSpPr/>
          <p:nvPr/>
        </p:nvSpPr>
        <p:spPr>
          <a:xfrm>
            <a:off x="607836" y="1645419"/>
            <a:ext cx="11058899" cy="369332"/>
          </a:xfrm>
          <a:prstGeom prst="rect">
            <a:avLst/>
          </a:prstGeom>
        </p:spPr>
        <p:txBody>
          <a:bodyPr wrap="square">
            <a:spAutoFit/>
          </a:bodyPr>
          <a:lstStyle/>
          <a:p>
            <a:r>
              <a:rPr lang="en-US" altLang="zh-CN" b="1" dirty="0"/>
              <a:t>8.3.2</a:t>
            </a:r>
            <a:r>
              <a:rPr lang="en-US" altLang="zh-CN" dirty="0"/>
              <a:t> </a:t>
            </a:r>
            <a:r>
              <a:rPr lang="zh-CN" altLang="zh-CN" dirty="0"/>
              <a:t>给水系统应按水平衡测试的要求设置分级计量水表。</a:t>
            </a:r>
          </a:p>
        </p:txBody>
      </p:sp>
      <p:sp>
        <p:nvSpPr>
          <p:cNvPr id="5" name="五边形 2">
            <a:extLst>
              <a:ext uri="{FF2B5EF4-FFF2-40B4-BE49-F238E27FC236}">
                <a16:creationId xmlns:a16="http://schemas.microsoft.com/office/drawing/2014/main" xmlns="" id="{894CCA30-E04C-485A-92A1-7723036ACA1B}"/>
              </a:ext>
            </a:extLst>
          </p:cNvPr>
          <p:cNvSpPr/>
          <p:nvPr/>
        </p:nvSpPr>
        <p:spPr>
          <a:xfrm>
            <a:off x="607836" y="271121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3" name="矩形 2">
            <a:extLst>
              <a:ext uri="{FF2B5EF4-FFF2-40B4-BE49-F238E27FC236}">
                <a16:creationId xmlns:a16="http://schemas.microsoft.com/office/drawing/2014/main" xmlns="" id="{CE2D4987-B715-4665-9180-617A96DE9513}"/>
              </a:ext>
            </a:extLst>
          </p:cNvPr>
          <p:cNvSpPr/>
          <p:nvPr/>
        </p:nvSpPr>
        <p:spPr>
          <a:xfrm>
            <a:off x="607836" y="3524250"/>
            <a:ext cx="10603089" cy="858377"/>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按水平衡测试的要求设置分级计量水表，运营阶段可定期检查用水量计量情况和管网漏损情况，并及时检修。</a:t>
            </a:r>
          </a:p>
        </p:txBody>
      </p:sp>
    </p:spTree>
    <p:extLst>
      <p:ext uri="{BB962C8B-B14F-4D97-AF65-F5344CB8AC3E}">
        <p14:creationId xmlns:p14="http://schemas.microsoft.com/office/powerpoint/2010/main" val="5883843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7836" y="827122"/>
            <a:ext cx="3643946"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8.3 </a:t>
            </a:r>
            <a:r>
              <a:rPr lang="zh-CN" altLang="zh-CN" sz="2000" dirty="0">
                <a:ln w="0"/>
                <a:effectLst>
                  <a:outerShdw blurRad="38100" dist="19050" dir="2700000" algn="tl" rotWithShape="0">
                    <a:schemeClr val="dk1">
                      <a:alpha val="40000"/>
                    </a:schemeClr>
                  </a:outerShdw>
                </a:effectLst>
              </a:rPr>
              <a:t>给水排水系统的计量与监控</a:t>
            </a:r>
            <a:endParaRPr lang="zh-CN" altLang="en-US" sz="2000" dirty="0">
              <a:ln w="0"/>
              <a:effectLst>
                <a:outerShdw blurRad="38100" dist="19050" dir="2700000" algn="tl" rotWithShape="0">
                  <a:schemeClr val="dk1">
                    <a:alpha val="40000"/>
                  </a:schemeClr>
                </a:outerShdw>
              </a:effectLst>
            </a:endParaRPr>
          </a:p>
        </p:txBody>
      </p:sp>
      <p:sp>
        <p:nvSpPr>
          <p:cNvPr id="4" name="矩形 3">
            <a:extLst>
              <a:ext uri="{FF2B5EF4-FFF2-40B4-BE49-F238E27FC236}">
                <a16:creationId xmlns:a16="http://schemas.microsoft.com/office/drawing/2014/main" xmlns="" id="{548E18B7-12BB-4C39-965B-AFFCDD1AA5A3}"/>
              </a:ext>
            </a:extLst>
          </p:cNvPr>
          <p:cNvSpPr/>
          <p:nvPr/>
        </p:nvSpPr>
        <p:spPr>
          <a:xfrm>
            <a:off x="607836" y="1860150"/>
            <a:ext cx="10603088" cy="455253"/>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8.3.3</a:t>
            </a: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供水系统宜设置定时监测和记录水泵的出口压力、耗电量等运行参数的设施。</a:t>
            </a:r>
            <a:endParaRPr lang="zh-CN" altLang="zh-CN" sz="1400" kern="100" dirty="0">
              <a:latin typeface="Times New Roman" panose="02020603050405020304" pitchFamily="18" charset="0"/>
            </a:endParaRPr>
          </a:p>
        </p:txBody>
      </p:sp>
      <p:sp>
        <p:nvSpPr>
          <p:cNvPr id="7" name="五边形 2">
            <a:extLst>
              <a:ext uri="{FF2B5EF4-FFF2-40B4-BE49-F238E27FC236}">
                <a16:creationId xmlns:a16="http://schemas.microsoft.com/office/drawing/2014/main" xmlns="" id="{7F2311E6-B332-4713-9015-254FE45BD105}"/>
              </a:ext>
            </a:extLst>
          </p:cNvPr>
          <p:cNvSpPr/>
          <p:nvPr/>
        </p:nvSpPr>
        <p:spPr>
          <a:xfrm>
            <a:off x="643872" y="2852814"/>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9" name="矩形 8">
            <a:extLst>
              <a:ext uri="{FF2B5EF4-FFF2-40B4-BE49-F238E27FC236}">
                <a16:creationId xmlns:a16="http://schemas.microsoft.com/office/drawing/2014/main" xmlns="" id="{FBDE32D5-5B94-4D08-8730-968F55D40A39}"/>
              </a:ext>
            </a:extLst>
          </p:cNvPr>
          <p:cNvSpPr/>
          <p:nvPr/>
        </p:nvSpPr>
        <p:spPr>
          <a:xfrm>
            <a:off x="607836" y="4009864"/>
            <a:ext cx="10841214" cy="858377"/>
          </a:xfrm>
          <a:prstGeom prst="rect">
            <a:avLst/>
          </a:prstGeom>
        </p:spPr>
        <p:txBody>
          <a:bodyPr wrap="square">
            <a:spAutoFit/>
          </a:bodyPr>
          <a:lstStyle/>
          <a:p>
            <a:pPr algn="just">
              <a:lnSpc>
                <a:spcPct val="150000"/>
              </a:lnSpc>
            </a:pPr>
            <a:r>
              <a:rPr lang="en-US" altLang="zh-CN" b="1"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加压水泵的能耗在给水系统的能耗中占很大比重，在开展机电设备管理工作前，机电运行管理部门应与设备供货商落实加压泵的高效区段。管理中应定期监测记录加压泵的出口压力、耗电量等运行参数。</a:t>
            </a:r>
          </a:p>
        </p:txBody>
      </p:sp>
    </p:spTree>
    <p:extLst>
      <p:ext uri="{BB962C8B-B14F-4D97-AF65-F5344CB8AC3E}">
        <p14:creationId xmlns:p14="http://schemas.microsoft.com/office/powerpoint/2010/main" val="33687793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7836" y="827122"/>
            <a:ext cx="3643946"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8.3 </a:t>
            </a:r>
            <a:r>
              <a:rPr lang="zh-CN" altLang="zh-CN" sz="2000" dirty="0">
                <a:ln w="0"/>
                <a:effectLst>
                  <a:outerShdw blurRad="38100" dist="19050" dir="2700000" algn="tl" rotWithShape="0">
                    <a:schemeClr val="dk1">
                      <a:alpha val="40000"/>
                    </a:schemeClr>
                  </a:outerShdw>
                </a:effectLst>
              </a:rPr>
              <a:t>给水排水系统的计量与监控</a:t>
            </a:r>
            <a:endParaRPr lang="zh-CN" altLang="en-US" sz="2000" dirty="0">
              <a:ln w="0"/>
              <a:effectLst>
                <a:outerShdw blurRad="38100" dist="19050" dir="2700000" algn="tl" rotWithShape="0">
                  <a:schemeClr val="dk1">
                    <a:alpha val="40000"/>
                  </a:schemeClr>
                </a:outerShdw>
              </a:effectLst>
            </a:endParaRPr>
          </a:p>
        </p:txBody>
      </p:sp>
      <p:sp>
        <p:nvSpPr>
          <p:cNvPr id="8" name="矩形 7"/>
          <p:cNvSpPr/>
          <p:nvPr/>
        </p:nvSpPr>
        <p:spPr>
          <a:xfrm>
            <a:off x="607836" y="1645419"/>
            <a:ext cx="11058899" cy="369332"/>
          </a:xfrm>
          <a:prstGeom prst="rect">
            <a:avLst/>
          </a:prstGeom>
        </p:spPr>
        <p:txBody>
          <a:bodyPr wrap="square">
            <a:spAutoFit/>
          </a:bodyPr>
          <a:lstStyle/>
          <a:p>
            <a:r>
              <a:rPr lang="en-US" altLang="zh-CN" b="1" dirty="0"/>
              <a:t>8.3.4</a:t>
            </a:r>
            <a:r>
              <a:rPr lang="en-US" altLang="zh-CN" dirty="0"/>
              <a:t> </a:t>
            </a:r>
            <a:r>
              <a:rPr lang="zh-CN" altLang="zh-CN" dirty="0"/>
              <a:t>供水系统用水计量宜采用自动远传计量的智能化管理方式。</a:t>
            </a:r>
          </a:p>
        </p:txBody>
      </p:sp>
      <p:sp>
        <p:nvSpPr>
          <p:cNvPr id="5" name="五边形 2">
            <a:extLst>
              <a:ext uri="{FF2B5EF4-FFF2-40B4-BE49-F238E27FC236}">
                <a16:creationId xmlns:a16="http://schemas.microsoft.com/office/drawing/2014/main" xmlns="" id="{894CCA30-E04C-485A-92A1-7723036ACA1B}"/>
              </a:ext>
            </a:extLst>
          </p:cNvPr>
          <p:cNvSpPr/>
          <p:nvPr/>
        </p:nvSpPr>
        <p:spPr>
          <a:xfrm>
            <a:off x="607836" y="251523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3" name="矩形 2">
            <a:extLst>
              <a:ext uri="{FF2B5EF4-FFF2-40B4-BE49-F238E27FC236}">
                <a16:creationId xmlns:a16="http://schemas.microsoft.com/office/drawing/2014/main" xmlns="" id="{CE2D4987-B715-4665-9180-617A96DE9513}"/>
              </a:ext>
            </a:extLst>
          </p:cNvPr>
          <p:cNvSpPr/>
          <p:nvPr/>
        </p:nvSpPr>
        <p:spPr>
          <a:xfrm>
            <a:off x="607836" y="3095010"/>
            <a:ext cx="10603089" cy="252037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设置自动远传计量的智能化管理方式，可准确掌握项目用水现状，如水系管网分布情况，各类用水设备、设施、仪器、仪表分布及运转状态，用水总量和各用水单元之间的定量关系，获取准确的实测数据。提供用水量记录对项目用水现状进行合理化分析。依据掌握的资料和获取的数据进行计算、分析、评价有关用水技术经济指标，找出薄弱环节和节水潜力，制定出切实可行的技术、管理措施和规划。在运营管理中可以较准确地把用水指标层层分解下达到各用水单元，把计划用水纳入各级承包责任制或目标管理计划，定期考核，调动各方面的节水积极性。</a:t>
            </a:r>
          </a:p>
        </p:txBody>
      </p:sp>
    </p:spTree>
    <p:extLst>
      <p:ext uri="{BB962C8B-B14F-4D97-AF65-F5344CB8AC3E}">
        <p14:creationId xmlns:p14="http://schemas.microsoft.com/office/powerpoint/2010/main" val="21265521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07836" y="827122"/>
            <a:ext cx="3643946"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a:ln w="0"/>
                <a:solidFill>
                  <a:schemeClr val="tx1"/>
                </a:solidFill>
                <a:effectLst>
                  <a:outerShdw blurRad="38100" dist="19050" dir="2700000" algn="tl" rotWithShape="0">
                    <a:schemeClr val="dk1">
                      <a:alpha val="40000"/>
                    </a:schemeClr>
                  </a:outerShdw>
                </a:effectLst>
              </a:rPr>
              <a:t>8.3 </a:t>
            </a:r>
            <a:r>
              <a:rPr lang="zh-CN" altLang="zh-CN" sz="2000" dirty="0">
                <a:ln w="0"/>
                <a:effectLst>
                  <a:outerShdw blurRad="38100" dist="19050" dir="2700000" algn="tl" rotWithShape="0">
                    <a:schemeClr val="dk1">
                      <a:alpha val="40000"/>
                    </a:schemeClr>
                  </a:outerShdw>
                </a:effectLst>
              </a:rPr>
              <a:t>给水排水系统的计量与监控</a:t>
            </a:r>
            <a:endParaRPr lang="zh-CN" altLang="en-US" sz="2000" dirty="0">
              <a:ln w="0"/>
              <a:effectLst>
                <a:outerShdw blurRad="38100" dist="19050" dir="2700000" algn="tl" rotWithShape="0">
                  <a:schemeClr val="dk1">
                    <a:alpha val="40000"/>
                  </a:schemeClr>
                </a:outerShdw>
              </a:effectLst>
            </a:endParaRPr>
          </a:p>
        </p:txBody>
      </p:sp>
      <p:sp>
        <p:nvSpPr>
          <p:cNvPr id="8" name="矩形 7"/>
          <p:cNvSpPr/>
          <p:nvPr/>
        </p:nvSpPr>
        <p:spPr>
          <a:xfrm>
            <a:off x="607836" y="1645419"/>
            <a:ext cx="11058899" cy="369332"/>
          </a:xfrm>
          <a:prstGeom prst="rect">
            <a:avLst/>
          </a:prstGeom>
        </p:spPr>
        <p:txBody>
          <a:bodyPr wrap="square">
            <a:spAutoFit/>
          </a:bodyPr>
          <a:lstStyle/>
          <a:p>
            <a:r>
              <a:rPr lang="en-US" altLang="zh-CN" b="1" dirty="0"/>
              <a:t>8.3.5</a:t>
            </a:r>
            <a:r>
              <a:rPr lang="en-US" altLang="zh-CN" dirty="0"/>
              <a:t> </a:t>
            </a:r>
            <a:r>
              <a:rPr lang="zh-CN" altLang="zh-CN" dirty="0"/>
              <a:t>绿化灌溉系统宜设置土壤湿度感应器和自动控制设备，采用自动控制的模式运行。</a:t>
            </a:r>
          </a:p>
        </p:txBody>
      </p:sp>
      <p:sp>
        <p:nvSpPr>
          <p:cNvPr id="5" name="五边形 2">
            <a:extLst>
              <a:ext uri="{FF2B5EF4-FFF2-40B4-BE49-F238E27FC236}">
                <a16:creationId xmlns:a16="http://schemas.microsoft.com/office/drawing/2014/main" xmlns="" id="{894CCA30-E04C-485A-92A1-7723036ACA1B}"/>
              </a:ext>
            </a:extLst>
          </p:cNvPr>
          <p:cNvSpPr/>
          <p:nvPr/>
        </p:nvSpPr>
        <p:spPr>
          <a:xfrm>
            <a:off x="607836" y="251523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a:solidFill>
                  <a:srgbClr val="FFFFFF"/>
                </a:solidFill>
                <a:latin typeface="Calibri" panose="020F0502020204030204" pitchFamily="34" charset="0"/>
              </a:rPr>
              <a:t>条文释义：</a:t>
            </a:r>
          </a:p>
        </p:txBody>
      </p:sp>
      <p:sp>
        <p:nvSpPr>
          <p:cNvPr id="3" name="矩形 2">
            <a:extLst>
              <a:ext uri="{FF2B5EF4-FFF2-40B4-BE49-F238E27FC236}">
                <a16:creationId xmlns:a16="http://schemas.microsoft.com/office/drawing/2014/main" xmlns="" id="{CE2D4987-B715-4665-9180-617A96DE9513}"/>
              </a:ext>
            </a:extLst>
          </p:cNvPr>
          <p:cNvSpPr/>
          <p:nvPr/>
        </p:nvSpPr>
        <p:spPr>
          <a:xfrm>
            <a:off x="607836" y="3095010"/>
            <a:ext cx="10603089" cy="1273875"/>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绿化灌溉系统主要为了弥补自然降水在数量上的不足，以及在时间和空间上的分布不均匀，保证适时适量的提供景观植物生长所需水分。设置土壤湿度感应器和自动控制设备，绿化灌溉系统可根据气候变化和绿化浇灌需求及时调整工作状态，自动运行。</a:t>
            </a:r>
          </a:p>
        </p:txBody>
      </p:sp>
    </p:spTree>
    <p:extLst>
      <p:ext uri="{BB962C8B-B14F-4D97-AF65-F5344CB8AC3E}">
        <p14:creationId xmlns:p14="http://schemas.microsoft.com/office/powerpoint/2010/main" val="6765165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8.4 </a:t>
            </a:r>
            <a:r>
              <a:rPr lang="zh-CN" altLang="en-US" b="1" dirty="0" smtClean="0"/>
              <a:t>电能计量</a:t>
            </a:r>
            <a:endParaRPr lang="zh-CN" altLang="zh-CN" sz="2000" b="1" dirty="0"/>
          </a:p>
        </p:txBody>
      </p:sp>
    </p:spTree>
    <p:extLst>
      <p:ext uri="{BB962C8B-B14F-4D97-AF65-F5344CB8AC3E}">
        <p14:creationId xmlns:p14="http://schemas.microsoft.com/office/powerpoint/2010/main" val="11365186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8.1 </a:t>
            </a:r>
            <a:r>
              <a:rPr lang="zh-CN" altLang="en-US" b="1" dirty="0" smtClean="0"/>
              <a:t>一般规定</a:t>
            </a:r>
            <a:endParaRPr lang="zh-CN" altLang="zh-CN" sz="2000" b="1" dirty="0"/>
          </a:p>
        </p:txBody>
      </p:sp>
    </p:spTree>
    <p:extLst>
      <p:ext uri="{BB962C8B-B14F-4D97-AF65-F5344CB8AC3E}">
        <p14:creationId xmlns:p14="http://schemas.microsoft.com/office/powerpoint/2010/main" val="2781389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dirty="0">
                <a:ln w="0"/>
                <a:effectLst>
                  <a:outerShdw blurRad="38100" dist="19050" dir="2700000" algn="tl" rotWithShape="0">
                    <a:schemeClr val="dk1">
                      <a:alpha val="40000"/>
                    </a:schemeClr>
                  </a:outerShdw>
                </a:effectLst>
              </a:rPr>
              <a:t>8.4 </a:t>
            </a:r>
            <a:r>
              <a:rPr lang="zh-CN" altLang="en-US" sz="2000" dirty="0">
                <a:ln w="0"/>
                <a:effectLst>
                  <a:outerShdw blurRad="38100" dist="19050" dir="2700000" algn="tl" rotWithShape="0">
                    <a:schemeClr val="dk1">
                      <a:alpha val="40000"/>
                    </a:schemeClr>
                  </a:outerShdw>
                </a:effectLst>
              </a:rPr>
              <a:t>电能计量</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04098" y="2094446"/>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407944"/>
            <a:ext cx="11239501" cy="507831"/>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8.4.1 </a:t>
            </a:r>
            <a:r>
              <a:rPr lang="zh-CN" altLang="en-US" b="1" kern="100" dirty="0">
                <a:solidFill>
                  <a:srgbClr val="000000"/>
                </a:solidFill>
                <a:latin typeface="Times New Roman" panose="02020603050405020304" pitchFamily="18" charset="0"/>
              </a:rPr>
              <a:t>当项目有可再生能源发电系统时，可再生能源发电应设置独立计量装置</a:t>
            </a:r>
            <a:r>
              <a:rPr lang="zh-CN" altLang="en-US" b="1" kern="100" dirty="0" smtClean="0">
                <a:solidFill>
                  <a:srgbClr val="000000"/>
                </a:solidFill>
                <a:latin typeface="Times New Roman" panose="02020603050405020304" pitchFamily="18" charset="0"/>
              </a:rPr>
              <a:t>。</a:t>
            </a:r>
            <a:endParaRPr lang="zh-CN" altLang="zh-CN" sz="1400" kern="100" dirty="0">
              <a:solidFill>
                <a:srgbClr val="FF0000"/>
              </a:solidFill>
              <a:latin typeface="Times New Roman" panose="02020603050405020304" pitchFamily="18" charset="0"/>
            </a:endParaRPr>
          </a:p>
        </p:txBody>
      </p:sp>
      <p:sp>
        <p:nvSpPr>
          <p:cNvPr id="6" name="矩形 5"/>
          <p:cNvSpPr/>
          <p:nvPr/>
        </p:nvSpPr>
        <p:spPr>
          <a:xfrm>
            <a:off x="363973" y="2754320"/>
            <a:ext cx="11159252" cy="507831"/>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针对</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可再生能源发电</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系统，设置独立计量</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装置，为节能效益评估提供条件。</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7" name="矩形 6"/>
          <p:cNvSpPr/>
          <p:nvPr/>
        </p:nvSpPr>
        <p:spPr>
          <a:xfrm>
            <a:off x="363973" y="3282983"/>
            <a:ext cx="11239501" cy="507831"/>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8.4.2 </a:t>
            </a:r>
            <a:r>
              <a:rPr lang="zh-CN" altLang="en-US" b="1" kern="100" dirty="0">
                <a:solidFill>
                  <a:srgbClr val="000000"/>
                </a:solidFill>
                <a:latin typeface="Times New Roman" panose="02020603050405020304" pitchFamily="18" charset="0"/>
              </a:rPr>
              <a:t>应按照明插座用电、空调用电、动力用电、特殊用电分项进行电能监测与计量</a:t>
            </a:r>
            <a:r>
              <a:rPr lang="zh-CN" altLang="en-US" b="1" kern="100" dirty="0" smtClean="0">
                <a:solidFill>
                  <a:srgbClr val="000000"/>
                </a:solidFill>
                <a:latin typeface="Times New Roman" panose="02020603050405020304" pitchFamily="18" charset="0"/>
              </a:rPr>
              <a:t>。</a:t>
            </a:r>
            <a:r>
              <a:rPr lang="zh-CN" altLang="en-US" b="1" kern="100" dirty="0" smtClean="0">
                <a:solidFill>
                  <a:srgbClr val="FF0000"/>
                </a:solidFill>
                <a:latin typeface="Times New Roman" panose="02020603050405020304" pitchFamily="18" charset="0"/>
              </a:rPr>
              <a:t>（执行国家标准）</a:t>
            </a:r>
            <a:endParaRPr lang="zh-CN" altLang="zh-CN" sz="1400" kern="100" dirty="0">
              <a:solidFill>
                <a:srgbClr val="FF0000"/>
              </a:solidFill>
              <a:latin typeface="Times New Roman" panose="02020603050405020304" pitchFamily="18" charset="0"/>
            </a:endParaRPr>
          </a:p>
        </p:txBody>
      </p:sp>
      <p:sp>
        <p:nvSpPr>
          <p:cNvPr id="8" name="五边形 7"/>
          <p:cNvSpPr/>
          <p:nvPr/>
        </p:nvSpPr>
        <p:spPr>
          <a:xfrm>
            <a:off x="489996" y="4564406"/>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9" name="矩形 8"/>
          <p:cNvSpPr/>
          <p:nvPr/>
        </p:nvSpPr>
        <p:spPr>
          <a:xfrm>
            <a:off x="489996" y="5126218"/>
            <a:ext cx="11159252" cy="1338828"/>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建筑功能</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区域主要指锅炉房、换热机房等设备机房、建筑各使用单位、商店各租户、酒店各独立核算单位、建筑各楼层等。分区、分层、分户设置计量为运营管理按表收费及耗能监督提供可行性，同时，还可为专用软件进行能耗的监测、统计和分析提供基础数据。</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0" name="矩形 9"/>
          <p:cNvSpPr/>
          <p:nvPr/>
        </p:nvSpPr>
        <p:spPr>
          <a:xfrm>
            <a:off x="404098" y="3893882"/>
            <a:ext cx="11239501" cy="455253"/>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8.4.3 </a:t>
            </a:r>
            <a:r>
              <a:rPr lang="zh-CN" altLang="en-US" b="1" kern="100" dirty="0">
                <a:solidFill>
                  <a:srgbClr val="000000"/>
                </a:solidFill>
                <a:latin typeface="Times New Roman" panose="02020603050405020304" pitchFamily="18" charset="0"/>
              </a:rPr>
              <a:t>宜按照建筑使用功能、物业归属、运行管理等情况分区、分层、分户设置计量。</a:t>
            </a:r>
            <a:endParaRPr lang="zh-CN" altLang="zh-CN" sz="1400" kern="100" dirty="0">
              <a:solidFill>
                <a:srgbClr val="FF0000"/>
              </a:solidFill>
              <a:latin typeface="Times New Roman" panose="02020603050405020304" pitchFamily="18" charset="0"/>
            </a:endParaRPr>
          </a:p>
        </p:txBody>
      </p:sp>
    </p:spTree>
    <p:extLst>
      <p:ext uri="{BB962C8B-B14F-4D97-AF65-F5344CB8AC3E}">
        <p14:creationId xmlns:p14="http://schemas.microsoft.com/office/powerpoint/2010/main" val="6819132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8.5 </a:t>
            </a:r>
            <a:r>
              <a:rPr lang="zh-CN" altLang="en-US" b="1" dirty="0" smtClean="0"/>
              <a:t>建筑设备能耗监测与能源管理</a:t>
            </a:r>
            <a:endParaRPr lang="zh-CN" altLang="zh-CN" sz="2000" b="1" dirty="0"/>
          </a:p>
        </p:txBody>
      </p:sp>
    </p:spTree>
    <p:extLst>
      <p:ext uri="{BB962C8B-B14F-4D97-AF65-F5344CB8AC3E}">
        <p14:creationId xmlns:p14="http://schemas.microsoft.com/office/powerpoint/2010/main" val="7661642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10"/>
          <p:cNvSpPr/>
          <p:nvPr/>
        </p:nvSpPr>
        <p:spPr>
          <a:xfrm>
            <a:off x="528145" y="213044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528145" y="791242"/>
            <a:ext cx="3900427"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8.5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建筑设备能耗监测与能源管理</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528145" y="1406982"/>
            <a:ext cx="10533777" cy="507831"/>
          </a:xfrm>
          <a:prstGeom prst="rect">
            <a:avLst/>
          </a:prstGeom>
        </p:spPr>
        <p:txBody>
          <a:bodyPr wrap="square">
            <a:spAutoFit/>
          </a:bodyPr>
          <a:lstStyle/>
          <a:p>
            <a:pPr>
              <a:lnSpc>
                <a:spcPct val="150000"/>
              </a:lnSpc>
              <a:spcAft>
                <a:spcPts val="0"/>
              </a:spcAft>
            </a:pPr>
            <a:r>
              <a:rPr lang="en-US" altLang="zh-CN" b="1" kern="100" dirty="0">
                <a:solidFill>
                  <a:srgbClr val="000000"/>
                </a:solidFill>
                <a:latin typeface="Times New Roman" panose="02020603050405020304" pitchFamily="18" charset="0"/>
              </a:rPr>
              <a:t>8.5.1 </a:t>
            </a:r>
            <a:r>
              <a:rPr lang="zh-CN" altLang="zh-CN" kern="0" dirty="0">
                <a:solidFill>
                  <a:srgbClr val="000000"/>
                </a:solidFill>
                <a:latin typeface="Times New Roman" panose="02020603050405020304" pitchFamily="18" charset="0"/>
              </a:rPr>
              <a:t>建筑面积大于</a:t>
            </a:r>
            <a:r>
              <a:rPr lang="en-US" altLang="zh-CN" kern="0" dirty="0">
                <a:solidFill>
                  <a:srgbClr val="000000"/>
                </a:solidFill>
                <a:latin typeface="Times New Roman" panose="02020603050405020304" pitchFamily="18" charset="0"/>
              </a:rPr>
              <a:t>20000m</a:t>
            </a:r>
            <a:r>
              <a:rPr lang="en-US" altLang="zh-CN" kern="0" baseline="30000" dirty="0">
                <a:solidFill>
                  <a:srgbClr val="000000"/>
                </a:solidFill>
                <a:latin typeface="Times New Roman" panose="02020603050405020304" pitchFamily="18" charset="0"/>
              </a:rPr>
              <a:t>2</a:t>
            </a:r>
            <a:r>
              <a:rPr lang="zh-CN" altLang="zh-CN" kern="0" dirty="0">
                <a:solidFill>
                  <a:srgbClr val="000000"/>
                </a:solidFill>
                <a:latin typeface="Times New Roman" panose="02020603050405020304" pitchFamily="18" charset="0"/>
              </a:rPr>
              <a:t>的公共建筑应设置能耗监测系统，</a:t>
            </a:r>
            <a:r>
              <a:rPr lang="zh-CN" altLang="zh-CN" kern="100" dirty="0">
                <a:solidFill>
                  <a:srgbClr val="000000"/>
                </a:solidFill>
                <a:latin typeface="Times New Roman" panose="02020603050405020304" pitchFamily="18" charset="0"/>
              </a:rPr>
              <a:t>宜设置建筑设备能源管理系统。</a:t>
            </a:r>
            <a:endParaRPr lang="zh-CN" altLang="zh-CN" kern="100" dirty="0">
              <a:latin typeface="Times New Roman" panose="02020603050405020304" pitchFamily="18" charset="0"/>
            </a:endParaRPr>
          </a:p>
        </p:txBody>
      </p:sp>
      <p:sp>
        <p:nvSpPr>
          <p:cNvPr id="7" name="矩形 6"/>
          <p:cNvSpPr/>
          <p:nvPr/>
        </p:nvSpPr>
        <p:spPr>
          <a:xfrm>
            <a:off x="528145" y="2944167"/>
            <a:ext cx="10914212" cy="2585323"/>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建筑面积</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大于</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20000</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属于大型公共建筑，此类公共建筑能耗大，节能潜力大</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。应</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设置能耗监测系统，</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能耗监测系统</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重点在于对建筑能耗的</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在线监测和动态分析。</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能耗监测系统的设置，为建筑物在运行过程中实现节能和控制提供基础数据</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在条件许可时，宜设置建筑设备能源管理系统，如此可利用专用软件，</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基于能耗的在线监测和分析，采用合理的控制策略，提高机电系统运行能效，减少建筑能耗</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。以此达到最大化地利用资源、最大限度地减少能源消耗的目的。</a:t>
            </a:r>
            <a:endParaRPr lang="zh-CN" altLang="en-US" dirty="0"/>
          </a:p>
        </p:txBody>
      </p:sp>
    </p:spTree>
    <p:extLst>
      <p:ext uri="{BB962C8B-B14F-4D97-AF65-F5344CB8AC3E}">
        <p14:creationId xmlns:p14="http://schemas.microsoft.com/office/powerpoint/2010/main" val="28652041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10"/>
          <p:cNvSpPr/>
          <p:nvPr/>
        </p:nvSpPr>
        <p:spPr>
          <a:xfrm>
            <a:off x="528145" y="253762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528145" y="791242"/>
            <a:ext cx="3900427"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8.5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建筑设备能耗监测与能源管理</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6" name="矩形 5"/>
          <p:cNvSpPr/>
          <p:nvPr/>
        </p:nvSpPr>
        <p:spPr>
          <a:xfrm>
            <a:off x="483911" y="1440983"/>
            <a:ext cx="11082218"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8.5.2 </a:t>
            </a:r>
            <a:r>
              <a:rPr lang="zh-CN" altLang="zh-CN" kern="0" dirty="0">
                <a:solidFill>
                  <a:srgbClr val="000000"/>
                </a:solidFill>
                <a:latin typeface="Times New Roman" panose="02020603050405020304" pitchFamily="18" charset="0"/>
              </a:rPr>
              <a:t>能耗监测系统应具备能耗数据实时采集、处理、存储、统计、分析和展示等功能，同时，系统所采集的分类能耗、分项能耗数据应能传输至上级数据中心。</a:t>
            </a:r>
            <a:endParaRPr lang="zh-CN" altLang="zh-CN" sz="1400" kern="100" dirty="0">
              <a:latin typeface="Times New Roman" panose="02020603050405020304" pitchFamily="18" charset="0"/>
            </a:endParaRPr>
          </a:p>
        </p:txBody>
      </p:sp>
      <p:sp>
        <p:nvSpPr>
          <p:cNvPr id="3" name="矩形 2"/>
          <p:cNvSpPr/>
          <p:nvPr/>
        </p:nvSpPr>
        <p:spPr>
          <a:xfrm>
            <a:off x="528145" y="3370211"/>
            <a:ext cx="11037984" cy="2169825"/>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监测系统通过在公共建筑内安装分类和分项能耗计量表具，采用远程传输等手段及时采集能耗数据，实现建筑能耗的在线监测和动态分析。该系统可由数据采集层、数据传输层、数据应用层和数据上传层组成。建筑本地应设置服务器并安装管理软件和数据库。</a:t>
            </a:r>
          </a:p>
          <a:p>
            <a:pPr indent="304800" algn="just">
              <a:lnSpc>
                <a:spcPct val="150000"/>
              </a:lnSpc>
              <a:spcAft>
                <a:spcPts val="0"/>
              </a:spcAft>
            </a:pP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上级数据中心由上级能耗监管中心管理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它对所管辖范围内的大型公共建筑能耗数据进行管理、分析和处理。</a:t>
            </a:r>
          </a:p>
        </p:txBody>
      </p:sp>
    </p:spTree>
    <p:extLst>
      <p:ext uri="{BB962C8B-B14F-4D97-AF65-F5344CB8AC3E}">
        <p14:creationId xmlns:p14="http://schemas.microsoft.com/office/powerpoint/2010/main" val="4870571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五边形 10"/>
          <p:cNvSpPr/>
          <p:nvPr/>
        </p:nvSpPr>
        <p:spPr>
          <a:xfrm>
            <a:off x="528145" y="2043480"/>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528145" y="791242"/>
            <a:ext cx="3900427"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8.5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建筑设备能耗监测与能源管理</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528145" y="1356654"/>
            <a:ext cx="10107827" cy="507831"/>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8.5.3</a:t>
            </a:r>
            <a:r>
              <a:rPr lang="zh-CN" altLang="zh-CN" kern="0" dirty="0">
                <a:solidFill>
                  <a:srgbClr val="000000"/>
                </a:solidFill>
                <a:latin typeface="Times New Roman" panose="02020603050405020304" pitchFamily="18" charset="0"/>
              </a:rPr>
              <a:t>能耗数据采集宜采用自动计量装置，并通过标准的通信接口及通信协议进行数据传输。</a:t>
            </a:r>
            <a:endParaRPr lang="zh-CN" altLang="zh-CN" sz="1400" kern="100" dirty="0">
              <a:latin typeface="Times New Roman" panose="02020603050405020304" pitchFamily="18" charset="0"/>
            </a:endParaRPr>
          </a:p>
        </p:txBody>
      </p:sp>
      <p:sp>
        <p:nvSpPr>
          <p:cNvPr id="4" name="矩形 3"/>
          <p:cNvSpPr/>
          <p:nvPr/>
        </p:nvSpPr>
        <p:spPr>
          <a:xfrm>
            <a:off x="444844" y="2651100"/>
            <a:ext cx="10964562" cy="923330"/>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数据采集宜采用自动计量装置的方式，当燃气、燃油等能耗不具备数据自动采集条件，可采用人工采集、人工录入数据方式。</a:t>
            </a:r>
          </a:p>
        </p:txBody>
      </p:sp>
      <p:sp>
        <p:nvSpPr>
          <p:cNvPr id="7" name="矩形 6"/>
          <p:cNvSpPr/>
          <p:nvPr/>
        </p:nvSpPr>
        <p:spPr>
          <a:xfrm>
            <a:off x="528145" y="3574430"/>
            <a:ext cx="10798882"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8.5.4</a:t>
            </a:r>
            <a:r>
              <a:rPr lang="en-US" altLang="zh-CN" kern="0" dirty="0">
                <a:solidFill>
                  <a:srgbClr val="000000"/>
                </a:solidFill>
                <a:latin typeface="Times New Roman" panose="02020603050405020304" pitchFamily="18" charset="0"/>
              </a:rPr>
              <a:t> </a:t>
            </a:r>
            <a:r>
              <a:rPr lang="zh-CN" altLang="zh-CN" kern="0" dirty="0">
                <a:solidFill>
                  <a:srgbClr val="000000"/>
                </a:solidFill>
                <a:latin typeface="Times New Roman" panose="02020603050405020304" pitchFamily="18" charset="0"/>
              </a:rPr>
              <a:t>能耗监测系统应充分利用已有电能管理或建筑设备监控等系统采集的能耗数据，各系统宜提供标准通信接口实现数据共享。</a:t>
            </a:r>
            <a:endParaRPr lang="zh-CN" altLang="zh-CN" sz="1400" kern="100" dirty="0">
              <a:latin typeface="Times New Roman" panose="02020603050405020304" pitchFamily="18" charset="0"/>
            </a:endParaRPr>
          </a:p>
        </p:txBody>
      </p:sp>
      <p:sp>
        <p:nvSpPr>
          <p:cNvPr id="9" name="五边形 8"/>
          <p:cNvSpPr/>
          <p:nvPr/>
        </p:nvSpPr>
        <p:spPr>
          <a:xfrm>
            <a:off x="444844" y="460555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8" name="矩形 7"/>
          <p:cNvSpPr/>
          <p:nvPr/>
        </p:nvSpPr>
        <p:spPr>
          <a:xfrm>
            <a:off x="638931" y="5344217"/>
            <a:ext cx="5493812" cy="369332"/>
          </a:xfrm>
          <a:prstGeom prst="rect">
            <a:avLst/>
          </a:prstGeom>
        </p:spPr>
        <p:txBody>
          <a:bodyPr wrap="none">
            <a:spAutoFit/>
          </a:bodyPr>
          <a:lstStyle/>
          <a:p>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系统间的数据共享可充分利用资源，避免重复</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投资</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4047787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28145" y="791242"/>
            <a:ext cx="3900427"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8.5 </a:t>
            </a:r>
            <a:r>
              <a:rPr lang="zh-CN" altLang="en-US" sz="2000" b="0" cap="none" spc="0" dirty="0" smtClean="0">
                <a:ln w="0"/>
                <a:solidFill>
                  <a:schemeClr val="tx1"/>
                </a:solidFill>
                <a:effectLst>
                  <a:outerShdw blurRad="38100" dist="19050" dir="2700000" algn="tl" rotWithShape="0">
                    <a:schemeClr val="dk1">
                      <a:alpha val="40000"/>
                    </a:schemeClr>
                  </a:outerShdw>
                </a:effectLst>
              </a:rPr>
              <a:t>建筑设备能耗监测与能源管理</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2" name="矩形 1"/>
          <p:cNvSpPr/>
          <p:nvPr/>
        </p:nvSpPr>
        <p:spPr>
          <a:xfrm>
            <a:off x="528145" y="1402821"/>
            <a:ext cx="11046017" cy="923330"/>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8.5.5 </a:t>
            </a:r>
            <a:r>
              <a:rPr lang="zh-CN" altLang="zh-CN" kern="0" dirty="0" smtClean="0">
                <a:solidFill>
                  <a:srgbClr val="000000"/>
                </a:solidFill>
                <a:latin typeface="Times New Roman" panose="02020603050405020304" pitchFamily="18" charset="0"/>
              </a:rPr>
              <a:t>建筑设备</a:t>
            </a:r>
            <a:r>
              <a:rPr lang="zh-CN" altLang="zh-CN" kern="0" dirty="0">
                <a:solidFill>
                  <a:srgbClr val="000000"/>
                </a:solidFill>
                <a:latin typeface="Times New Roman" panose="02020603050405020304" pitchFamily="18" charset="0"/>
              </a:rPr>
              <a:t>能源管理系统的硬件结构和软件架构应根据系统规模、应用方便等因素进行选择，并与建筑的自动控制系统相适应。</a:t>
            </a:r>
            <a:endParaRPr lang="zh-CN" altLang="zh-CN" sz="1400" kern="100" dirty="0">
              <a:latin typeface="Times New Roman" panose="02020603050405020304" pitchFamily="18" charset="0"/>
            </a:endParaRPr>
          </a:p>
        </p:txBody>
      </p:sp>
      <p:sp>
        <p:nvSpPr>
          <p:cNvPr id="6" name="矩形 5"/>
          <p:cNvSpPr/>
          <p:nvPr/>
        </p:nvSpPr>
        <p:spPr>
          <a:xfrm>
            <a:off x="528145" y="2981229"/>
            <a:ext cx="10889498" cy="2585323"/>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8.5.6 </a:t>
            </a:r>
            <a:r>
              <a:rPr lang="zh-CN" altLang="zh-CN" kern="0" dirty="0" smtClean="0">
                <a:solidFill>
                  <a:srgbClr val="000000"/>
                </a:solidFill>
                <a:latin typeface="Calibri" panose="020F0502020204030204" pitchFamily="34" charset="0"/>
                <a:cs typeface="Times New Roman" panose="02020603050405020304" pitchFamily="18" charset="0"/>
              </a:rPr>
              <a:t>建筑设备</a:t>
            </a:r>
            <a:r>
              <a:rPr lang="zh-CN" altLang="zh-CN" kern="0" dirty="0">
                <a:solidFill>
                  <a:srgbClr val="000000"/>
                </a:solidFill>
                <a:latin typeface="Calibri" panose="020F0502020204030204" pitchFamily="34" charset="0"/>
                <a:cs typeface="Times New Roman" panose="02020603050405020304" pitchFamily="18" charset="0"/>
              </a:rPr>
              <a:t>能源管理系统功能应满足下列要求：</a:t>
            </a:r>
            <a:endParaRPr lang="zh-CN" altLang="zh-CN" sz="1400" kern="100" dirty="0">
              <a:latin typeface="Times New Roman" panose="02020603050405020304" pitchFamily="18" charset="0"/>
            </a:endParaRPr>
          </a:p>
          <a:p>
            <a:pPr indent="306070" algn="just">
              <a:lnSpc>
                <a:spcPct val="150000"/>
              </a:lnSpc>
              <a:spcAft>
                <a:spcPts val="0"/>
              </a:spcAft>
            </a:pPr>
            <a:r>
              <a:rPr lang="en-US" altLang="zh-CN" b="1" kern="100" dirty="0">
                <a:solidFill>
                  <a:srgbClr val="000000"/>
                </a:solidFill>
                <a:latin typeface="Calibri" panose="020F0502020204030204" pitchFamily="34" charset="0"/>
                <a:cs typeface="Times New Roman" panose="02020603050405020304" pitchFamily="18" charset="0"/>
              </a:rPr>
              <a:t>1</a:t>
            </a:r>
            <a:r>
              <a:rPr lang="en-US" altLang="zh-CN" kern="0" dirty="0">
                <a:solidFill>
                  <a:srgbClr val="000000"/>
                </a:solidFill>
                <a:latin typeface="Calibri" panose="020F0502020204030204" pitchFamily="34" charset="0"/>
                <a:cs typeface="Times New Roman" panose="02020603050405020304" pitchFamily="18" charset="0"/>
              </a:rPr>
              <a:t> </a:t>
            </a:r>
            <a:r>
              <a:rPr lang="zh-CN" altLang="zh-CN" kern="0" dirty="0">
                <a:solidFill>
                  <a:srgbClr val="000000"/>
                </a:solidFill>
                <a:latin typeface="Calibri" panose="020F0502020204030204" pitchFamily="34" charset="0"/>
                <a:cs typeface="Times New Roman" panose="02020603050405020304" pitchFamily="18" charset="0"/>
              </a:rPr>
              <a:t>应满足不同功能区域的管理需求；</a:t>
            </a:r>
            <a:endParaRPr lang="zh-CN" altLang="zh-CN" sz="1400" kern="100" dirty="0">
              <a:latin typeface="Times New Roman" panose="02020603050405020304" pitchFamily="18" charset="0"/>
            </a:endParaRPr>
          </a:p>
          <a:p>
            <a:pPr indent="306070" algn="just">
              <a:lnSpc>
                <a:spcPct val="150000"/>
              </a:lnSpc>
              <a:spcAft>
                <a:spcPts val="0"/>
              </a:spcAft>
            </a:pPr>
            <a:r>
              <a:rPr lang="en-US" altLang="zh-CN" b="1" kern="100" dirty="0">
                <a:solidFill>
                  <a:srgbClr val="000000"/>
                </a:solidFill>
                <a:latin typeface="Calibri" panose="020F0502020204030204" pitchFamily="34" charset="0"/>
                <a:cs typeface="Times New Roman" panose="02020603050405020304" pitchFamily="18" charset="0"/>
              </a:rPr>
              <a:t>2</a:t>
            </a:r>
            <a:r>
              <a:rPr lang="en-US" altLang="zh-CN" kern="0" dirty="0">
                <a:solidFill>
                  <a:srgbClr val="000000"/>
                </a:solidFill>
                <a:latin typeface="Calibri" panose="020F0502020204030204" pitchFamily="34" charset="0"/>
                <a:cs typeface="Times New Roman" panose="02020603050405020304" pitchFamily="18" charset="0"/>
              </a:rPr>
              <a:t> </a:t>
            </a:r>
            <a:r>
              <a:rPr lang="zh-CN" altLang="zh-CN" kern="0" dirty="0">
                <a:solidFill>
                  <a:srgbClr val="000000"/>
                </a:solidFill>
                <a:latin typeface="Calibri" panose="020F0502020204030204" pitchFamily="34" charset="0"/>
                <a:cs typeface="Times New Roman" panose="02020603050405020304" pitchFamily="18" charset="0"/>
              </a:rPr>
              <a:t>实现数据可视化；</a:t>
            </a:r>
            <a:endParaRPr lang="zh-CN" altLang="zh-CN" sz="1400" kern="100" dirty="0">
              <a:latin typeface="Times New Roman" panose="02020603050405020304" pitchFamily="18" charset="0"/>
            </a:endParaRPr>
          </a:p>
          <a:p>
            <a:pPr indent="306070" algn="just">
              <a:lnSpc>
                <a:spcPct val="150000"/>
              </a:lnSpc>
              <a:spcAft>
                <a:spcPts val="0"/>
              </a:spcAft>
            </a:pPr>
            <a:r>
              <a:rPr lang="en-US" altLang="zh-CN" b="1" kern="100" dirty="0">
                <a:solidFill>
                  <a:srgbClr val="000000"/>
                </a:solidFill>
                <a:latin typeface="Calibri" panose="020F0502020204030204" pitchFamily="34" charset="0"/>
                <a:cs typeface="Times New Roman" panose="02020603050405020304" pitchFamily="18" charset="0"/>
              </a:rPr>
              <a:t>3</a:t>
            </a:r>
            <a:r>
              <a:rPr lang="en-US" altLang="zh-CN" kern="0" dirty="0">
                <a:solidFill>
                  <a:srgbClr val="000000"/>
                </a:solidFill>
                <a:latin typeface="Calibri" panose="020F0502020204030204" pitchFamily="34" charset="0"/>
                <a:cs typeface="Times New Roman" panose="02020603050405020304" pitchFamily="18" charset="0"/>
              </a:rPr>
              <a:t> </a:t>
            </a:r>
            <a:r>
              <a:rPr lang="zh-CN" altLang="zh-CN" kern="0" dirty="0">
                <a:solidFill>
                  <a:srgbClr val="000000"/>
                </a:solidFill>
                <a:latin typeface="Calibri" panose="020F0502020204030204" pitchFamily="34" charset="0"/>
                <a:cs typeface="Times New Roman" panose="02020603050405020304" pitchFamily="18" charset="0"/>
              </a:rPr>
              <a:t>实现能耗数据自动监测、分析、报警、数据上传等；</a:t>
            </a:r>
            <a:endParaRPr lang="zh-CN" altLang="zh-CN" sz="1400" kern="100" dirty="0">
              <a:latin typeface="Times New Roman" panose="02020603050405020304" pitchFamily="18" charset="0"/>
            </a:endParaRPr>
          </a:p>
          <a:p>
            <a:pPr indent="306070" algn="just">
              <a:lnSpc>
                <a:spcPct val="150000"/>
              </a:lnSpc>
              <a:spcAft>
                <a:spcPts val="0"/>
              </a:spcAft>
            </a:pPr>
            <a:r>
              <a:rPr lang="en-US" altLang="zh-CN" b="1" kern="100" dirty="0">
                <a:solidFill>
                  <a:srgbClr val="000000"/>
                </a:solidFill>
                <a:latin typeface="Calibri" panose="020F0502020204030204" pitchFamily="34" charset="0"/>
                <a:cs typeface="Times New Roman" panose="02020603050405020304" pitchFamily="18" charset="0"/>
              </a:rPr>
              <a:t>4 </a:t>
            </a:r>
            <a:r>
              <a:rPr lang="zh-CN" altLang="zh-CN" kern="0" dirty="0">
                <a:solidFill>
                  <a:srgbClr val="000000"/>
                </a:solidFill>
                <a:latin typeface="Calibri" panose="020F0502020204030204" pitchFamily="34" charset="0"/>
                <a:cs typeface="Times New Roman" panose="02020603050405020304" pitchFamily="18" charset="0"/>
              </a:rPr>
              <a:t>用户可以自定义数据模型和页面，满足用户不断变化的需求，达到改进能源绩效的目的；</a:t>
            </a:r>
            <a:endParaRPr lang="zh-CN" altLang="zh-CN" sz="1400" kern="100" dirty="0">
              <a:latin typeface="Times New Roman" panose="02020603050405020304" pitchFamily="18" charset="0"/>
            </a:endParaRPr>
          </a:p>
          <a:p>
            <a:pPr indent="306070" algn="just">
              <a:lnSpc>
                <a:spcPct val="150000"/>
              </a:lnSpc>
              <a:spcAft>
                <a:spcPts val="0"/>
              </a:spcAft>
            </a:pPr>
            <a:r>
              <a:rPr lang="en-US" altLang="zh-CN" b="1" kern="100" dirty="0">
                <a:solidFill>
                  <a:srgbClr val="000000"/>
                </a:solidFill>
                <a:latin typeface="Calibri" panose="020F0502020204030204" pitchFamily="34" charset="0"/>
                <a:cs typeface="Times New Roman" panose="02020603050405020304" pitchFamily="18" charset="0"/>
              </a:rPr>
              <a:t>5 </a:t>
            </a:r>
            <a:r>
              <a:rPr lang="zh-CN" altLang="zh-CN" kern="0" dirty="0">
                <a:solidFill>
                  <a:srgbClr val="000000"/>
                </a:solidFill>
                <a:latin typeface="Times New Roman" panose="02020603050405020304" pitchFamily="18" charset="0"/>
              </a:rPr>
              <a:t>采用合理的控制算法和策略，</a:t>
            </a:r>
            <a:r>
              <a:rPr lang="zh-CN" altLang="zh-CN" kern="100" dirty="0">
                <a:solidFill>
                  <a:srgbClr val="000000"/>
                </a:solidFill>
                <a:latin typeface="Times New Roman" panose="02020603050405020304" pitchFamily="18" charset="0"/>
              </a:rPr>
              <a:t>提高机电系统运行能效，减少建筑能耗</a:t>
            </a:r>
            <a:r>
              <a:rPr lang="zh-CN" altLang="zh-CN" kern="0" dirty="0">
                <a:solidFill>
                  <a:srgbClr val="000000"/>
                </a:solidFill>
                <a:latin typeface="Times New Roman" panose="02020603050405020304" pitchFamily="18" charset="0"/>
              </a:rPr>
              <a:t>。</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23820853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502507" y="1511445"/>
            <a:ext cx="10972801" cy="369332"/>
          </a:xfrm>
          <a:prstGeom prst="rect">
            <a:avLst/>
          </a:prstGeom>
        </p:spPr>
        <p:txBody>
          <a:bodyPr wrap="square">
            <a:spAutoFit/>
          </a:bodyPr>
          <a:lstStyle/>
          <a:p>
            <a:r>
              <a:rPr lang="en-US" altLang="zh-CN" b="1" dirty="0"/>
              <a:t>8.1.1</a:t>
            </a:r>
            <a:r>
              <a:rPr lang="en-US" altLang="zh-CN" dirty="0"/>
              <a:t> </a:t>
            </a:r>
            <a:r>
              <a:rPr lang="zh-CN" altLang="zh-CN" dirty="0"/>
              <a:t>公共建筑应设置分类能耗、分项能耗计量装置。</a:t>
            </a:r>
          </a:p>
        </p:txBody>
      </p:sp>
      <p:sp>
        <p:nvSpPr>
          <p:cNvPr id="11" name="五边形 10"/>
          <p:cNvSpPr/>
          <p:nvPr/>
        </p:nvSpPr>
        <p:spPr>
          <a:xfrm>
            <a:off x="547815" y="207330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4" name="矩形 3"/>
          <p:cNvSpPr/>
          <p:nvPr/>
        </p:nvSpPr>
        <p:spPr>
          <a:xfrm>
            <a:off x="502507" y="2694452"/>
            <a:ext cx="10882184" cy="2585323"/>
          </a:xfrm>
          <a:prstGeom prst="rect">
            <a:avLst/>
          </a:prstGeom>
        </p:spPr>
        <p:txBody>
          <a:bodyPr wrap="square">
            <a:spAutoFit/>
          </a:bodyPr>
          <a:lstStyle/>
          <a:p>
            <a:pPr algn="just">
              <a:lnSpc>
                <a:spcPct val="150000"/>
              </a:lnSpc>
              <a:spcAft>
                <a:spcPts val="0"/>
              </a:spcAft>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通过</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对各类能耗的计量、统计和分析可以发现问题、发掘节能的潜力，同时也是节能改造和引导人们行为节能的手段。本标准第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8.2</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节</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8.4</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节</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对分类能耗和用电分项能耗的监测提出了具体要求</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分类</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能耗是指根据国家机关办公建筑和大型公共建筑消耗的主要能源种类划分进行采集和整理的能耗数据，如：电、燃气、水等。</a:t>
            </a:r>
            <a:endPar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分</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项能耗是指根据国家机关办公建筑和大型公共建筑消耗的各类能源的主要用途划分进行采集和整理的能耗数据，如：空调用电、动力用电、照明用电等</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8" name="矩形 7"/>
          <p:cNvSpPr/>
          <p:nvPr/>
        </p:nvSpPr>
        <p:spPr>
          <a:xfrm>
            <a:off x="547814" y="740908"/>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805163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547814" y="1527074"/>
            <a:ext cx="10972801" cy="369332"/>
          </a:xfrm>
          <a:prstGeom prst="rect">
            <a:avLst/>
          </a:prstGeom>
        </p:spPr>
        <p:txBody>
          <a:bodyPr wrap="square">
            <a:spAutoFit/>
          </a:bodyPr>
          <a:lstStyle/>
          <a:p>
            <a:r>
              <a:rPr lang="en-US" altLang="zh-CN" b="1" dirty="0"/>
              <a:t>8.1.2</a:t>
            </a:r>
            <a:r>
              <a:rPr lang="zh-CN" altLang="zh-CN" dirty="0"/>
              <a:t>大型公共建筑应具有对公共照明、空调、给排水、电梯等设备进行运行监控和管理的功能。</a:t>
            </a:r>
          </a:p>
        </p:txBody>
      </p:sp>
      <p:sp>
        <p:nvSpPr>
          <p:cNvPr id="6" name="五边形 5"/>
          <p:cNvSpPr/>
          <p:nvPr/>
        </p:nvSpPr>
        <p:spPr>
          <a:xfrm>
            <a:off x="547814" y="2282462"/>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2" name="矩形 1"/>
          <p:cNvSpPr/>
          <p:nvPr/>
        </p:nvSpPr>
        <p:spPr>
          <a:xfrm>
            <a:off x="407770" y="3197995"/>
            <a:ext cx="10927493" cy="1338828"/>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大型公共建筑是指单栋建筑面积</a:t>
            </a: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20000</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㎡以上且采用中央空调的公共建筑。</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针对</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大型公共建筑，采用适宜的节能控制措施，优化建筑物内建筑设备的运行状态，达到节约能源，提高设备自动化监控和管理水平的目的。</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8" name="矩形 7"/>
          <p:cNvSpPr/>
          <p:nvPr/>
        </p:nvSpPr>
        <p:spPr>
          <a:xfrm>
            <a:off x="547814" y="740908"/>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0880016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8.2 </a:t>
            </a:r>
            <a:r>
              <a:rPr lang="zh-CN" altLang="en-US" b="1" dirty="0" smtClean="0"/>
              <a:t>暖通空调系统能耗计量与监控</a:t>
            </a:r>
            <a:endParaRPr lang="zh-CN" altLang="zh-CN" sz="2000" b="1" dirty="0"/>
          </a:p>
        </p:txBody>
      </p:sp>
    </p:spTree>
    <p:extLst>
      <p:ext uri="{BB962C8B-B14F-4D97-AF65-F5344CB8AC3E}">
        <p14:creationId xmlns:p14="http://schemas.microsoft.com/office/powerpoint/2010/main" val="25631144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87075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8.2.1 </a:t>
            </a:r>
            <a:r>
              <a:rPr lang="zh-CN" altLang="zh-CN" kern="0" dirty="0" smtClean="0">
                <a:solidFill>
                  <a:srgbClr val="000000"/>
                </a:solidFill>
                <a:latin typeface="Times New Roman" panose="02020603050405020304" pitchFamily="18" charset="0"/>
              </a:rPr>
              <a:t>集中供暖通风与空气调节系统应进行监测与控制。系统功能及监测控制内容应根据建筑功能、相关标准、系统类型等通过技术经济比较确定。</a:t>
            </a:r>
            <a:endParaRPr lang="zh-CN" altLang="zh-CN" kern="0" dirty="0">
              <a:solidFill>
                <a:srgbClr val="000000"/>
              </a:solidFill>
              <a:latin typeface="Times New Roman" panose="02020603050405020304" pitchFamily="18" charset="0"/>
            </a:endParaRPr>
          </a:p>
        </p:txBody>
      </p:sp>
      <p:sp>
        <p:nvSpPr>
          <p:cNvPr id="11" name="五边形 10"/>
          <p:cNvSpPr/>
          <p:nvPr/>
        </p:nvSpPr>
        <p:spPr>
          <a:xfrm>
            <a:off x="404098" y="262919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13" name="矩形 12"/>
          <p:cNvSpPr/>
          <p:nvPr/>
        </p:nvSpPr>
        <p:spPr>
          <a:xfrm>
            <a:off x="404098" y="3313837"/>
            <a:ext cx="11159252" cy="1754326"/>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为了降低运行能耗，供暖通风与空调系统应进行必要的监测与控制。设计时要求结合具体工程情况通过技术经济比较确定具体的控制内容。能源计量总站宜具有能源计量报表管理及趋势分析等基本功能。监测控制的内容可包括参数检测、参数与设备状态显示、自动调节与控制、工况自动转换、能量计量以及中央监控与管理等。</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652257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375523" y="1559436"/>
            <a:ext cx="11420474" cy="2169825"/>
          </a:xfrm>
          <a:prstGeom prst="rect">
            <a:avLst/>
          </a:prstGeom>
        </p:spPr>
        <p:txBody>
          <a:bodyPr wrap="square">
            <a:spAutoFit/>
          </a:bodyPr>
          <a:lstStyle/>
          <a:p>
            <a:pPr>
              <a:lnSpc>
                <a:spcPct val="150000"/>
              </a:lnSpc>
            </a:pPr>
            <a:r>
              <a:rPr lang="en-US" altLang="zh-CN" b="1" kern="100" dirty="0" smtClean="0">
                <a:solidFill>
                  <a:srgbClr val="000000"/>
                </a:solidFill>
                <a:latin typeface="黑体" panose="02010609060101010101" pitchFamily="49" charset="-122"/>
                <a:ea typeface="黑体" panose="02010609060101010101" pitchFamily="49" charset="-122"/>
              </a:rPr>
              <a:t>8.2.2  </a:t>
            </a:r>
            <a:r>
              <a:rPr lang="zh-CN" altLang="zh-CN" b="1" kern="0" dirty="0" smtClean="0">
                <a:solidFill>
                  <a:srgbClr val="000000"/>
                </a:solidFill>
                <a:latin typeface="黑体" panose="02010609060101010101" pitchFamily="49" charset="-122"/>
                <a:ea typeface="黑体" panose="02010609060101010101" pitchFamily="49" charset="-122"/>
              </a:rPr>
              <a:t>锅炉房、换热机房和制冷机房应进行能量计量，能量计量应包括下列内容：</a:t>
            </a:r>
          </a:p>
          <a:p>
            <a:pPr>
              <a:lnSpc>
                <a:spcPct val="150000"/>
              </a:lnSpc>
            </a:pPr>
            <a:r>
              <a:rPr lang="en-US" altLang="zh-CN" b="1" kern="0" dirty="0" smtClean="0">
                <a:solidFill>
                  <a:srgbClr val="000000"/>
                </a:solidFill>
                <a:latin typeface="黑体" panose="02010609060101010101" pitchFamily="49" charset="-122"/>
                <a:ea typeface="黑体" panose="02010609060101010101" pitchFamily="49" charset="-122"/>
              </a:rPr>
              <a:t>       1 </a:t>
            </a:r>
            <a:r>
              <a:rPr lang="zh-CN" altLang="zh-CN" b="1" kern="0" dirty="0" smtClean="0">
                <a:solidFill>
                  <a:srgbClr val="000000"/>
                </a:solidFill>
                <a:latin typeface="黑体" panose="02010609060101010101" pitchFamily="49" charset="-122"/>
                <a:ea typeface="黑体" panose="02010609060101010101" pitchFamily="49" charset="-122"/>
              </a:rPr>
              <a:t>燃料的消耗量；</a:t>
            </a:r>
          </a:p>
          <a:p>
            <a:pPr>
              <a:lnSpc>
                <a:spcPct val="150000"/>
              </a:lnSpc>
            </a:pPr>
            <a:r>
              <a:rPr lang="en-US" altLang="zh-CN" b="1" kern="0" dirty="0" smtClean="0">
                <a:solidFill>
                  <a:srgbClr val="000000"/>
                </a:solidFill>
                <a:latin typeface="黑体" panose="02010609060101010101" pitchFamily="49" charset="-122"/>
                <a:ea typeface="黑体" panose="02010609060101010101" pitchFamily="49" charset="-122"/>
              </a:rPr>
              <a:t>       2 </a:t>
            </a:r>
            <a:r>
              <a:rPr lang="zh-CN" altLang="zh-CN" b="1" kern="0" dirty="0" smtClean="0">
                <a:solidFill>
                  <a:srgbClr val="000000"/>
                </a:solidFill>
                <a:latin typeface="黑体" panose="02010609060101010101" pitchFamily="49" charset="-122"/>
                <a:ea typeface="黑体" panose="02010609060101010101" pitchFamily="49" charset="-122"/>
              </a:rPr>
              <a:t>制冷机的耗电量；</a:t>
            </a:r>
          </a:p>
          <a:p>
            <a:pPr>
              <a:lnSpc>
                <a:spcPct val="150000"/>
              </a:lnSpc>
            </a:pPr>
            <a:r>
              <a:rPr lang="en-US" altLang="zh-CN" b="1" kern="0" dirty="0" smtClean="0">
                <a:solidFill>
                  <a:srgbClr val="000000"/>
                </a:solidFill>
                <a:latin typeface="黑体" panose="02010609060101010101" pitchFamily="49" charset="-122"/>
                <a:ea typeface="黑体" panose="02010609060101010101" pitchFamily="49" charset="-122"/>
              </a:rPr>
              <a:t>       3 </a:t>
            </a:r>
            <a:r>
              <a:rPr lang="zh-CN" altLang="zh-CN" b="1" kern="0" dirty="0" smtClean="0">
                <a:solidFill>
                  <a:srgbClr val="000000"/>
                </a:solidFill>
                <a:latin typeface="黑体" panose="02010609060101010101" pitchFamily="49" charset="-122"/>
                <a:ea typeface="黑体" panose="02010609060101010101" pitchFamily="49" charset="-122"/>
              </a:rPr>
              <a:t>集中供热系统的供热量；</a:t>
            </a:r>
          </a:p>
          <a:p>
            <a:pPr>
              <a:lnSpc>
                <a:spcPct val="150000"/>
              </a:lnSpc>
            </a:pPr>
            <a:r>
              <a:rPr lang="en-US" altLang="zh-CN" b="1" kern="0" dirty="0" smtClean="0">
                <a:solidFill>
                  <a:srgbClr val="000000"/>
                </a:solidFill>
                <a:latin typeface="黑体" panose="02010609060101010101" pitchFamily="49" charset="-122"/>
                <a:ea typeface="黑体" panose="02010609060101010101" pitchFamily="49" charset="-122"/>
              </a:rPr>
              <a:t>       4 </a:t>
            </a:r>
            <a:r>
              <a:rPr lang="zh-CN" altLang="zh-CN" b="1" kern="0" dirty="0" smtClean="0">
                <a:solidFill>
                  <a:srgbClr val="000000"/>
                </a:solidFill>
                <a:latin typeface="黑体" panose="02010609060101010101" pitchFamily="49" charset="-122"/>
                <a:ea typeface="黑体" panose="02010609060101010101" pitchFamily="49" charset="-122"/>
              </a:rPr>
              <a:t>补水量。</a:t>
            </a:r>
            <a:r>
              <a:rPr lang="en-US" altLang="zh-CN" b="1" kern="0" dirty="0" smtClean="0">
                <a:solidFill>
                  <a:srgbClr val="000000"/>
                </a:solidFill>
                <a:latin typeface="黑体" panose="02010609060101010101" pitchFamily="49" charset="-122"/>
                <a:ea typeface="黑体" panose="02010609060101010101" pitchFamily="49" charset="-122"/>
              </a:rPr>
              <a:t> </a:t>
            </a:r>
            <a:endParaRPr lang="zh-CN" altLang="zh-CN" b="1" kern="0" dirty="0" smtClean="0">
              <a:solidFill>
                <a:srgbClr val="000000"/>
              </a:solidFill>
              <a:latin typeface="黑体" panose="02010609060101010101" pitchFamily="49" charset="-122"/>
              <a:ea typeface="黑体" panose="02010609060101010101" pitchFamily="49" charset="-122"/>
            </a:endParaRPr>
          </a:p>
        </p:txBody>
      </p:sp>
      <p:sp>
        <p:nvSpPr>
          <p:cNvPr id="11" name="五边形 10"/>
          <p:cNvSpPr/>
          <p:nvPr/>
        </p:nvSpPr>
        <p:spPr>
          <a:xfrm>
            <a:off x="527923" y="4057948"/>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13" name="矩形 12"/>
          <p:cNvSpPr/>
          <p:nvPr/>
        </p:nvSpPr>
        <p:spPr>
          <a:xfrm>
            <a:off x="537448" y="4752112"/>
            <a:ext cx="11159252" cy="923330"/>
          </a:xfrm>
          <a:prstGeom prst="rect">
            <a:avLst/>
          </a:prstGeom>
        </p:spPr>
        <p:txBody>
          <a:bodyPr wrap="square">
            <a:spAutoFit/>
          </a:bodyPr>
          <a:lstStyle/>
          <a:p>
            <a:pPr>
              <a:lnSpc>
                <a:spcPct val="150000"/>
              </a:lnSpc>
            </a:pPr>
            <a:r>
              <a:rPr lang="en-US"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    </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强制性条文</a:t>
            </a:r>
            <a:r>
              <a:rPr lang="zh-CN"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，与《公共建筑节能设计标准》</a:t>
            </a:r>
            <a:r>
              <a:rPr lang="en-US"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GB50189-2015</a:t>
            </a:r>
            <a:r>
              <a:rPr lang="zh-CN"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4.5.2</a:t>
            </a:r>
            <a:r>
              <a:rPr lang="zh-CN"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条相同</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。需要特别说明的是，首先，制冷机包括了各类制冷及热泵设备；其次，即使各类耗能设备没有设置在机房内也必须进行能耗计量。</a:t>
            </a:r>
            <a:endPar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6762913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9" y="776585"/>
            <a:ext cx="3901202"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squar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8.2 </a:t>
            </a:r>
            <a:r>
              <a:rPr lang="zh-CN" altLang="zh-CN" sz="2000" dirty="0" smtClean="0">
                <a:ln w="0"/>
                <a:effectLst>
                  <a:outerShdw blurRad="38100" dist="19050" dir="2700000" algn="tl" rotWithShape="0">
                    <a:schemeClr val="dk1">
                      <a:alpha val="40000"/>
                    </a:schemeClr>
                  </a:outerShdw>
                </a:effectLst>
              </a:rPr>
              <a:t>暖通空调系统能耗计量与监控</a:t>
            </a:r>
            <a:endParaRPr lang="zh-CN" altLang="en-US" sz="2000" dirty="0">
              <a:ln w="0"/>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50783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8.2.3 </a:t>
            </a:r>
            <a:r>
              <a:rPr lang="zh-CN" altLang="zh-CN" dirty="0" smtClean="0"/>
              <a:t>大型公共建筑应对空调供暖系统的循环水泵、冷却塔的耗电量分别进行计量。</a:t>
            </a:r>
            <a:endParaRPr lang="zh-CN" altLang="zh-CN" kern="0" dirty="0">
              <a:solidFill>
                <a:srgbClr val="000000"/>
              </a:solidFill>
              <a:latin typeface="Times New Roman" panose="02020603050405020304" pitchFamily="18" charset="0"/>
            </a:endParaRPr>
          </a:p>
        </p:txBody>
      </p:sp>
      <p:grpSp>
        <p:nvGrpSpPr>
          <p:cNvPr id="6" name="组合 5"/>
          <p:cNvGrpSpPr/>
          <p:nvPr/>
        </p:nvGrpSpPr>
        <p:grpSpPr>
          <a:xfrm>
            <a:off x="413623" y="2333923"/>
            <a:ext cx="11159252" cy="1543016"/>
            <a:chOff x="404098" y="2562523"/>
            <a:chExt cx="11159252" cy="1543016"/>
          </a:xfrm>
        </p:grpSpPr>
        <p:sp>
          <p:nvSpPr>
            <p:cNvPr id="11" name="五边形 10"/>
            <p:cNvSpPr/>
            <p:nvPr/>
          </p:nvSpPr>
          <p:spPr>
            <a:xfrm>
              <a:off x="404098" y="256252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13" name="矩形 12"/>
            <p:cNvSpPr/>
            <p:nvPr/>
          </p:nvSpPr>
          <p:spPr>
            <a:xfrm>
              <a:off x="404098" y="3247162"/>
              <a:ext cx="11159252" cy="858377"/>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循环水泵耗电量反映出输配系统的用能效率，计量其耗电量可对输配系统进行评估。大规模的空调、供暖系统循环水泵额定功率大，便于实施单独电计量；而且相比于中小系统，单独计量更具有实际作用。</a:t>
              </a:r>
              <a:endPar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p:txBody>
        </p:sp>
      </p:grpSp>
    </p:spTree>
    <p:extLst>
      <p:ext uri="{BB962C8B-B14F-4D97-AF65-F5344CB8AC3E}">
        <p14:creationId xmlns:p14="http://schemas.microsoft.com/office/powerpoint/2010/main" val="37010534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11782</TotalTime>
  <Words>4033</Words>
  <Application>Microsoft Office PowerPoint</Application>
  <PresentationFormat>宽屏</PresentationFormat>
  <Paragraphs>164</Paragraphs>
  <Slides>35</Slides>
  <Notes>0</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35</vt:i4>
      </vt:variant>
    </vt:vector>
  </HeadingPairs>
  <TitlesOfParts>
    <vt:vector size="46" baseType="lpstr">
      <vt:lpstr>方正粗活意简体</vt:lpstr>
      <vt:lpstr>黑体</vt:lpstr>
      <vt:lpstr>楷体</vt:lpstr>
      <vt:lpstr>宋体</vt:lpstr>
      <vt:lpstr>微软雅黑</vt:lpstr>
      <vt:lpstr>Arial</vt:lpstr>
      <vt:lpstr>Calibri</vt:lpstr>
      <vt:lpstr>Calibri Light</vt:lpstr>
      <vt:lpstr>Times New Roman</vt:lpstr>
      <vt:lpstr>Office Theme</vt:lpstr>
      <vt:lpstr>Custom Design1</vt:lpstr>
      <vt:lpstr> 《四川省公共建筑节能设计标准》 DBJ51/143-2020 宣贯（第八章）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CSWADI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aaaaa</dc:title>
  <dc:creator>刘希臣</dc:creator>
  <cp:lastModifiedBy>闵晓丹</cp:lastModifiedBy>
  <cp:revision>707</cp:revision>
  <dcterms:created xsi:type="dcterms:W3CDTF">2016-12-01T02:01:25Z</dcterms:created>
  <dcterms:modified xsi:type="dcterms:W3CDTF">2020-05-09T07:39:20Z</dcterms:modified>
</cp:coreProperties>
</file>