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0" r:id="rId1"/>
    <p:sldMasterId id="2147483982" r:id="rId2"/>
  </p:sldMasterIdLst>
  <p:notesMasterIdLst>
    <p:notesMasterId r:id="rId31"/>
  </p:notesMasterIdLst>
  <p:sldIdLst>
    <p:sldId id="390" r:id="rId3"/>
    <p:sldId id="479" r:id="rId4"/>
    <p:sldId id="480" r:id="rId5"/>
    <p:sldId id="482" r:id="rId6"/>
    <p:sldId id="483" r:id="rId7"/>
    <p:sldId id="484" r:id="rId8"/>
    <p:sldId id="485" r:id="rId9"/>
    <p:sldId id="488" r:id="rId10"/>
    <p:sldId id="487" r:id="rId11"/>
    <p:sldId id="486" r:id="rId12"/>
    <p:sldId id="481" r:id="rId13"/>
    <p:sldId id="489" r:id="rId14"/>
    <p:sldId id="490" r:id="rId15"/>
    <p:sldId id="491" r:id="rId16"/>
    <p:sldId id="492" r:id="rId17"/>
    <p:sldId id="502" r:id="rId18"/>
    <p:sldId id="493" r:id="rId19"/>
    <p:sldId id="494" r:id="rId20"/>
    <p:sldId id="495" r:id="rId21"/>
    <p:sldId id="503" r:id="rId22"/>
    <p:sldId id="496" r:id="rId23"/>
    <p:sldId id="497" r:id="rId24"/>
    <p:sldId id="498" r:id="rId25"/>
    <p:sldId id="499" r:id="rId26"/>
    <p:sldId id="500" r:id="rId27"/>
    <p:sldId id="501" r:id="rId28"/>
    <p:sldId id="504" r:id="rId29"/>
    <p:sldId id="505"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5" autoAdjust="0"/>
    <p:restoredTop sz="94660"/>
  </p:normalViewPr>
  <p:slideViewPr>
    <p:cSldViewPr snapToGrid="0">
      <p:cViewPr varScale="1">
        <p:scale>
          <a:sx n="116" d="100"/>
          <a:sy n="116" d="100"/>
        </p:scale>
        <p:origin x="102"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 Id="rId8" Type="http://schemas.openxmlformats.org/officeDocument/2006/relationships/slide" Target="slides/slide6.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2.wmf"/><Relationship Id="rId4" Type="http://schemas.openxmlformats.org/officeDocument/2006/relationships/image" Target="../media/image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37DFDF-1DF1-4A0F-A92E-732E4DCE7159}" type="datetimeFigureOut">
              <a:rPr lang="zh-CN" altLang="en-US" smtClean="0"/>
              <a:t>2020/5/19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28DF428-218C-4988-A90B-703AEA574183}" type="slidenum">
              <a:rPr lang="zh-CN" altLang="en-US" smtClean="0"/>
              <a:t>‹#›</a:t>
            </a:fld>
            <a:endParaRPr lang="zh-CN" altLang="en-US"/>
          </a:p>
        </p:txBody>
      </p:sp>
    </p:spTree>
    <p:extLst>
      <p:ext uri="{BB962C8B-B14F-4D97-AF65-F5344CB8AC3E}">
        <p14:creationId xmlns:p14="http://schemas.microsoft.com/office/powerpoint/2010/main" val="3629817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ltLang="zh-CN" smtClean="0"/>
              <a:t>Click to edit Master title style</a:t>
            </a:r>
            <a:endParaRPr lang="zh-CN" alt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ltLang="zh-CN" smtClean="0"/>
              <a:t>Click to edit Master subtitle style</a:t>
            </a:r>
            <a:endParaRPr lang="zh-CN" altLang="en-US"/>
          </a:p>
        </p:txBody>
      </p:sp>
      <p:sp>
        <p:nvSpPr>
          <p:cNvPr id="4" name="Date Placeholder 3"/>
          <p:cNvSpPr>
            <a:spLocks noGrp="1"/>
          </p:cNvSpPr>
          <p:nvPr>
            <p:ph type="dt" sz="half" idx="10"/>
          </p:nvPr>
        </p:nvSpPr>
        <p:spPr/>
        <p:txBody>
          <a:bodyPr/>
          <a:lstStyle/>
          <a:p>
            <a:fld id="{99A489D9-F0B8-4466-AE6A-CB772922400C}" type="datetimeFigureOut">
              <a:rPr lang="zh-CN" altLang="en-US" smtClean="0"/>
              <a:t>2020/5/19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D1258BE-BBB4-46A8-BAFE-58FE2AF1213E}" type="slidenum">
              <a:rPr lang="zh-CN" altLang="en-US" smtClean="0"/>
              <a:t>‹#›</a:t>
            </a:fld>
            <a:endParaRPr lang="zh-CN" altLang="en-US"/>
          </a:p>
        </p:txBody>
      </p:sp>
    </p:spTree>
    <p:extLst>
      <p:ext uri="{BB962C8B-B14F-4D97-AF65-F5344CB8AC3E}">
        <p14:creationId xmlns:p14="http://schemas.microsoft.com/office/powerpoint/2010/main" val="61019156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ltLang="zh-CN" smtClean="0"/>
              <a:t>Click to edit Master title style</a:t>
            </a:r>
            <a:endParaRPr lang="zh-CN" alt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ltLang="zh-CN" smtClean="0"/>
              <a:t>Click to edit Master subtitle style</a:t>
            </a:r>
            <a:endParaRPr lang="zh-CN" altLang="en-US"/>
          </a:p>
        </p:txBody>
      </p:sp>
      <p:sp>
        <p:nvSpPr>
          <p:cNvPr id="4" name="Date Placeholder 3"/>
          <p:cNvSpPr>
            <a:spLocks noGrp="1"/>
          </p:cNvSpPr>
          <p:nvPr>
            <p:ph type="dt" sz="half" idx="10"/>
          </p:nvPr>
        </p:nvSpPr>
        <p:spPr/>
        <p:txBody>
          <a:bodyPr/>
          <a:lstStyle/>
          <a:p>
            <a:fld id="{7D8DE17B-1616-4914-9DD3-FB7AA461391B}" type="datetimeFigureOut">
              <a:rPr lang="zh-CN" altLang="en-US" smtClean="0"/>
              <a:t>2020/5/19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7CF6476-1941-4029-B189-65533FFEAEA6}" type="slidenum">
              <a:rPr lang="zh-CN" altLang="en-US" smtClean="0"/>
              <a:t>‹#›</a:t>
            </a:fld>
            <a:endParaRPr lang="zh-CN" altLang="en-US"/>
          </a:p>
        </p:txBody>
      </p:sp>
    </p:spTree>
    <p:extLst>
      <p:ext uri="{BB962C8B-B14F-4D97-AF65-F5344CB8AC3E}">
        <p14:creationId xmlns:p14="http://schemas.microsoft.com/office/powerpoint/2010/main" val="222451648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idx="1"/>
          </p:nvPr>
        </p:nvSpPr>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10"/>
          </p:nvPr>
        </p:nvSpPr>
        <p:spPr/>
        <p:txBody>
          <a:bodyPr/>
          <a:lstStyle/>
          <a:p>
            <a:fld id="{7D8DE17B-1616-4914-9DD3-FB7AA461391B}" type="datetimeFigureOut">
              <a:rPr lang="zh-CN" altLang="en-US" smtClean="0"/>
              <a:t>2020/5/19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7CF6476-1941-4029-B189-65533FFEAEA6}" type="slidenum">
              <a:rPr lang="zh-CN" altLang="en-US" smtClean="0"/>
              <a:t>‹#›</a:t>
            </a:fld>
            <a:endParaRPr lang="zh-CN" altLang="en-US"/>
          </a:p>
        </p:txBody>
      </p:sp>
    </p:spTree>
    <p:extLst>
      <p:ext uri="{BB962C8B-B14F-4D97-AF65-F5344CB8AC3E}">
        <p14:creationId xmlns:p14="http://schemas.microsoft.com/office/powerpoint/2010/main" val="3242251622"/>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831851" y="4589467"/>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ltLang="zh-CN" smtClean="0"/>
              <a:t>Click to edit Master text styles</a:t>
            </a:r>
          </a:p>
        </p:txBody>
      </p:sp>
      <p:sp>
        <p:nvSpPr>
          <p:cNvPr id="4" name="Date Placeholder 3"/>
          <p:cNvSpPr>
            <a:spLocks noGrp="1"/>
          </p:cNvSpPr>
          <p:nvPr>
            <p:ph type="dt" sz="half" idx="10"/>
          </p:nvPr>
        </p:nvSpPr>
        <p:spPr/>
        <p:txBody>
          <a:bodyPr/>
          <a:lstStyle/>
          <a:p>
            <a:fld id="{7D8DE17B-1616-4914-9DD3-FB7AA461391B}" type="datetimeFigureOut">
              <a:rPr lang="zh-CN" altLang="en-US" smtClean="0"/>
              <a:t>2020/5/19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7CF6476-1941-4029-B189-65533FFEAEA6}" type="slidenum">
              <a:rPr lang="zh-CN" altLang="en-US" smtClean="0"/>
              <a:t>‹#›</a:t>
            </a:fld>
            <a:endParaRPr lang="zh-CN" altLang="en-US"/>
          </a:p>
        </p:txBody>
      </p:sp>
    </p:spTree>
    <p:extLst>
      <p:ext uri="{BB962C8B-B14F-4D97-AF65-F5344CB8AC3E}">
        <p14:creationId xmlns:p14="http://schemas.microsoft.com/office/powerpoint/2010/main" val="977374512"/>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sz="half" idx="1"/>
          </p:nvPr>
        </p:nvSpPr>
        <p:spPr>
          <a:xfrm>
            <a:off x="838200" y="1825625"/>
            <a:ext cx="5181600" cy="4351338"/>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Content Placeholder 3"/>
          <p:cNvSpPr>
            <a:spLocks noGrp="1"/>
          </p:cNvSpPr>
          <p:nvPr>
            <p:ph sz="half" idx="2"/>
          </p:nvPr>
        </p:nvSpPr>
        <p:spPr>
          <a:xfrm>
            <a:off x="6172200" y="1825625"/>
            <a:ext cx="5181600" cy="4351338"/>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Date Placeholder 4"/>
          <p:cNvSpPr>
            <a:spLocks noGrp="1"/>
          </p:cNvSpPr>
          <p:nvPr>
            <p:ph type="dt" sz="half" idx="10"/>
          </p:nvPr>
        </p:nvSpPr>
        <p:spPr/>
        <p:txBody>
          <a:bodyPr/>
          <a:lstStyle/>
          <a:p>
            <a:fld id="{7D8DE17B-1616-4914-9DD3-FB7AA461391B}" type="datetimeFigureOut">
              <a:rPr lang="zh-CN" altLang="en-US" smtClean="0"/>
              <a:t>2020/5/19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7CF6476-1941-4029-B189-65533FFEAEA6}" type="slidenum">
              <a:rPr lang="zh-CN" altLang="en-US" smtClean="0"/>
              <a:t>‹#›</a:t>
            </a:fld>
            <a:endParaRPr lang="zh-CN" altLang="en-US"/>
          </a:p>
        </p:txBody>
      </p:sp>
    </p:spTree>
    <p:extLst>
      <p:ext uri="{BB962C8B-B14F-4D97-AF65-F5344CB8AC3E}">
        <p14:creationId xmlns:p14="http://schemas.microsoft.com/office/powerpoint/2010/main" val="373700969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US" altLang="zh-CN" smtClean="0"/>
              <a:t>Click to edit Master title style</a:t>
            </a:r>
            <a:endParaRPr lang="zh-CN" altLang="en-US"/>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ltLang="zh-CN" smtClean="0"/>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Text Placeholder 4"/>
          <p:cNvSpPr>
            <a:spLocks noGrp="1"/>
          </p:cNvSpPr>
          <p:nvPr>
            <p:ph type="body" sz="quarter" idx="3"/>
          </p:nvPr>
        </p:nvSpPr>
        <p:spPr>
          <a:xfrm>
            <a:off x="6172202"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ltLang="zh-CN" smtClean="0"/>
              <a:t>Click to edit Master text styles</a:t>
            </a:r>
          </a:p>
        </p:txBody>
      </p:sp>
      <p:sp>
        <p:nvSpPr>
          <p:cNvPr id="6" name="Content Placeholder 5"/>
          <p:cNvSpPr>
            <a:spLocks noGrp="1"/>
          </p:cNvSpPr>
          <p:nvPr>
            <p:ph sz="quarter" idx="4"/>
          </p:nvPr>
        </p:nvSpPr>
        <p:spPr>
          <a:xfrm>
            <a:off x="6172202" y="2505075"/>
            <a:ext cx="5183188" cy="3684588"/>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7" name="Date Placeholder 6"/>
          <p:cNvSpPr>
            <a:spLocks noGrp="1"/>
          </p:cNvSpPr>
          <p:nvPr>
            <p:ph type="dt" sz="half" idx="10"/>
          </p:nvPr>
        </p:nvSpPr>
        <p:spPr/>
        <p:txBody>
          <a:bodyPr/>
          <a:lstStyle/>
          <a:p>
            <a:fld id="{7D8DE17B-1616-4914-9DD3-FB7AA461391B}" type="datetimeFigureOut">
              <a:rPr lang="zh-CN" altLang="en-US" smtClean="0"/>
              <a:t>2020/5/19</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27CF6476-1941-4029-B189-65533FFEAEA6}" type="slidenum">
              <a:rPr lang="zh-CN" altLang="en-US" smtClean="0"/>
              <a:t>‹#›</a:t>
            </a:fld>
            <a:endParaRPr lang="zh-CN" altLang="en-US"/>
          </a:p>
        </p:txBody>
      </p:sp>
    </p:spTree>
    <p:extLst>
      <p:ext uri="{BB962C8B-B14F-4D97-AF65-F5344CB8AC3E}">
        <p14:creationId xmlns:p14="http://schemas.microsoft.com/office/powerpoint/2010/main" val="375428862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Date Placeholder 2"/>
          <p:cNvSpPr>
            <a:spLocks noGrp="1"/>
          </p:cNvSpPr>
          <p:nvPr>
            <p:ph type="dt" sz="half" idx="10"/>
          </p:nvPr>
        </p:nvSpPr>
        <p:spPr/>
        <p:txBody>
          <a:bodyPr/>
          <a:lstStyle/>
          <a:p>
            <a:fld id="{7D8DE17B-1616-4914-9DD3-FB7AA461391B}" type="datetimeFigureOut">
              <a:rPr lang="zh-CN" altLang="en-US" smtClean="0"/>
              <a:t>2020/5/19</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27CF6476-1941-4029-B189-65533FFEAEA6}" type="slidenum">
              <a:rPr lang="zh-CN" altLang="en-US" smtClean="0"/>
              <a:t>‹#›</a:t>
            </a:fld>
            <a:endParaRPr lang="zh-CN" altLang="en-US"/>
          </a:p>
        </p:txBody>
      </p:sp>
    </p:spTree>
    <p:extLst>
      <p:ext uri="{BB962C8B-B14F-4D97-AF65-F5344CB8AC3E}">
        <p14:creationId xmlns:p14="http://schemas.microsoft.com/office/powerpoint/2010/main" val="37541880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8DE17B-1616-4914-9DD3-FB7AA461391B}" type="datetimeFigureOut">
              <a:rPr lang="zh-CN" altLang="en-US" smtClean="0"/>
              <a:t>2020/5/19</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27CF6476-1941-4029-B189-65533FFEAEA6}" type="slidenum">
              <a:rPr lang="zh-CN" altLang="en-US" smtClean="0"/>
              <a:t>‹#›</a:t>
            </a:fld>
            <a:endParaRPr lang="zh-CN" altLang="en-US"/>
          </a:p>
        </p:txBody>
      </p:sp>
    </p:spTree>
    <p:extLst>
      <p:ext uri="{BB962C8B-B14F-4D97-AF65-F5344CB8AC3E}">
        <p14:creationId xmlns:p14="http://schemas.microsoft.com/office/powerpoint/2010/main" val="34502781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ltLang="zh-CN" smtClean="0"/>
              <a:t>Click to edit Master title style</a:t>
            </a:r>
            <a:endParaRPr lang="zh-CN" altLang="en-US"/>
          </a:p>
        </p:txBody>
      </p:sp>
      <p:sp>
        <p:nvSpPr>
          <p:cNvPr id="3" name="Content Placeholder 2"/>
          <p:cNvSpPr>
            <a:spLocks noGrp="1"/>
          </p:cNvSpPr>
          <p:nvPr>
            <p:ph idx="1"/>
          </p:nvPr>
        </p:nvSpPr>
        <p:spPr>
          <a:xfrm>
            <a:off x="5183188" y="987429"/>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ltLang="zh-CN" smtClean="0"/>
              <a:t>Click to edit Master text styles</a:t>
            </a:r>
          </a:p>
        </p:txBody>
      </p:sp>
      <p:sp>
        <p:nvSpPr>
          <p:cNvPr id="5" name="Date Placeholder 4"/>
          <p:cNvSpPr>
            <a:spLocks noGrp="1"/>
          </p:cNvSpPr>
          <p:nvPr>
            <p:ph type="dt" sz="half" idx="10"/>
          </p:nvPr>
        </p:nvSpPr>
        <p:spPr/>
        <p:txBody>
          <a:bodyPr/>
          <a:lstStyle/>
          <a:p>
            <a:fld id="{7D8DE17B-1616-4914-9DD3-FB7AA461391B}" type="datetimeFigureOut">
              <a:rPr lang="zh-CN" altLang="en-US" smtClean="0"/>
              <a:t>2020/5/19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7CF6476-1941-4029-B189-65533FFEAEA6}" type="slidenum">
              <a:rPr lang="zh-CN" altLang="en-US" smtClean="0"/>
              <a:t>‹#›</a:t>
            </a:fld>
            <a:endParaRPr lang="zh-CN" altLang="en-US"/>
          </a:p>
        </p:txBody>
      </p:sp>
    </p:spTree>
    <p:extLst>
      <p:ext uri="{BB962C8B-B14F-4D97-AF65-F5344CB8AC3E}">
        <p14:creationId xmlns:p14="http://schemas.microsoft.com/office/powerpoint/2010/main" val="25712186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ltLang="zh-CN" smtClean="0"/>
              <a:t>Click to edit Master title style</a:t>
            </a:r>
            <a:endParaRPr lang="zh-CN" altLang="en-US"/>
          </a:p>
        </p:txBody>
      </p:sp>
      <p:sp>
        <p:nvSpPr>
          <p:cNvPr id="3" name="Picture Placeholder 2"/>
          <p:cNvSpPr>
            <a:spLocks noGrp="1"/>
          </p:cNvSpPr>
          <p:nvPr>
            <p:ph type="pic" idx="1"/>
          </p:nvPr>
        </p:nvSpPr>
        <p:spPr>
          <a:xfrm>
            <a:off x="5183188" y="987429"/>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zh-CN" alt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ltLang="zh-CN" smtClean="0"/>
              <a:t>Click to edit Master text styles</a:t>
            </a:r>
          </a:p>
        </p:txBody>
      </p:sp>
      <p:sp>
        <p:nvSpPr>
          <p:cNvPr id="5" name="Date Placeholder 4"/>
          <p:cNvSpPr>
            <a:spLocks noGrp="1"/>
          </p:cNvSpPr>
          <p:nvPr>
            <p:ph type="dt" sz="half" idx="10"/>
          </p:nvPr>
        </p:nvSpPr>
        <p:spPr/>
        <p:txBody>
          <a:bodyPr/>
          <a:lstStyle/>
          <a:p>
            <a:fld id="{7D8DE17B-1616-4914-9DD3-FB7AA461391B}" type="datetimeFigureOut">
              <a:rPr lang="zh-CN" altLang="en-US" smtClean="0"/>
              <a:t>2020/5/19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7CF6476-1941-4029-B189-65533FFEAEA6}" type="slidenum">
              <a:rPr lang="zh-CN" altLang="en-US" smtClean="0"/>
              <a:t>‹#›</a:t>
            </a:fld>
            <a:endParaRPr lang="zh-CN" altLang="en-US"/>
          </a:p>
        </p:txBody>
      </p:sp>
    </p:spTree>
    <p:extLst>
      <p:ext uri="{BB962C8B-B14F-4D97-AF65-F5344CB8AC3E}">
        <p14:creationId xmlns:p14="http://schemas.microsoft.com/office/powerpoint/2010/main" val="33597355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10"/>
          </p:nvPr>
        </p:nvSpPr>
        <p:spPr/>
        <p:txBody>
          <a:bodyPr/>
          <a:lstStyle/>
          <a:p>
            <a:fld id="{7D8DE17B-1616-4914-9DD3-FB7AA461391B}" type="datetimeFigureOut">
              <a:rPr lang="zh-CN" altLang="en-US" smtClean="0"/>
              <a:t>2020/5/19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7CF6476-1941-4029-B189-65533FFEAEA6}" type="slidenum">
              <a:rPr lang="zh-CN" altLang="en-US" smtClean="0"/>
              <a:t>‹#›</a:t>
            </a:fld>
            <a:endParaRPr lang="zh-CN" altLang="en-US"/>
          </a:p>
        </p:txBody>
      </p:sp>
    </p:spTree>
    <p:extLst>
      <p:ext uri="{BB962C8B-B14F-4D97-AF65-F5344CB8AC3E}">
        <p14:creationId xmlns:p14="http://schemas.microsoft.com/office/powerpoint/2010/main" val="567831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sz="half" idx="1"/>
          </p:nvPr>
        </p:nvSpPr>
        <p:spPr>
          <a:xfrm>
            <a:off x="838200" y="1825625"/>
            <a:ext cx="5181600" cy="4351338"/>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Content Placeholder 3"/>
          <p:cNvSpPr>
            <a:spLocks noGrp="1"/>
          </p:cNvSpPr>
          <p:nvPr>
            <p:ph sz="half" idx="2"/>
          </p:nvPr>
        </p:nvSpPr>
        <p:spPr>
          <a:xfrm>
            <a:off x="6172200" y="1825625"/>
            <a:ext cx="5181600" cy="4351338"/>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Date Placeholder 4"/>
          <p:cNvSpPr>
            <a:spLocks noGrp="1"/>
          </p:cNvSpPr>
          <p:nvPr>
            <p:ph type="dt" sz="half" idx="10"/>
          </p:nvPr>
        </p:nvSpPr>
        <p:spPr/>
        <p:txBody>
          <a:bodyPr/>
          <a:lstStyle/>
          <a:p>
            <a:fld id="{99A489D9-F0B8-4466-AE6A-CB772922400C}" type="datetimeFigureOut">
              <a:rPr lang="zh-CN" altLang="en-US" smtClean="0"/>
              <a:t>2020/5/19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D1258BE-BBB4-46A8-BAFE-58FE2AF1213E}" type="slidenum">
              <a:rPr lang="zh-CN" altLang="en-US" smtClean="0"/>
              <a:t>‹#›</a:t>
            </a:fld>
            <a:endParaRPr lang="zh-CN" altLang="en-US"/>
          </a:p>
        </p:txBody>
      </p:sp>
    </p:spTree>
    <p:extLst>
      <p:ext uri="{BB962C8B-B14F-4D97-AF65-F5344CB8AC3E}">
        <p14:creationId xmlns:p14="http://schemas.microsoft.com/office/powerpoint/2010/main" val="4264352826"/>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5"/>
            <a:ext cx="2628900" cy="5811838"/>
          </a:xfrm>
        </p:spPr>
        <p:txBody>
          <a:bodyPr vert="eaVert"/>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a:xfrm>
            <a:off x="838202" y="365125"/>
            <a:ext cx="7734300" cy="5811838"/>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10"/>
          </p:nvPr>
        </p:nvSpPr>
        <p:spPr/>
        <p:txBody>
          <a:bodyPr/>
          <a:lstStyle/>
          <a:p>
            <a:fld id="{7D8DE17B-1616-4914-9DD3-FB7AA461391B}" type="datetimeFigureOut">
              <a:rPr lang="zh-CN" altLang="en-US" smtClean="0"/>
              <a:t>2020/5/19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7CF6476-1941-4029-B189-65533FFEAEA6}" type="slidenum">
              <a:rPr lang="zh-CN" altLang="en-US" smtClean="0"/>
              <a:t>‹#›</a:t>
            </a:fld>
            <a:endParaRPr lang="zh-CN" altLang="en-US"/>
          </a:p>
        </p:txBody>
      </p:sp>
    </p:spTree>
    <p:extLst>
      <p:ext uri="{BB962C8B-B14F-4D97-AF65-F5344CB8AC3E}">
        <p14:creationId xmlns:p14="http://schemas.microsoft.com/office/powerpoint/2010/main" val="393714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US" altLang="zh-CN" smtClean="0"/>
              <a:t>Click to edit Master title style</a:t>
            </a:r>
            <a:endParaRPr lang="zh-CN" altLang="en-US"/>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ltLang="zh-CN" smtClean="0"/>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Text Placeholder 4"/>
          <p:cNvSpPr>
            <a:spLocks noGrp="1"/>
          </p:cNvSpPr>
          <p:nvPr>
            <p:ph type="body" sz="quarter" idx="3"/>
          </p:nvPr>
        </p:nvSpPr>
        <p:spPr>
          <a:xfrm>
            <a:off x="6172202"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ltLang="zh-CN" smtClean="0"/>
              <a:t>Click to edit Master text styles</a:t>
            </a:r>
          </a:p>
        </p:txBody>
      </p:sp>
      <p:sp>
        <p:nvSpPr>
          <p:cNvPr id="6" name="Content Placeholder 5"/>
          <p:cNvSpPr>
            <a:spLocks noGrp="1"/>
          </p:cNvSpPr>
          <p:nvPr>
            <p:ph sz="quarter" idx="4"/>
          </p:nvPr>
        </p:nvSpPr>
        <p:spPr>
          <a:xfrm>
            <a:off x="6172202" y="2505075"/>
            <a:ext cx="5183188" cy="3684588"/>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7" name="Date Placeholder 6"/>
          <p:cNvSpPr>
            <a:spLocks noGrp="1"/>
          </p:cNvSpPr>
          <p:nvPr>
            <p:ph type="dt" sz="half" idx="10"/>
          </p:nvPr>
        </p:nvSpPr>
        <p:spPr/>
        <p:txBody>
          <a:bodyPr/>
          <a:lstStyle/>
          <a:p>
            <a:fld id="{99A489D9-F0B8-4466-AE6A-CB772922400C}" type="datetimeFigureOut">
              <a:rPr lang="zh-CN" altLang="en-US" smtClean="0"/>
              <a:t>2020/5/19</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6D1258BE-BBB4-46A8-BAFE-58FE2AF1213E}" type="slidenum">
              <a:rPr lang="zh-CN" altLang="en-US" smtClean="0"/>
              <a:t>‹#›</a:t>
            </a:fld>
            <a:endParaRPr lang="zh-CN" altLang="en-US"/>
          </a:p>
        </p:txBody>
      </p:sp>
      <p:cxnSp>
        <p:nvCxnSpPr>
          <p:cNvPr id="10" name="直接连接符 13"/>
          <p:cNvCxnSpPr/>
          <p:nvPr userDrawn="1"/>
        </p:nvCxnSpPr>
        <p:spPr>
          <a:xfrm>
            <a:off x="838203" y="1488711"/>
            <a:ext cx="6858447" cy="0"/>
          </a:xfrm>
          <a:prstGeom prst="line">
            <a:avLst/>
          </a:prstGeom>
          <a:ln w="38100">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pic>
        <p:nvPicPr>
          <p:cNvPr id="11" name="Picture 2" descr="C:\Users\BIM--\Desktop\CSWADI-LOPGO.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74233" y="1129916"/>
            <a:ext cx="758333" cy="203599"/>
          </a:xfrm>
          <a:prstGeom prst="rect">
            <a:avLst/>
          </a:prstGeom>
          <a:noFill/>
          <a:ln>
            <a:noFill/>
          </a:ln>
          <a:effectLst>
            <a:reflection blurRad="6350" stA="52000" endA="300" endPos="35000" dir="5400000" sy="-100000" algn="bl" rotWithShape="0"/>
          </a:effectLst>
          <a:extLst>
            <a:ext uri="{909E8E84-426E-40DD-AFC4-6F175D3DCCD1}">
              <a14:hiddenFill xmlns:a14="http://schemas.microsoft.com/office/drawing/2010/main">
                <a:solidFill>
                  <a:srgbClr val="FFFFFF"/>
                </a:solidFill>
              </a14:hiddenFill>
            </a:ext>
          </a:extLst>
        </p:spPr>
      </p:pic>
      <p:grpSp>
        <p:nvGrpSpPr>
          <p:cNvPr id="12" name="组合 1"/>
          <p:cNvGrpSpPr/>
          <p:nvPr userDrawn="1"/>
        </p:nvGrpSpPr>
        <p:grpSpPr>
          <a:xfrm>
            <a:off x="7696648" y="1085190"/>
            <a:ext cx="2393803" cy="403520"/>
            <a:chOff x="2881833" y="2597337"/>
            <a:chExt cx="3951821" cy="666148"/>
          </a:xfrm>
        </p:grpSpPr>
        <p:sp>
          <p:nvSpPr>
            <p:cNvPr id="13" name="TextBox 6"/>
            <p:cNvSpPr txBox="1"/>
            <p:nvPr userDrawn="1"/>
          </p:nvSpPr>
          <p:spPr>
            <a:xfrm>
              <a:off x="4570387" y="2597337"/>
              <a:ext cx="2165358" cy="419387"/>
            </a:xfrm>
            <a:prstGeom prst="rect">
              <a:avLst/>
            </a:prstGeom>
            <a:noFill/>
          </p:spPr>
          <p:txBody>
            <a:bodyPr wrap="square">
              <a:spAutoFit/>
              <a:scene3d>
                <a:camera prst="orthographicFront"/>
                <a:lightRig rig="soft" dir="tl">
                  <a:rot lat="0" lon="0" rev="0"/>
                </a:lightRig>
              </a:scene3d>
              <a:sp3d contourW="25400" prstMaterial="matte">
                <a:contourClr>
                  <a:schemeClr val="accent2">
                    <a:tint val="20000"/>
                  </a:schemeClr>
                </a:contourClr>
              </a:sp3d>
            </a:bodyPr>
            <a:lstStyle/>
            <a:p>
              <a:pPr algn="ctr" fontAlgn="auto">
                <a:spcBef>
                  <a:spcPts val="0"/>
                </a:spcBef>
                <a:spcAft>
                  <a:spcPts val="0"/>
                </a:spcAft>
                <a:defRPr/>
              </a:pPr>
              <a:endParaRPr lang="zh-CN" altLang="en-US" sz="1051" b="1" cap="none" spc="51" dirty="0">
                <a:ln w="11430"/>
                <a:solidFill>
                  <a:schemeClr val="tx1">
                    <a:lumMod val="50000"/>
                    <a:lumOff val="50000"/>
                  </a:schemeClr>
                </a:solidFill>
                <a:effectLst>
                  <a:reflection blurRad="6350" stA="22000" endPos="64000" dist="12700" dir="5400000" sy="-100000" algn="bl" rotWithShape="0"/>
                </a:effectLst>
                <a:latin typeface="微软雅黑" panose="020B0503020204020204" pitchFamily="34" charset="-122"/>
                <a:ea typeface="微软雅黑" panose="020B0503020204020204" pitchFamily="34" charset="-122"/>
              </a:endParaRPr>
            </a:p>
          </p:txBody>
        </p:sp>
        <p:grpSp>
          <p:nvGrpSpPr>
            <p:cNvPr id="14" name="组合 24"/>
            <p:cNvGrpSpPr/>
            <p:nvPr userDrawn="1"/>
          </p:nvGrpSpPr>
          <p:grpSpPr>
            <a:xfrm>
              <a:off x="2881833" y="2969359"/>
              <a:ext cx="3497735" cy="225953"/>
              <a:chOff x="1659311" y="3683367"/>
              <a:chExt cx="3497735" cy="410820"/>
            </a:xfrm>
          </p:grpSpPr>
          <p:cxnSp>
            <p:nvCxnSpPr>
              <p:cNvPr id="16" name="直接连接符 18"/>
              <p:cNvCxnSpPr/>
              <p:nvPr userDrawn="1"/>
            </p:nvCxnSpPr>
            <p:spPr>
              <a:xfrm>
                <a:off x="1659311" y="4094186"/>
                <a:ext cx="168855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直接连接符 21"/>
              <p:cNvCxnSpPr/>
              <p:nvPr userDrawn="1"/>
            </p:nvCxnSpPr>
            <p:spPr>
              <a:xfrm>
                <a:off x="3645348" y="3689127"/>
                <a:ext cx="151169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直接连接符 22"/>
              <p:cNvCxnSpPr/>
              <p:nvPr userDrawn="1"/>
            </p:nvCxnSpPr>
            <p:spPr>
              <a:xfrm flipV="1">
                <a:off x="3347863" y="3683367"/>
                <a:ext cx="297484" cy="410820"/>
              </a:xfrm>
              <a:prstGeom prst="line">
                <a:avLst/>
              </a:prstGeom>
            </p:spPr>
            <p:style>
              <a:lnRef idx="1">
                <a:schemeClr val="accent1"/>
              </a:lnRef>
              <a:fillRef idx="0">
                <a:schemeClr val="accent1"/>
              </a:fillRef>
              <a:effectRef idx="0">
                <a:schemeClr val="accent1"/>
              </a:effectRef>
              <a:fontRef idx="minor">
                <a:schemeClr val="tx1"/>
              </a:fontRef>
            </p:style>
          </p:cxnSp>
        </p:grpSp>
        <p:sp>
          <p:nvSpPr>
            <p:cNvPr id="15" name="TextBox 6"/>
            <p:cNvSpPr txBox="1"/>
            <p:nvPr userDrawn="1"/>
          </p:nvSpPr>
          <p:spPr>
            <a:xfrm>
              <a:off x="4575034" y="2984035"/>
              <a:ext cx="2258620" cy="279450"/>
            </a:xfrm>
            <a:prstGeom prst="rect">
              <a:avLst/>
            </a:prstGeom>
            <a:noFill/>
          </p:spPr>
          <p:txBody>
            <a:bodyPr wrap="square">
              <a:spAutoFit/>
              <a:scene3d>
                <a:camera prst="orthographicFront"/>
                <a:lightRig rig="soft" dir="tl">
                  <a:rot lat="0" lon="0" rev="0"/>
                </a:lightRig>
              </a:scene3d>
              <a:sp3d contourW="25400" prstMaterial="matte">
                <a:contourClr>
                  <a:schemeClr val="accent2">
                    <a:tint val="20000"/>
                  </a:schemeClr>
                </a:contourClr>
              </a:sp3d>
            </a:bodyPr>
            <a:lstStyle/>
            <a:p>
              <a:pPr algn="ctr" fontAlgn="auto">
                <a:spcBef>
                  <a:spcPts val="0"/>
                </a:spcBef>
                <a:spcAft>
                  <a:spcPts val="0"/>
                </a:spcAft>
                <a:defRPr/>
              </a:pPr>
              <a:r>
                <a:rPr lang="en-US" altLang="zh-CN" sz="500" b="0" i="0" cap="none" spc="0" dirty="0" smtClean="0">
                  <a:ln w="11430"/>
                  <a:solidFill>
                    <a:srgbClr val="C00000"/>
                  </a:solidFill>
                  <a:effectLst/>
                  <a:latin typeface="微软雅黑" panose="020B0503020204020204" pitchFamily="34" charset="-122"/>
                  <a:ea typeface="微软雅黑" panose="020B0503020204020204" pitchFamily="34" charset="-122"/>
                </a:rPr>
                <a:t>BIM Research and Application Center</a:t>
              </a:r>
              <a:endParaRPr lang="zh-CN" altLang="en-US" sz="500" b="0" i="0" cap="none" spc="0" dirty="0">
                <a:ln w="11430"/>
                <a:solidFill>
                  <a:srgbClr val="C00000"/>
                </a:solidFill>
                <a:effectLst/>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26319092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Date Placeholder 2"/>
          <p:cNvSpPr>
            <a:spLocks noGrp="1"/>
          </p:cNvSpPr>
          <p:nvPr>
            <p:ph type="dt" sz="half" idx="10"/>
          </p:nvPr>
        </p:nvSpPr>
        <p:spPr/>
        <p:txBody>
          <a:bodyPr/>
          <a:lstStyle/>
          <a:p>
            <a:fld id="{99A489D9-F0B8-4466-AE6A-CB772922400C}" type="datetimeFigureOut">
              <a:rPr lang="zh-CN" altLang="en-US" smtClean="0"/>
              <a:t>2020/5/19</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6D1258BE-BBB4-46A8-BAFE-58FE2AF1213E}" type="slidenum">
              <a:rPr lang="zh-CN" altLang="en-US" smtClean="0"/>
              <a:t>‹#›</a:t>
            </a:fld>
            <a:endParaRPr lang="zh-CN" altLang="en-US"/>
          </a:p>
        </p:txBody>
      </p:sp>
      <p:cxnSp>
        <p:nvCxnSpPr>
          <p:cNvPr id="6" name="直接连接符 13"/>
          <p:cNvCxnSpPr/>
          <p:nvPr userDrawn="1"/>
        </p:nvCxnSpPr>
        <p:spPr>
          <a:xfrm>
            <a:off x="838203" y="1488711"/>
            <a:ext cx="6858447" cy="0"/>
          </a:xfrm>
          <a:prstGeom prst="line">
            <a:avLst/>
          </a:prstGeom>
          <a:ln w="38100">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856130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A489D9-F0B8-4466-AE6A-CB772922400C}" type="datetimeFigureOut">
              <a:rPr lang="zh-CN" altLang="en-US" smtClean="0"/>
              <a:t>2020/5/19</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6D1258BE-BBB4-46A8-BAFE-58FE2AF1213E}" type="slidenum">
              <a:rPr lang="zh-CN" altLang="en-US" smtClean="0"/>
              <a:t>‹#›</a:t>
            </a:fld>
            <a:endParaRPr lang="zh-CN" altLang="en-US"/>
          </a:p>
        </p:txBody>
      </p:sp>
    </p:spTree>
    <p:extLst>
      <p:ext uri="{BB962C8B-B14F-4D97-AF65-F5344CB8AC3E}">
        <p14:creationId xmlns:p14="http://schemas.microsoft.com/office/powerpoint/2010/main" val="43099021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ltLang="zh-CN" smtClean="0"/>
              <a:t>Click to edit Master title style</a:t>
            </a:r>
            <a:endParaRPr lang="zh-CN" altLang="en-US"/>
          </a:p>
        </p:txBody>
      </p:sp>
      <p:sp>
        <p:nvSpPr>
          <p:cNvPr id="3" name="Content Placeholder 2"/>
          <p:cNvSpPr>
            <a:spLocks noGrp="1"/>
          </p:cNvSpPr>
          <p:nvPr>
            <p:ph idx="1"/>
          </p:nvPr>
        </p:nvSpPr>
        <p:spPr>
          <a:xfrm>
            <a:off x="5183188" y="987429"/>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ltLang="zh-CN" smtClean="0"/>
              <a:t>Click to edit Master text styles</a:t>
            </a:r>
          </a:p>
        </p:txBody>
      </p:sp>
      <p:sp>
        <p:nvSpPr>
          <p:cNvPr id="5" name="Date Placeholder 4"/>
          <p:cNvSpPr>
            <a:spLocks noGrp="1"/>
          </p:cNvSpPr>
          <p:nvPr>
            <p:ph type="dt" sz="half" idx="10"/>
          </p:nvPr>
        </p:nvSpPr>
        <p:spPr/>
        <p:txBody>
          <a:bodyPr/>
          <a:lstStyle/>
          <a:p>
            <a:fld id="{99A489D9-F0B8-4466-AE6A-CB772922400C}" type="datetimeFigureOut">
              <a:rPr lang="zh-CN" altLang="en-US" smtClean="0"/>
              <a:t>2020/5/19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D1258BE-BBB4-46A8-BAFE-58FE2AF1213E}" type="slidenum">
              <a:rPr lang="zh-CN" altLang="en-US" smtClean="0"/>
              <a:t>‹#›</a:t>
            </a:fld>
            <a:endParaRPr lang="zh-CN" altLang="en-US"/>
          </a:p>
        </p:txBody>
      </p:sp>
    </p:spTree>
    <p:extLst>
      <p:ext uri="{BB962C8B-B14F-4D97-AF65-F5344CB8AC3E}">
        <p14:creationId xmlns:p14="http://schemas.microsoft.com/office/powerpoint/2010/main" val="173242054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ltLang="zh-CN" smtClean="0"/>
              <a:t>Click to edit Master title style</a:t>
            </a:r>
            <a:endParaRPr lang="zh-CN" altLang="en-US"/>
          </a:p>
        </p:txBody>
      </p:sp>
      <p:sp>
        <p:nvSpPr>
          <p:cNvPr id="3" name="Picture Placeholder 2"/>
          <p:cNvSpPr>
            <a:spLocks noGrp="1"/>
          </p:cNvSpPr>
          <p:nvPr>
            <p:ph type="pic" idx="1"/>
          </p:nvPr>
        </p:nvSpPr>
        <p:spPr>
          <a:xfrm>
            <a:off x="5183188" y="987429"/>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zh-CN" alt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ltLang="zh-CN" smtClean="0"/>
              <a:t>Click to edit Master text styles</a:t>
            </a:r>
          </a:p>
        </p:txBody>
      </p:sp>
      <p:sp>
        <p:nvSpPr>
          <p:cNvPr id="5" name="Date Placeholder 4"/>
          <p:cNvSpPr>
            <a:spLocks noGrp="1"/>
          </p:cNvSpPr>
          <p:nvPr>
            <p:ph type="dt" sz="half" idx="10"/>
          </p:nvPr>
        </p:nvSpPr>
        <p:spPr/>
        <p:txBody>
          <a:bodyPr/>
          <a:lstStyle/>
          <a:p>
            <a:fld id="{99A489D9-F0B8-4466-AE6A-CB772922400C}" type="datetimeFigureOut">
              <a:rPr lang="zh-CN" altLang="en-US" smtClean="0"/>
              <a:t>2020/5/19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D1258BE-BBB4-46A8-BAFE-58FE2AF1213E}" type="slidenum">
              <a:rPr lang="zh-CN" altLang="en-US" smtClean="0"/>
              <a:t>‹#›</a:t>
            </a:fld>
            <a:endParaRPr lang="zh-CN" altLang="en-US"/>
          </a:p>
        </p:txBody>
      </p:sp>
    </p:spTree>
    <p:extLst>
      <p:ext uri="{BB962C8B-B14F-4D97-AF65-F5344CB8AC3E}">
        <p14:creationId xmlns:p14="http://schemas.microsoft.com/office/powerpoint/2010/main" val="19371406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10"/>
          </p:nvPr>
        </p:nvSpPr>
        <p:spPr/>
        <p:txBody>
          <a:bodyPr/>
          <a:lstStyle/>
          <a:p>
            <a:fld id="{99A489D9-F0B8-4466-AE6A-CB772922400C}" type="datetimeFigureOut">
              <a:rPr lang="zh-CN" altLang="en-US" smtClean="0"/>
              <a:t>2020/5/19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D1258BE-BBB4-46A8-BAFE-58FE2AF1213E}" type="slidenum">
              <a:rPr lang="zh-CN" altLang="en-US" smtClean="0"/>
              <a:t>‹#›</a:t>
            </a:fld>
            <a:endParaRPr lang="zh-CN" altLang="en-US"/>
          </a:p>
        </p:txBody>
      </p:sp>
    </p:spTree>
    <p:extLst>
      <p:ext uri="{BB962C8B-B14F-4D97-AF65-F5344CB8AC3E}">
        <p14:creationId xmlns:p14="http://schemas.microsoft.com/office/powerpoint/2010/main" val="424195366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5"/>
            <a:ext cx="2628900" cy="5811838"/>
          </a:xfrm>
        </p:spPr>
        <p:txBody>
          <a:bodyPr vert="eaVert"/>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a:xfrm>
            <a:off x="838202" y="365125"/>
            <a:ext cx="7734300" cy="5811838"/>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10"/>
          </p:nvPr>
        </p:nvSpPr>
        <p:spPr/>
        <p:txBody>
          <a:bodyPr/>
          <a:lstStyle/>
          <a:p>
            <a:fld id="{99A489D9-F0B8-4466-AE6A-CB772922400C}" type="datetimeFigureOut">
              <a:rPr lang="zh-CN" altLang="en-US" smtClean="0"/>
              <a:t>2020/5/19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D1258BE-BBB4-46A8-BAFE-58FE2AF1213E}" type="slidenum">
              <a:rPr lang="zh-CN" altLang="en-US" smtClean="0"/>
              <a:t>‹#›</a:t>
            </a:fld>
            <a:endParaRPr lang="zh-CN" altLang="en-US"/>
          </a:p>
        </p:txBody>
      </p:sp>
    </p:spTree>
    <p:extLst>
      <p:ext uri="{BB962C8B-B14F-4D97-AF65-F5344CB8AC3E}">
        <p14:creationId xmlns:p14="http://schemas.microsoft.com/office/powerpoint/2010/main" val="46129669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altLang="zh-CN" dirty="0" smtClean="0"/>
              <a:t>Click to edit Master title style</a:t>
            </a:r>
            <a:endParaRPr lang="zh-CN" alt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A489D9-F0B8-4466-AE6A-CB772922400C}" type="datetimeFigureOut">
              <a:rPr lang="zh-CN" altLang="en-US" smtClean="0"/>
              <a:t>2020/5/19</a:t>
            </a:fld>
            <a:endParaRPr lang="zh-CN" altLang="en-US"/>
          </a:p>
        </p:txBody>
      </p:sp>
      <p:sp>
        <p:nvSpPr>
          <p:cNvPr id="5" name="Footer Placeholder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1258BE-BBB4-46A8-BAFE-58FE2AF1213E}" type="slidenum">
              <a:rPr lang="zh-CN" altLang="en-US" smtClean="0"/>
              <a:t>‹#›</a:t>
            </a:fld>
            <a:endParaRPr lang="zh-CN" altLang="en-US"/>
          </a:p>
        </p:txBody>
      </p:sp>
      <p:cxnSp>
        <p:nvCxnSpPr>
          <p:cNvPr id="7" name="直接连接符 13"/>
          <p:cNvCxnSpPr/>
          <p:nvPr userDrawn="1"/>
        </p:nvCxnSpPr>
        <p:spPr>
          <a:xfrm flipV="1">
            <a:off x="0" y="622570"/>
            <a:ext cx="12192000" cy="2974"/>
          </a:xfrm>
          <a:prstGeom prst="line">
            <a:avLst/>
          </a:prstGeom>
          <a:ln w="38100">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9" name="矩形 18"/>
          <p:cNvSpPr/>
          <p:nvPr userDrawn="1"/>
        </p:nvSpPr>
        <p:spPr>
          <a:xfrm>
            <a:off x="0" y="185738"/>
            <a:ext cx="4108818" cy="369332"/>
          </a:xfrm>
          <a:prstGeom prst="rect">
            <a:avLst/>
          </a:prstGeom>
          <a:noFill/>
        </p:spPr>
        <p:txBody>
          <a:bodyPr wrap="none" lIns="91440" tIns="45720" rIns="91440" bIns="45720">
            <a:spAutoFit/>
          </a:bodyPr>
          <a:lstStyle/>
          <a:p>
            <a:pPr algn="ctr"/>
            <a:r>
              <a:rPr lang="en-US" altLang="zh-CN" sz="1800" b="0" cap="none" spc="0" dirty="0" smtClean="0">
                <a:ln w="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a:t>
            </a:r>
            <a:r>
              <a:rPr lang="zh-CN" altLang="en-US" sz="1800" b="0" cap="none" spc="0" dirty="0" smtClean="0">
                <a:ln w="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四川省公共建筑节能设计标准</a:t>
            </a:r>
            <a:r>
              <a:rPr lang="en-US" altLang="zh-CN" sz="1800" b="0" cap="none" spc="0" dirty="0" smtClean="0">
                <a:ln w="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a:t>
            </a:r>
            <a:r>
              <a:rPr lang="zh-CN" altLang="en-US" sz="1800" b="0" cap="none" spc="0" dirty="0" smtClean="0">
                <a:ln w="0"/>
                <a:solidFill>
                  <a:schemeClr val="tx1"/>
                </a:solidFill>
                <a:effectLst>
                  <a:outerShdw blurRad="38100" dist="19050" dir="2700000" algn="tl" rotWithShape="0">
                    <a:schemeClr val="dk1">
                      <a:alpha val="40000"/>
                    </a:schemeClr>
                  </a:outerShdw>
                </a:effectLst>
                <a:latin typeface="方正粗活意简体" panose="03000509000000000000" pitchFamily="65" charset="-122"/>
                <a:ea typeface="方正粗活意简体" panose="03000509000000000000" pitchFamily="65" charset="-122"/>
              </a:rPr>
              <a:t>宣贯</a:t>
            </a:r>
            <a:endParaRPr lang="zh-CN" altLang="en-US" sz="1800" b="0" cap="none" spc="0" dirty="0">
              <a:ln w="0"/>
              <a:solidFill>
                <a:schemeClr val="tx1"/>
              </a:solidFill>
              <a:effectLst>
                <a:outerShdw blurRad="38100" dist="19050" dir="2700000" algn="tl" rotWithShape="0">
                  <a:schemeClr val="dk1">
                    <a:alpha val="40000"/>
                  </a:schemeClr>
                </a:outerShdw>
              </a:effectLst>
              <a:latin typeface="方正粗活意简体" panose="03000509000000000000" pitchFamily="65" charset="-122"/>
              <a:ea typeface="方正粗活意简体" panose="03000509000000000000" pitchFamily="65" charset="-122"/>
            </a:endParaRPr>
          </a:p>
        </p:txBody>
      </p:sp>
    </p:spTree>
    <p:extLst>
      <p:ext uri="{BB962C8B-B14F-4D97-AF65-F5344CB8AC3E}">
        <p14:creationId xmlns:p14="http://schemas.microsoft.com/office/powerpoint/2010/main" val="4008492440"/>
      </p:ext>
    </p:extLst>
  </p:cSld>
  <p:clrMap bg1="lt1" tx1="dk1" bg2="lt2" tx2="dk2" accent1="accent1" accent2="accent2" accent3="accent3" accent4="accent4" accent5="accent5" accent6="accent6" hlink="hlink" folHlink="folHlink"/>
  <p:sldLayoutIdLst>
    <p:sldLayoutId id="2147483971"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Lst>
  <p:timing>
    <p:tnLst>
      <p:par>
        <p:cTn id="1" dur="indefinite" restart="never" nodeType="tmRoot"/>
      </p:par>
    </p:tnLst>
  </p:timing>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altLang="zh-CN" smtClean="0"/>
              <a:t>Click to edit Master title style</a:t>
            </a:r>
            <a:endParaRPr lang="zh-CN" alt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8DE17B-1616-4914-9DD3-FB7AA461391B}" type="datetimeFigureOut">
              <a:rPr lang="zh-CN" altLang="en-US" smtClean="0"/>
              <a:t>2020/5/19</a:t>
            </a:fld>
            <a:endParaRPr lang="zh-CN" altLang="en-US"/>
          </a:p>
        </p:txBody>
      </p:sp>
      <p:sp>
        <p:nvSpPr>
          <p:cNvPr id="5" name="Footer Placeholder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CF6476-1941-4029-B189-65533FFEAEA6}" type="slidenum">
              <a:rPr lang="zh-CN" altLang="en-US" smtClean="0"/>
              <a:t>‹#›</a:t>
            </a:fld>
            <a:endParaRPr lang="zh-CN" altLang="en-US"/>
          </a:p>
        </p:txBody>
      </p:sp>
    </p:spTree>
    <p:extLst>
      <p:ext uri="{BB962C8B-B14F-4D97-AF65-F5344CB8AC3E}">
        <p14:creationId xmlns:p14="http://schemas.microsoft.com/office/powerpoint/2010/main" val="2874179310"/>
      </p:ext>
    </p:extLst>
  </p:cSld>
  <p:clrMap bg1="lt1" tx1="dk1" bg2="lt2" tx2="dk2" accent1="accent1" accent2="accent2" accent3="accent3" accent4="accent4" accent5="accent5" accent6="accent6" hlink="hlink" folHlink="folHlink"/>
  <p:sldLayoutIdLst>
    <p:sldLayoutId id="2147483983" r:id="rId1"/>
    <p:sldLayoutId id="2147483984" r:id="rId2"/>
    <p:sldLayoutId id="2147483985" r:id="rId3"/>
    <p:sldLayoutId id="2147483986" r:id="rId4"/>
    <p:sldLayoutId id="2147483987" r:id="rId5"/>
    <p:sldLayoutId id="2147483988" r:id="rId6"/>
    <p:sldLayoutId id="2147483989" r:id="rId7"/>
    <p:sldLayoutId id="2147483990" r:id="rId8"/>
    <p:sldLayoutId id="2147483991" r:id="rId9"/>
    <p:sldLayoutId id="2147483992" r:id="rId10"/>
    <p:sldLayoutId id="2147483993" r:id="rId11"/>
  </p:sldLayoutIdLst>
  <p:timing>
    <p:tnLst>
      <p:par>
        <p:cTn id="1" dur="indefinite" restart="never" nodeType="tmRoot"/>
      </p:par>
    </p:tnLst>
  </p:timing>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8" Type="http://schemas.openxmlformats.org/officeDocument/2006/relationships/image" Target="../media/image4.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3.wmf"/><Relationship Id="rId5" Type="http://schemas.openxmlformats.org/officeDocument/2006/relationships/oleObject" Target="../embeddings/oleObject2.bin"/><Relationship Id="rId10" Type="http://schemas.openxmlformats.org/officeDocument/2006/relationships/image" Target="../media/image5.wmf"/><Relationship Id="rId4" Type="http://schemas.openxmlformats.org/officeDocument/2006/relationships/image" Target="../media/image2.wmf"/><Relationship Id="rId9" Type="http://schemas.openxmlformats.org/officeDocument/2006/relationships/oleObject" Target="../embeddings/oleObject4.bin"/></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631742"/>
            <a:ext cx="12191999" cy="3615761"/>
          </a:xfrm>
          <a:gradFill flip="none" rotWithShape="1">
            <a:gsLst>
              <a:gs pos="0">
                <a:srgbClr val="0070C0"/>
              </a:gs>
              <a:gs pos="93000">
                <a:srgbClr val="00B0F0">
                  <a:tint val="44500"/>
                  <a:satMod val="160000"/>
                </a:srgbClr>
              </a:gs>
              <a:gs pos="100000">
                <a:srgbClr val="00B0F0">
                  <a:tint val="23500"/>
                  <a:satMod val="160000"/>
                </a:srgbClr>
              </a:gs>
            </a:gsLst>
            <a:lin ang="2700000" scaled="1"/>
            <a:tileRect/>
          </a:gradFill>
        </p:spPr>
        <p:txBody>
          <a:bodyPr>
            <a:noAutofit/>
          </a:bodyPr>
          <a:lstStyle/>
          <a:p>
            <a:pPr>
              <a:lnSpc>
                <a:spcPct val="150000"/>
              </a:lnSpc>
            </a:pPr>
            <a:r>
              <a:rPr lang="en-US" altLang="zh-CN" sz="5400" b="1" dirty="0">
                <a:ln w="13462">
                  <a:solidFill>
                    <a:schemeClr val="bg1"/>
                  </a:solidFill>
                  <a:prstDash val="solid"/>
                </a:ln>
                <a:solidFill>
                  <a:schemeClr val="tx1">
                    <a:lumMod val="85000"/>
                    <a:lumOff val="1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a:r>
            <a:br>
              <a:rPr lang="en-US" altLang="zh-CN" sz="5400" b="1" dirty="0">
                <a:ln w="13462">
                  <a:solidFill>
                    <a:schemeClr val="bg1"/>
                  </a:solidFill>
                  <a:prstDash val="solid"/>
                </a:ln>
                <a:solidFill>
                  <a:schemeClr val="tx1">
                    <a:lumMod val="85000"/>
                    <a:lumOff val="1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br>
            <a:r>
              <a:rPr lang="en-US" altLang="zh-CN" sz="4800" b="1" dirty="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4800" b="1" dirty="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四川省公共建筑节能设计标准</a:t>
            </a:r>
            <a:r>
              <a:rPr lang="en-US" altLang="zh-CN" sz="4800" b="1" dirty="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br>
              <a:rPr lang="en-US" altLang="zh-CN" sz="4800" b="1" dirty="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br>
            <a:r>
              <a:rPr lang="en-US" altLang="zh-CN" sz="4800" b="1" dirty="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DBJ51/143-2020</a:t>
            </a:r>
            <a:br>
              <a:rPr lang="en-US" altLang="zh-CN" sz="4800" b="1" dirty="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br>
            <a:r>
              <a:rPr lang="zh-CN" altLang="en-US" sz="4800" b="1" dirty="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宣</a:t>
            </a:r>
            <a:r>
              <a:rPr lang="zh-CN" altLang="en-US" sz="4800" b="1" dirty="0" smtClean="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贯（第一、二章）</a:t>
            </a:r>
            <a:endParaRPr lang="zh-CN" altLang="en-US" sz="4800" b="1" dirty="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0" y="637647"/>
            <a:ext cx="12192000" cy="0"/>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sp>
        <p:nvSpPr>
          <p:cNvPr id="9" name="Rectangle 4"/>
          <p:cNvSpPr>
            <a:spLocks noChangeArrowheads="1"/>
          </p:cNvSpPr>
          <p:nvPr/>
        </p:nvSpPr>
        <p:spPr bwMode="auto">
          <a:xfrm>
            <a:off x="5711206" y="6393888"/>
            <a:ext cx="1894756" cy="464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727" tIns="37864" rIns="75727" bIns="37864"/>
          <a:lstStyle>
            <a:lvl1pPr>
              <a:defRPr sz="2800">
                <a:solidFill>
                  <a:schemeClr val="tx1"/>
                </a:solidFill>
                <a:latin typeface="Arial" panose="020B0604020202020204" pitchFamily="34" charset="0"/>
                <a:ea typeface="宋体" panose="02010600030101010101" pitchFamily="2" charset="-122"/>
              </a:defRPr>
            </a:lvl1pPr>
            <a:lvl2pPr marL="742950" indent="-285750">
              <a:defRPr sz="2800">
                <a:solidFill>
                  <a:schemeClr val="tx1"/>
                </a:solidFill>
                <a:latin typeface="Arial" panose="020B0604020202020204" pitchFamily="34" charset="0"/>
                <a:ea typeface="宋体" panose="02010600030101010101" pitchFamily="2" charset="-122"/>
              </a:defRPr>
            </a:lvl2pPr>
            <a:lvl3pPr marL="1143000" indent="-228600">
              <a:defRPr sz="2800">
                <a:solidFill>
                  <a:schemeClr val="tx1"/>
                </a:solidFill>
                <a:latin typeface="Arial" panose="020B0604020202020204" pitchFamily="34" charset="0"/>
                <a:ea typeface="宋体" panose="02010600030101010101" pitchFamily="2" charset="-122"/>
              </a:defRPr>
            </a:lvl3pPr>
            <a:lvl4pPr marL="1600200" indent="-228600">
              <a:defRPr sz="2800">
                <a:solidFill>
                  <a:schemeClr val="tx1"/>
                </a:solidFill>
                <a:latin typeface="Arial" panose="020B0604020202020204" pitchFamily="34" charset="0"/>
                <a:ea typeface="宋体" panose="02010600030101010101" pitchFamily="2" charset="-122"/>
              </a:defRPr>
            </a:lvl4pPr>
            <a:lvl5pPr marL="2057400" indent="-228600">
              <a:defRPr sz="28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9pPr>
          </a:lstStyle>
          <a:p>
            <a:pPr eaLnBrk="1" hangingPunct="1">
              <a:spcBef>
                <a:spcPct val="20000"/>
              </a:spcBef>
              <a:buClr>
                <a:srgbClr val="006666"/>
              </a:buClr>
            </a:pPr>
            <a:r>
              <a:rPr lang="en-US" altLang="zh-CN" sz="2000" b="1" dirty="0">
                <a:latin typeface="Times New Roman" panose="02020603050405020304" pitchFamily="18" charset="0"/>
                <a:ea typeface="微软雅黑" panose="020B0503020204020204" pitchFamily="34" charset="-122"/>
                <a:cs typeface="Times New Roman" panose="02020603050405020304" pitchFamily="18" charset="0"/>
              </a:rPr>
              <a:t>2020.05</a:t>
            </a:r>
          </a:p>
        </p:txBody>
      </p:sp>
      <p:sp>
        <p:nvSpPr>
          <p:cNvPr id="10" name="Text Box 4"/>
          <p:cNvSpPr txBox="1">
            <a:spLocks noChangeArrowheads="1"/>
          </p:cNvSpPr>
          <p:nvPr/>
        </p:nvSpPr>
        <p:spPr bwMode="auto">
          <a:xfrm>
            <a:off x="207880" y="154238"/>
            <a:ext cx="8763669" cy="384266"/>
          </a:xfrm>
          <a:prstGeom prst="rect">
            <a:avLst/>
          </a:prstGeom>
          <a:noFill/>
          <a:ln w="9525" algn="ctr">
            <a:noFill/>
            <a:miter lim="800000"/>
            <a:headEnd/>
            <a:tailEnd/>
          </a:ln>
          <a:effectLst/>
        </p:spPr>
        <p:txBody>
          <a:bodyPr wrap="square" lIns="75749" tIns="37875" rIns="75749" bIns="37875">
            <a:spAutoFit/>
          </a:bodyPr>
          <a:lstStyle/>
          <a:p>
            <a:pPr>
              <a:spcBef>
                <a:spcPct val="20000"/>
              </a:spcBef>
              <a:defRPr/>
            </a:pPr>
            <a:r>
              <a:rPr lang="zh-CN" altLang="en-US" sz="2000" dirty="0">
                <a:effectLst>
                  <a:outerShdw blurRad="38100" dist="38100" dir="2700000" algn="tl">
                    <a:srgbClr val="C0C0C0"/>
                  </a:outerShdw>
                </a:effectLst>
                <a:latin typeface="微软雅黑" panose="020B0503020204020204" pitchFamily="34" charset="-122"/>
                <a:ea typeface="微软雅黑" panose="020B0503020204020204" pitchFamily="34" charset="-122"/>
              </a:rPr>
              <a:t>四川省工程建设地方标准</a:t>
            </a:r>
          </a:p>
        </p:txBody>
      </p:sp>
    </p:spTree>
    <p:extLst>
      <p:ext uri="{BB962C8B-B14F-4D97-AF65-F5344CB8AC3E}">
        <p14:creationId xmlns:p14="http://schemas.microsoft.com/office/powerpoint/2010/main" val="27251322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76649" y="1097593"/>
            <a:ext cx="10519719" cy="4662815"/>
          </a:xfrm>
          <a:prstGeom prst="rect">
            <a:avLst/>
          </a:prstGeom>
        </p:spPr>
        <p:txBody>
          <a:bodyPr wrap="square">
            <a:spAutoFit/>
          </a:bodyPr>
          <a:lstStyle/>
          <a:p>
            <a:pPr indent="304800" algn="just">
              <a:lnSpc>
                <a:spcPct val="150000"/>
              </a:lnSpc>
              <a:spcAft>
                <a:spcPts val="0"/>
              </a:spcAft>
            </a:pP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设计输入参数主要包括以下几项：</a:t>
            </a:r>
          </a:p>
          <a:p>
            <a:pPr indent="304800" algn="just">
              <a:lnSpc>
                <a:spcPct val="150000"/>
              </a:lnSpc>
              <a:spcAft>
                <a:spcPts val="0"/>
              </a:spcAft>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建筑的业态比例、作息时间等基本参数信息；</a:t>
            </a:r>
          </a:p>
          <a:p>
            <a:pPr indent="304800" algn="just">
              <a:lnSpc>
                <a:spcPct val="150000"/>
              </a:lnSpc>
              <a:spcAft>
                <a:spcPts val="0"/>
              </a:spcAft>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2.</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围护结构热工参数；</a:t>
            </a:r>
          </a:p>
          <a:p>
            <a:pPr indent="304800">
              <a:lnSpc>
                <a:spcPct val="150000"/>
              </a:lnSpc>
              <a:spcAft>
                <a:spcPts val="0"/>
              </a:spcAft>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3.</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暖通空调全年负荷动态计算的相关输入参数：室内设计参数、人员密度、人员新风量、照明及设备功率</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、空调</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供暖时间、照明开关时间、房间人员逐时在室率、电气设备逐时使用率等；</a:t>
            </a:r>
          </a:p>
          <a:p>
            <a:pPr indent="304800" algn="just">
              <a:lnSpc>
                <a:spcPct val="150000"/>
              </a:lnSpc>
              <a:spcAft>
                <a:spcPts val="0"/>
              </a:spcAft>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4.</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暖通空调系统设计及运行方案；</a:t>
            </a:r>
          </a:p>
          <a:p>
            <a:pPr indent="304800" algn="just">
              <a:lnSpc>
                <a:spcPct val="150000"/>
              </a:lnSpc>
              <a:spcAft>
                <a:spcPts val="0"/>
              </a:spcAft>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5.</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照明、生活热水、动力设备等相关输入参数； </a:t>
            </a:r>
          </a:p>
          <a:p>
            <a:pPr indent="304800" algn="just">
              <a:lnSpc>
                <a:spcPct val="150000"/>
              </a:lnSpc>
              <a:spcAft>
                <a:spcPts val="0"/>
              </a:spcAft>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6.</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可再生能源利用方案</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indent="304800" algn="just">
              <a:lnSpc>
                <a:spcPct val="150000"/>
              </a:lnSpc>
              <a:spcAft>
                <a:spcPts val="0"/>
              </a:spcAft>
            </a:pP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indent="304800" algn="just">
              <a:lnSpc>
                <a:spcPct val="150000"/>
              </a:lnSpc>
              <a:spcAft>
                <a:spcPts val="0"/>
              </a:spcAft>
            </a:pP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输出</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计算报告为建筑物全年</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能耗</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（包括空调、供暖、通风、照明、生活热水、电梯、办公设备等）</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计算分析</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报告书。</a:t>
            </a:r>
          </a:p>
        </p:txBody>
      </p:sp>
    </p:spTree>
    <p:extLst>
      <p:ext uri="{BB962C8B-B14F-4D97-AF65-F5344CB8AC3E}">
        <p14:creationId xmlns:p14="http://schemas.microsoft.com/office/powerpoint/2010/main" val="36868883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边形 2"/>
          <p:cNvSpPr/>
          <p:nvPr/>
        </p:nvSpPr>
        <p:spPr>
          <a:xfrm>
            <a:off x="404098" y="1821117"/>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4" name="矩形 3"/>
          <p:cNvSpPr/>
          <p:nvPr/>
        </p:nvSpPr>
        <p:spPr>
          <a:xfrm>
            <a:off x="404098" y="790742"/>
            <a:ext cx="11145351" cy="923330"/>
          </a:xfrm>
          <a:prstGeom prst="rect">
            <a:avLst/>
          </a:prstGeom>
        </p:spPr>
        <p:txBody>
          <a:bodyPr wrap="square">
            <a:spAutoFit/>
          </a:bodyPr>
          <a:lstStyle/>
          <a:p>
            <a:pPr algn="just">
              <a:lnSpc>
                <a:spcPct val="150000"/>
              </a:lnSpc>
              <a:spcAft>
                <a:spcPts val="0"/>
              </a:spcAft>
            </a:pPr>
            <a:r>
              <a:rPr lang="en-US" altLang="zh-CN" b="1" kern="100" dirty="0">
                <a:solidFill>
                  <a:srgbClr val="000000"/>
                </a:solidFill>
                <a:latin typeface="Times New Roman" panose="02020603050405020304" pitchFamily="18" charset="0"/>
              </a:rPr>
              <a:t>1.0.6</a:t>
            </a:r>
            <a:r>
              <a:rPr lang="en-US" altLang="zh-CN" kern="0" dirty="0">
                <a:solidFill>
                  <a:srgbClr val="000000"/>
                </a:solidFill>
                <a:latin typeface="Times New Roman" panose="02020603050405020304" pitchFamily="18" charset="0"/>
              </a:rPr>
              <a:t> </a:t>
            </a:r>
            <a:r>
              <a:rPr lang="zh-CN" altLang="zh-CN" kern="0" dirty="0">
                <a:solidFill>
                  <a:srgbClr val="000000"/>
                </a:solidFill>
                <a:latin typeface="Times New Roman" panose="02020603050405020304" pitchFamily="18" charset="0"/>
              </a:rPr>
              <a:t>当建筑高度超过</a:t>
            </a:r>
            <a:r>
              <a:rPr lang="en-US" altLang="zh-CN" kern="0" dirty="0">
                <a:solidFill>
                  <a:srgbClr val="000000"/>
                </a:solidFill>
                <a:latin typeface="Times New Roman" panose="02020603050405020304" pitchFamily="18" charset="0"/>
              </a:rPr>
              <a:t>150m</a:t>
            </a:r>
            <a:r>
              <a:rPr lang="zh-CN" altLang="zh-CN" kern="0" dirty="0">
                <a:solidFill>
                  <a:srgbClr val="000000"/>
                </a:solidFill>
                <a:latin typeface="Times New Roman" panose="02020603050405020304" pitchFamily="18" charset="0"/>
              </a:rPr>
              <a:t>或单栋建筑地上建筑面积大于</a:t>
            </a:r>
            <a:r>
              <a:rPr lang="en-US" altLang="zh-CN" kern="0" dirty="0">
                <a:solidFill>
                  <a:srgbClr val="000000"/>
                </a:solidFill>
                <a:latin typeface="Times New Roman" panose="02020603050405020304" pitchFamily="18" charset="0"/>
              </a:rPr>
              <a:t>200000m</a:t>
            </a:r>
            <a:r>
              <a:rPr lang="en-US" altLang="zh-CN" kern="0" baseline="30000" dirty="0">
                <a:solidFill>
                  <a:srgbClr val="000000"/>
                </a:solidFill>
                <a:latin typeface="Times New Roman" panose="02020603050405020304" pitchFamily="18" charset="0"/>
              </a:rPr>
              <a:t>2</a:t>
            </a:r>
            <a:r>
              <a:rPr lang="zh-CN" altLang="zh-CN" kern="0" dirty="0">
                <a:solidFill>
                  <a:srgbClr val="000000"/>
                </a:solidFill>
                <a:latin typeface="Times New Roman" panose="02020603050405020304" pitchFamily="18" charset="0"/>
              </a:rPr>
              <a:t>时，除应符合本标准的各项规定外，还应组织专家对其节能设计进行专项论证。</a:t>
            </a:r>
            <a:endParaRPr lang="zh-CN" altLang="zh-CN" sz="1400" kern="100" dirty="0">
              <a:latin typeface="Times New Roman" panose="02020603050405020304" pitchFamily="18" charset="0"/>
            </a:endParaRPr>
          </a:p>
        </p:txBody>
      </p:sp>
      <p:sp>
        <p:nvSpPr>
          <p:cNvPr id="7" name="矩形 6"/>
          <p:cNvSpPr/>
          <p:nvPr/>
        </p:nvSpPr>
        <p:spPr>
          <a:xfrm>
            <a:off x="337749" y="2439581"/>
            <a:ext cx="11079894" cy="3416320"/>
          </a:xfrm>
          <a:prstGeom prst="rect">
            <a:avLst/>
          </a:prstGeom>
        </p:spPr>
        <p:txBody>
          <a:bodyPr wrap="square">
            <a:spAutoFit/>
          </a:bodyPr>
          <a:lstStyle/>
          <a:p>
            <a:pPr algn="just">
              <a:lnSpc>
                <a:spcPct val="150000"/>
              </a:lnSpc>
              <a:spcAft>
                <a:spcPts val="0"/>
              </a:spcAft>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随着</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建筑技术的发展和建设规模的不断扩大，超高超大的公共建筑在我国各地日益增多。</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1990</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年，国内高度超过</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200m</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的建筑物仅有</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5</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栋。截至</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2013</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年，国内超高层建筑约有</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2600</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栋，数量远远超过了世界上任何一个国家，其中，在全球建筑高度排名前</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20</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的超高层建筑中，国内就占有</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10</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栋。特大型建筑中，城市综合体发展较快，截至</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2011</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年，我国重点城市的城市综合体存量已突破</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8000</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万平方米，其中北京就达到</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1684</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万平方米。超高超大类建筑多以商业用途为主，在建筑形式上追求特异，不同于常规建筑类型，且是耗能大户，如何加强对此类建筑能耗的控制，提高能源系统应用方案的合理性，选取最优方案，对建筑节能工作尤其重要。</a:t>
            </a:r>
          </a:p>
          <a:p>
            <a:pPr indent="304800" algn="just">
              <a:lnSpc>
                <a:spcPct val="150000"/>
              </a:lnSpc>
              <a:spcAft>
                <a:spcPts val="0"/>
              </a:spcAft>
            </a:pP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因而要求除满足本标准的要求外，超高超大建筑的节能设计还应通过专家论证，复核其建筑节能设计特别是能源系统设计方案的合理性，设计单位应依据论证会的意见完成本项目的节能设计。</a:t>
            </a:r>
          </a:p>
        </p:txBody>
      </p:sp>
    </p:spTree>
    <p:extLst>
      <p:ext uri="{BB962C8B-B14F-4D97-AF65-F5344CB8AC3E}">
        <p14:creationId xmlns:p14="http://schemas.microsoft.com/office/powerpoint/2010/main" val="3626015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94269" y="984066"/>
            <a:ext cx="11046942" cy="5493812"/>
          </a:xfrm>
          <a:prstGeom prst="rect">
            <a:avLst/>
          </a:prstGeom>
        </p:spPr>
        <p:txBody>
          <a:bodyPr wrap="square">
            <a:spAutoFit/>
          </a:bodyPr>
          <a:lstStyle/>
          <a:p>
            <a:pPr indent="304800" algn="just">
              <a:lnSpc>
                <a:spcPct val="150000"/>
              </a:lnSpc>
              <a:spcAft>
                <a:spcPts val="0"/>
              </a:spcAft>
            </a:pP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此类建筑的节能设计论证，除满足本规范要求外，还需对以下内容进行论证，并提交分析计算书等支撑材料：</a:t>
            </a:r>
          </a:p>
          <a:p>
            <a:pPr indent="304800" algn="just">
              <a:lnSpc>
                <a:spcPct val="150000"/>
              </a:lnSpc>
              <a:spcAft>
                <a:spcPts val="0"/>
              </a:spcAft>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外窗有效通风面积及有组织的自然通风设计；</a:t>
            </a:r>
          </a:p>
          <a:p>
            <a:pPr indent="304800" algn="just">
              <a:lnSpc>
                <a:spcPct val="150000"/>
              </a:lnSpc>
              <a:spcAft>
                <a:spcPts val="0"/>
              </a:spcAft>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2.</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自然通风的节能潜力计算；</a:t>
            </a:r>
          </a:p>
          <a:p>
            <a:pPr indent="304800" algn="just">
              <a:lnSpc>
                <a:spcPct val="150000"/>
              </a:lnSpc>
              <a:spcAft>
                <a:spcPts val="0"/>
              </a:spcAft>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3.</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暖通空调负荷计算；</a:t>
            </a:r>
          </a:p>
          <a:p>
            <a:pPr indent="304800" algn="just">
              <a:lnSpc>
                <a:spcPct val="150000"/>
              </a:lnSpc>
              <a:spcAft>
                <a:spcPts val="0"/>
              </a:spcAft>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4.</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暖通空调系统的冷热源选型与配置方案优化；</a:t>
            </a:r>
          </a:p>
          <a:p>
            <a:pPr indent="304800" algn="just">
              <a:lnSpc>
                <a:spcPct val="150000"/>
              </a:lnSpc>
              <a:spcAft>
                <a:spcPts val="0"/>
              </a:spcAft>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5.</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暖通空调系统的节能措施，如新风量调节、热回收装置设置、水泵与风机变频、计量等；</a:t>
            </a:r>
          </a:p>
          <a:p>
            <a:pPr indent="304800" algn="just">
              <a:lnSpc>
                <a:spcPct val="150000"/>
              </a:lnSpc>
              <a:spcAft>
                <a:spcPts val="0"/>
              </a:spcAft>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6.</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可再生能源利用计算；</a:t>
            </a:r>
          </a:p>
          <a:p>
            <a:pPr indent="304800" algn="just">
              <a:lnSpc>
                <a:spcPct val="150000"/>
              </a:lnSpc>
              <a:spcAft>
                <a:spcPts val="0"/>
              </a:spcAft>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7.</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建筑物全年能耗计算</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indent="304800" algn="just">
              <a:lnSpc>
                <a:spcPct val="150000"/>
              </a:lnSpc>
            </a:pP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此外，这类建筑通常存在着多种使用功能，如商业、办公、酒店、居住、餐饮等，建筑的业态比例、作息时间等参数会对空调能耗产生较大影响，因而此类建筑的节能设计论证材料中应提供建筑的业态比例、作息时间等基本参数信息。</a:t>
            </a:r>
          </a:p>
          <a:p>
            <a:pPr indent="304800" algn="just">
              <a:lnSpc>
                <a:spcPct val="150000"/>
              </a:lnSpc>
              <a:spcAft>
                <a:spcPts val="0"/>
              </a:spcAft>
            </a:pPr>
            <a:endPar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1727421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87177" y="874924"/>
            <a:ext cx="10717427" cy="507831"/>
          </a:xfrm>
          <a:prstGeom prst="rect">
            <a:avLst/>
          </a:prstGeom>
        </p:spPr>
        <p:txBody>
          <a:bodyPr wrap="square">
            <a:spAutoFit/>
          </a:bodyPr>
          <a:lstStyle/>
          <a:p>
            <a:pPr algn="just">
              <a:lnSpc>
                <a:spcPct val="150000"/>
              </a:lnSpc>
              <a:spcAft>
                <a:spcPts val="0"/>
              </a:spcAft>
            </a:pPr>
            <a:r>
              <a:rPr lang="en-US" altLang="zh-CN" b="1" kern="0" dirty="0">
                <a:solidFill>
                  <a:srgbClr val="000000"/>
                </a:solidFill>
                <a:latin typeface="Times New Roman" panose="02020603050405020304" pitchFamily="18" charset="0"/>
              </a:rPr>
              <a:t>1.0.7</a:t>
            </a:r>
            <a:r>
              <a:rPr lang="en-US" altLang="zh-CN" kern="0" dirty="0">
                <a:solidFill>
                  <a:srgbClr val="000000"/>
                </a:solidFill>
                <a:latin typeface="Times New Roman" panose="02020603050405020304" pitchFamily="18" charset="0"/>
              </a:rPr>
              <a:t> </a:t>
            </a:r>
            <a:r>
              <a:rPr lang="zh-CN" altLang="zh-CN" kern="0" dirty="0">
                <a:solidFill>
                  <a:srgbClr val="000000"/>
                </a:solidFill>
                <a:latin typeface="Times New Roman" panose="02020603050405020304" pitchFamily="18" charset="0"/>
              </a:rPr>
              <a:t>施工图设计文件中应说明该工程项目所采用的节能措施，宜说明其使用要求</a:t>
            </a:r>
            <a:r>
              <a:rPr lang="zh-CN" altLang="zh-CN" kern="0" dirty="0" smtClean="0">
                <a:solidFill>
                  <a:srgbClr val="000000"/>
                </a:solidFill>
                <a:latin typeface="Times New Roman" panose="02020603050405020304" pitchFamily="18" charset="0"/>
              </a:rPr>
              <a:t>。</a:t>
            </a:r>
            <a:r>
              <a:rPr lang="zh-CN" altLang="en-US" kern="0" dirty="0" smtClean="0">
                <a:solidFill>
                  <a:srgbClr val="FF0000"/>
                </a:solidFill>
                <a:latin typeface="Times New Roman" panose="02020603050405020304" pitchFamily="18" charset="0"/>
              </a:rPr>
              <a:t>（执行国家标准）</a:t>
            </a:r>
            <a:endParaRPr lang="zh-CN" altLang="zh-CN" sz="1400" kern="100" dirty="0">
              <a:solidFill>
                <a:srgbClr val="FF0000"/>
              </a:solidFill>
              <a:latin typeface="Times New Roman" panose="02020603050405020304" pitchFamily="18" charset="0"/>
            </a:endParaRPr>
          </a:p>
        </p:txBody>
      </p:sp>
      <p:sp>
        <p:nvSpPr>
          <p:cNvPr id="3" name="矩形 2"/>
          <p:cNvSpPr/>
          <p:nvPr/>
        </p:nvSpPr>
        <p:spPr>
          <a:xfrm>
            <a:off x="387177" y="2161539"/>
            <a:ext cx="11055180" cy="507831"/>
          </a:xfrm>
          <a:prstGeom prst="rect">
            <a:avLst/>
          </a:prstGeom>
        </p:spPr>
        <p:txBody>
          <a:bodyPr wrap="square">
            <a:spAutoFit/>
          </a:bodyPr>
          <a:lstStyle/>
          <a:p>
            <a:pPr algn="just">
              <a:lnSpc>
                <a:spcPct val="150000"/>
              </a:lnSpc>
              <a:spcAft>
                <a:spcPts val="0"/>
              </a:spcAft>
            </a:pPr>
            <a:r>
              <a:rPr lang="en-US" altLang="zh-CN" b="1" kern="0" dirty="0">
                <a:solidFill>
                  <a:srgbClr val="000000"/>
                </a:solidFill>
                <a:latin typeface="Times New Roman" panose="02020603050405020304" pitchFamily="18" charset="0"/>
              </a:rPr>
              <a:t>1.0.8 </a:t>
            </a:r>
            <a:r>
              <a:rPr lang="zh-CN" altLang="zh-CN" kern="0" dirty="0">
                <a:solidFill>
                  <a:srgbClr val="000000"/>
                </a:solidFill>
                <a:latin typeface="Times New Roman" panose="02020603050405020304" pitchFamily="18" charset="0"/>
              </a:rPr>
              <a:t>公共建筑节能设计除应符合本标准的规定外，尚应符合国家及地方现行有关标准及法规的规定。</a:t>
            </a:r>
            <a:endParaRPr lang="zh-CN" altLang="zh-CN" sz="1400" kern="100" dirty="0">
              <a:latin typeface="Times New Roman" panose="02020603050405020304" pitchFamily="18" charset="0"/>
            </a:endParaRPr>
          </a:p>
        </p:txBody>
      </p:sp>
      <p:sp>
        <p:nvSpPr>
          <p:cNvPr id="4" name="矩形 3"/>
          <p:cNvSpPr/>
          <p:nvPr/>
        </p:nvSpPr>
        <p:spPr>
          <a:xfrm>
            <a:off x="387177" y="3500732"/>
            <a:ext cx="10840996" cy="1754326"/>
          </a:xfrm>
          <a:prstGeom prst="rect">
            <a:avLst/>
          </a:prstGeom>
        </p:spPr>
        <p:txBody>
          <a:bodyPr wrap="square">
            <a:spAutoFit/>
          </a:bodyPr>
          <a:lstStyle/>
          <a:p>
            <a:pPr algn="just">
              <a:lnSpc>
                <a:spcPct val="150000"/>
              </a:lnSpc>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本</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标准对公共建筑的建筑与建筑热工、暖通空调、给水排水、电气以及可再生能源应用设计中应该控制的、与能耗有关的指标和应采取的节能措施作出了规定。但公共建筑节能涉及的专业较多，相关专业均制定了相应的标准，并作出了节能规定。在进行公共建筑节能设计时，除应符合本标准外，尚应符合国家及地方现行有关标准及法规的规定。</a:t>
            </a:r>
            <a:endPar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5" name="五边形 4"/>
          <p:cNvSpPr/>
          <p:nvPr/>
        </p:nvSpPr>
        <p:spPr>
          <a:xfrm>
            <a:off x="387177" y="2877019"/>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Tree>
    <p:extLst>
      <p:ext uri="{BB962C8B-B14F-4D97-AF65-F5344CB8AC3E}">
        <p14:creationId xmlns:p14="http://schemas.microsoft.com/office/powerpoint/2010/main" val="21687876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3"/>
          <p:cNvSpPr txBox="1">
            <a:spLocks/>
          </p:cNvSpPr>
          <p:nvPr/>
        </p:nvSpPr>
        <p:spPr>
          <a:xfrm>
            <a:off x="0" y="2722643"/>
            <a:ext cx="12192000" cy="1008063"/>
          </a:xfrm>
          <a:prstGeom prst="rect">
            <a:avLst/>
          </a:prstGeom>
          <a:gradFill flip="none" rotWithShape="1">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tileRect/>
          </a:gradFill>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50000"/>
              </a:lnSpc>
            </a:pPr>
            <a:r>
              <a:rPr lang="zh-CN" altLang="zh-CN" b="1" dirty="0" smtClean="0"/>
              <a:t>第</a:t>
            </a:r>
            <a:r>
              <a:rPr lang="zh-CN" altLang="en-US" b="1" dirty="0" smtClean="0"/>
              <a:t>二</a:t>
            </a:r>
            <a:r>
              <a:rPr lang="zh-CN" altLang="zh-CN" b="1" dirty="0" smtClean="0"/>
              <a:t>部分</a:t>
            </a:r>
            <a:r>
              <a:rPr lang="zh-CN" altLang="zh-CN" b="1" dirty="0"/>
              <a:t>　</a:t>
            </a:r>
            <a:r>
              <a:rPr lang="zh-CN" altLang="en-US" b="1" dirty="0" smtClean="0"/>
              <a:t>术语</a:t>
            </a:r>
            <a:endParaRPr lang="zh-CN" altLang="zh-CN" sz="2000" b="1" dirty="0"/>
          </a:p>
        </p:txBody>
      </p:sp>
    </p:spTree>
    <p:extLst>
      <p:ext uri="{BB962C8B-B14F-4D97-AF65-F5344CB8AC3E}">
        <p14:creationId xmlns:p14="http://schemas.microsoft.com/office/powerpoint/2010/main" val="26668896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61319" y="787137"/>
            <a:ext cx="11046940" cy="1338828"/>
          </a:xfrm>
          <a:prstGeom prst="rect">
            <a:avLst/>
          </a:prstGeom>
        </p:spPr>
        <p:txBody>
          <a:bodyPr wrap="square">
            <a:spAutoFit/>
          </a:bodyPr>
          <a:lstStyle/>
          <a:p>
            <a:pPr algn="just">
              <a:lnSpc>
                <a:spcPct val="150000"/>
              </a:lnSpc>
              <a:spcAft>
                <a:spcPts val="0"/>
              </a:spcAft>
            </a:pPr>
            <a:r>
              <a:rPr lang="en-US" altLang="zh-CN" b="1" kern="100" dirty="0">
                <a:solidFill>
                  <a:srgbClr val="000000"/>
                </a:solidFill>
                <a:latin typeface="Times New Roman" panose="02020603050405020304" pitchFamily="18" charset="0"/>
              </a:rPr>
              <a:t>2.0.1</a:t>
            </a:r>
            <a:r>
              <a:rPr lang="en-US" altLang="zh-CN" kern="100" dirty="0">
                <a:solidFill>
                  <a:srgbClr val="000000"/>
                </a:solidFill>
                <a:latin typeface="Times New Roman" panose="02020603050405020304" pitchFamily="18" charset="0"/>
              </a:rPr>
              <a:t> </a:t>
            </a:r>
            <a:r>
              <a:rPr lang="zh-CN" altLang="zh-CN" kern="100" dirty="0">
                <a:solidFill>
                  <a:srgbClr val="000000"/>
                </a:solidFill>
                <a:latin typeface="Times New Roman" panose="02020603050405020304" pitchFamily="18" charset="0"/>
              </a:rPr>
              <a:t>高海拔严寒（寒冷）地区 </a:t>
            </a:r>
            <a:r>
              <a:rPr lang="en-US" altLang="zh-CN" kern="100" dirty="0">
                <a:solidFill>
                  <a:srgbClr val="000000"/>
                </a:solidFill>
                <a:latin typeface="Times New Roman" panose="02020603050405020304" pitchFamily="18" charset="0"/>
              </a:rPr>
              <a:t> plateau-severe cold (cold) </a:t>
            </a:r>
            <a:r>
              <a:rPr lang="en-US" altLang="zh-CN" kern="100" dirty="0" err="1">
                <a:solidFill>
                  <a:srgbClr val="000000"/>
                </a:solidFill>
                <a:latin typeface="Times New Roman" panose="02020603050405020304" pitchFamily="18" charset="0"/>
              </a:rPr>
              <a:t>cliamte</a:t>
            </a:r>
            <a:r>
              <a:rPr lang="en-US" altLang="zh-CN" kern="100" dirty="0">
                <a:solidFill>
                  <a:srgbClr val="000000"/>
                </a:solidFill>
                <a:latin typeface="Times New Roman" panose="02020603050405020304" pitchFamily="18" charset="0"/>
              </a:rPr>
              <a:t> zone </a:t>
            </a:r>
            <a:endParaRPr lang="zh-CN" altLang="zh-CN" sz="1400" kern="100" dirty="0">
              <a:latin typeface="Times New Roman" panose="02020603050405020304" pitchFamily="18" charset="0"/>
            </a:endParaRPr>
          </a:p>
          <a:p>
            <a:pPr indent="304800" algn="just">
              <a:lnSpc>
                <a:spcPct val="150000"/>
              </a:lnSpc>
              <a:spcAft>
                <a:spcPts val="0"/>
              </a:spcAft>
            </a:pPr>
            <a:r>
              <a:rPr lang="zh-CN" altLang="zh-CN" kern="100" dirty="0">
                <a:solidFill>
                  <a:srgbClr val="000000"/>
                </a:solidFill>
                <a:latin typeface="Times New Roman" panose="02020603050405020304" pitchFamily="18" charset="0"/>
              </a:rPr>
              <a:t>海拔高度在</a:t>
            </a:r>
            <a:r>
              <a:rPr lang="en-US" altLang="zh-CN" kern="100" dirty="0">
                <a:solidFill>
                  <a:srgbClr val="000000"/>
                </a:solidFill>
                <a:latin typeface="Times New Roman" panose="02020603050405020304" pitchFamily="18" charset="0"/>
              </a:rPr>
              <a:t>2000m</a:t>
            </a:r>
            <a:r>
              <a:rPr lang="zh-CN" altLang="zh-CN" kern="100" dirty="0">
                <a:solidFill>
                  <a:srgbClr val="000000"/>
                </a:solidFill>
                <a:latin typeface="Times New Roman" panose="02020603050405020304" pitchFamily="18" charset="0"/>
              </a:rPr>
              <a:t>以上，气候严寒（寒冷）干燥，长冬无夏的地区，称为高海拔严寒（寒冷）地区。本标准也简称为高寒地区。</a:t>
            </a:r>
            <a:endParaRPr lang="zh-CN" altLang="zh-CN" sz="1400" kern="100" dirty="0">
              <a:latin typeface="Times New Roman" panose="02020603050405020304" pitchFamily="18" charset="0"/>
            </a:endParaRPr>
          </a:p>
        </p:txBody>
      </p:sp>
      <p:sp>
        <p:nvSpPr>
          <p:cNvPr id="5" name="五边形 4"/>
          <p:cNvSpPr/>
          <p:nvPr/>
        </p:nvSpPr>
        <p:spPr>
          <a:xfrm>
            <a:off x="395415" y="2349797"/>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6" name="矩形 5"/>
          <p:cNvSpPr/>
          <p:nvPr/>
        </p:nvSpPr>
        <p:spPr>
          <a:xfrm>
            <a:off x="395415" y="3010492"/>
            <a:ext cx="11104605" cy="2169825"/>
          </a:xfrm>
          <a:prstGeom prst="rect">
            <a:avLst/>
          </a:prstGeom>
        </p:spPr>
        <p:txBody>
          <a:bodyPr wrap="square">
            <a:spAutoFit/>
          </a:bodyPr>
          <a:lstStyle/>
          <a:p>
            <a:pPr algn="just">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考虑</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到四川省严寒和寒冷地区的主要影响因素是海拔高度变化引起，冬季绵长、长冬无</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夏、太阳辐射较为丰富的</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特点与我国东北和西北地区的气候特征具有明显的差异，命名为高海拔严寒地区和高海拔寒冷地区。 （主要区划与居住建筑节能设计标准协调一致）</a:t>
            </a:r>
          </a:p>
          <a:p>
            <a:pPr algn="just">
              <a:lnSpc>
                <a:spcPct val="150000"/>
              </a:lnSpc>
            </a:pP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gn="just">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endPar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8207245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03654" y="1139949"/>
            <a:ext cx="11046940" cy="923330"/>
          </a:xfrm>
          <a:prstGeom prst="rect">
            <a:avLst/>
          </a:prstGeom>
        </p:spPr>
        <p:txBody>
          <a:bodyPr wrap="square">
            <a:spAutoFit/>
          </a:bodyPr>
          <a:lstStyle/>
          <a:p>
            <a:pPr algn="just">
              <a:lnSpc>
                <a:spcPct val="150000"/>
              </a:lnSpc>
              <a:spcAft>
                <a:spcPts val="0"/>
              </a:spcAft>
            </a:pPr>
            <a:r>
              <a:rPr lang="en-US" altLang="zh-CN" b="1" kern="0" dirty="0">
                <a:solidFill>
                  <a:srgbClr val="000000"/>
                </a:solidFill>
                <a:latin typeface="Times New Roman" panose="02020603050405020304" pitchFamily="18" charset="0"/>
              </a:rPr>
              <a:t>2.0.2</a:t>
            </a:r>
            <a:r>
              <a:rPr lang="en-US" altLang="zh-CN" kern="0" dirty="0">
                <a:solidFill>
                  <a:srgbClr val="000000"/>
                </a:solidFill>
                <a:latin typeface="Times New Roman" panose="02020603050405020304" pitchFamily="18" charset="0"/>
              </a:rPr>
              <a:t> </a:t>
            </a:r>
            <a:r>
              <a:rPr lang="zh-CN" altLang="zh-CN" kern="0" dirty="0">
                <a:solidFill>
                  <a:srgbClr val="000000"/>
                </a:solidFill>
                <a:latin typeface="Times New Roman" panose="02020603050405020304" pitchFamily="18" charset="0"/>
              </a:rPr>
              <a:t>透光幕墙</a:t>
            </a:r>
            <a:r>
              <a:rPr lang="en-US" altLang="zh-CN" kern="0" dirty="0">
                <a:solidFill>
                  <a:srgbClr val="000000"/>
                </a:solidFill>
                <a:latin typeface="Times New Roman" panose="02020603050405020304" pitchFamily="18" charset="0"/>
              </a:rPr>
              <a:t> transparent curtain </a:t>
            </a:r>
            <a:r>
              <a:rPr lang="en-US" altLang="zh-CN" kern="0" dirty="0" smtClean="0">
                <a:solidFill>
                  <a:srgbClr val="000000"/>
                </a:solidFill>
                <a:latin typeface="Times New Roman" panose="02020603050405020304" pitchFamily="18" charset="0"/>
              </a:rPr>
              <a:t>wall</a:t>
            </a:r>
            <a:r>
              <a:rPr lang="zh-CN" altLang="en-US" kern="0" dirty="0" smtClean="0">
                <a:solidFill>
                  <a:srgbClr val="FF0000"/>
                </a:solidFill>
                <a:latin typeface="Times New Roman" panose="02020603050405020304" pitchFamily="18" charset="0"/>
              </a:rPr>
              <a:t>（执行国家标准）</a:t>
            </a:r>
            <a:endParaRPr lang="zh-CN" altLang="zh-CN" sz="1400" kern="100" dirty="0">
              <a:solidFill>
                <a:srgbClr val="FF0000"/>
              </a:solidFill>
              <a:latin typeface="Times New Roman" panose="02020603050405020304" pitchFamily="18" charset="0"/>
            </a:endParaRPr>
          </a:p>
          <a:p>
            <a:pPr indent="304800" algn="just">
              <a:lnSpc>
                <a:spcPct val="150000"/>
              </a:lnSpc>
              <a:spcAft>
                <a:spcPts val="0"/>
              </a:spcAft>
            </a:pPr>
            <a:r>
              <a:rPr lang="zh-CN" altLang="zh-CN" kern="100" dirty="0">
                <a:solidFill>
                  <a:srgbClr val="000000"/>
                </a:solidFill>
                <a:latin typeface="Times New Roman" panose="02020603050405020304" pitchFamily="18" charset="0"/>
              </a:rPr>
              <a:t>可见光可直接透射入室内的幕墙。</a:t>
            </a:r>
            <a:endParaRPr lang="zh-CN" altLang="zh-CN" sz="1400" kern="100" dirty="0">
              <a:latin typeface="Times New Roman" panose="02020603050405020304" pitchFamily="18" charset="0"/>
            </a:endParaRPr>
          </a:p>
        </p:txBody>
      </p:sp>
      <p:sp>
        <p:nvSpPr>
          <p:cNvPr id="4" name="矩形 3"/>
          <p:cNvSpPr/>
          <p:nvPr/>
        </p:nvSpPr>
        <p:spPr>
          <a:xfrm>
            <a:off x="403654" y="2971968"/>
            <a:ext cx="11046940" cy="1338828"/>
          </a:xfrm>
          <a:prstGeom prst="rect">
            <a:avLst/>
          </a:prstGeom>
        </p:spPr>
        <p:txBody>
          <a:bodyPr wrap="square">
            <a:spAutoFit/>
          </a:bodyPr>
          <a:lstStyle/>
          <a:p>
            <a:pPr algn="just">
              <a:lnSpc>
                <a:spcPct val="150000"/>
              </a:lnSpc>
              <a:spcAft>
                <a:spcPts val="0"/>
              </a:spcAft>
            </a:pPr>
            <a:r>
              <a:rPr lang="en-US" altLang="zh-CN" b="1" kern="0" dirty="0" smtClean="0">
                <a:solidFill>
                  <a:srgbClr val="000000"/>
                </a:solidFill>
                <a:latin typeface="Times New Roman" panose="02020603050405020304" pitchFamily="18" charset="0"/>
              </a:rPr>
              <a:t>2.0.3 </a:t>
            </a:r>
            <a:r>
              <a:rPr lang="zh-CN" altLang="zh-CN" kern="0" dirty="0" smtClean="0">
                <a:solidFill>
                  <a:srgbClr val="000000"/>
                </a:solidFill>
                <a:latin typeface="Times New Roman" panose="02020603050405020304" pitchFamily="18" charset="0"/>
              </a:rPr>
              <a:t>建筑体形系数</a:t>
            </a:r>
            <a:r>
              <a:rPr lang="en-US" altLang="zh-CN" kern="0" dirty="0" smtClean="0">
                <a:solidFill>
                  <a:srgbClr val="000000"/>
                </a:solidFill>
                <a:latin typeface="Times New Roman" panose="02020603050405020304" pitchFamily="18" charset="0"/>
              </a:rPr>
              <a:t> shape factor</a:t>
            </a:r>
            <a:r>
              <a:rPr lang="zh-CN" altLang="en-US" kern="0" dirty="0" smtClean="0">
                <a:solidFill>
                  <a:srgbClr val="FF0000"/>
                </a:solidFill>
                <a:latin typeface="Times New Roman" panose="02020603050405020304" pitchFamily="18" charset="0"/>
              </a:rPr>
              <a:t>（执行国家标准）</a:t>
            </a:r>
            <a:endParaRPr lang="zh-CN" altLang="zh-CN" sz="1400" kern="100" dirty="0" smtClean="0">
              <a:solidFill>
                <a:srgbClr val="FF0000"/>
              </a:solidFill>
              <a:latin typeface="Times New Roman" panose="02020603050405020304" pitchFamily="18" charset="0"/>
            </a:endParaRPr>
          </a:p>
          <a:p>
            <a:pPr indent="304800" algn="just">
              <a:lnSpc>
                <a:spcPct val="150000"/>
              </a:lnSpc>
              <a:spcAft>
                <a:spcPts val="0"/>
              </a:spcAft>
            </a:pPr>
            <a:r>
              <a:rPr lang="zh-CN" altLang="zh-CN" kern="100" dirty="0" smtClean="0">
                <a:solidFill>
                  <a:srgbClr val="000000"/>
                </a:solidFill>
                <a:latin typeface="Times New Roman" panose="02020603050405020304" pitchFamily="18" charset="0"/>
              </a:rPr>
              <a:t>建筑物</a:t>
            </a:r>
            <a:r>
              <a:rPr lang="zh-CN" altLang="zh-CN" kern="100" dirty="0">
                <a:solidFill>
                  <a:srgbClr val="000000"/>
                </a:solidFill>
                <a:latin typeface="Times New Roman" panose="02020603050405020304" pitchFamily="18" charset="0"/>
              </a:rPr>
              <a:t>与室外空气直接接触的外表面积与其所包围的体积的比值，外表面积不包括地面和不供暖楼梯间内墙的面积。</a:t>
            </a:r>
            <a:endParaRPr lang="zh-CN" altLang="zh-CN" sz="1400" kern="100" dirty="0">
              <a:latin typeface="Times New Roman" panose="02020603050405020304" pitchFamily="18" charset="0"/>
            </a:endParaRPr>
          </a:p>
        </p:txBody>
      </p:sp>
    </p:spTree>
    <p:extLst>
      <p:ext uri="{BB962C8B-B14F-4D97-AF65-F5344CB8AC3E}">
        <p14:creationId xmlns:p14="http://schemas.microsoft.com/office/powerpoint/2010/main" val="15944711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10746" y="841121"/>
            <a:ext cx="11079892" cy="1338828"/>
          </a:xfrm>
          <a:prstGeom prst="rect">
            <a:avLst/>
          </a:prstGeom>
        </p:spPr>
        <p:txBody>
          <a:bodyPr wrap="square">
            <a:spAutoFit/>
          </a:bodyPr>
          <a:lstStyle/>
          <a:p>
            <a:pPr algn="just">
              <a:lnSpc>
                <a:spcPct val="150000"/>
              </a:lnSpc>
              <a:spcAft>
                <a:spcPts val="0"/>
              </a:spcAft>
            </a:pPr>
            <a:r>
              <a:rPr lang="en-US" altLang="zh-CN" b="1" kern="0" dirty="0">
                <a:solidFill>
                  <a:srgbClr val="000000"/>
                </a:solidFill>
                <a:latin typeface="Times New Roman" panose="02020603050405020304" pitchFamily="18" charset="0"/>
              </a:rPr>
              <a:t>2.0.4</a:t>
            </a:r>
            <a:r>
              <a:rPr lang="en-US" altLang="zh-CN" kern="0" dirty="0">
                <a:solidFill>
                  <a:srgbClr val="000000"/>
                </a:solidFill>
                <a:latin typeface="Times New Roman" panose="02020603050405020304" pitchFamily="18" charset="0"/>
              </a:rPr>
              <a:t> </a:t>
            </a:r>
            <a:r>
              <a:rPr lang="zh-CN" altLang="zh-CN" kern="0" dirty="0">
                <a:solidFill>
                  <a:srgbClr val="000000"/>
                </a:solidFill>
                <a:latin typeface="Times New Roman" panose="02020603050405020304" pitchFamily="18" charset="0"/>
              </a:rPr>
              <a:t>热当量体形系数 </a:t>
            </a:r>
            <a:r>
              <a:rPr lang="en-US" altLang="zh-CN" kern="0" dirty="0">
                <a:solidFill>
                  <a:srgbClr val="000000"/>
                </a:solidFill>
                <a:latin typeface="Times New Roman" panose="02020603050405020304" pitchFamily="18" charset="0"/>
              </a:rPr>
              <a:t> thermal equivalent body coefficient</a:t>
            </a:r>
            <a:endParaRPr lang="zh-CN" altLang="zh-CN" sz="1400" kern="100" dirty="0">
              <a:latin typeface="Times New Roman" panose="02020603050405020304" pitchFamily="18" charset="0"/>
            </a:endParaRPr>
          </a:p>
          <a:p>
            <a:pPr indent="304800" algn="just">
              <a:lnSpc>
                <a:spcPct val="150000"/>
              </a:lnSpc>
              <a:spcAft>
                <a:spcPts val="0"/>
              </a:spcAft>
            </a:pPr>
            <a:r>
              <a:rPr lang="zh-CN" altLang="zh-CN" kern="100" dirty="0">
                <a:solidFill>
                  <a:srgbClr val="000000"/>
                </a:solidFill>
                <a:latin typeface="Times New Roman" panose="02020603050405020304" pitchFamily="18" charset="0"/>
              </a:rPr>
              <a:t>在高寒地区，考虑朝向布局对建筑热环境的影响及冬季各朝向的得失热差异，对各朝向表面积进行修正计算得到的体形系数，也称之为热当量体形系数。</a:t>
            </a:r>
            <a:endParaRPr lang="zh-CN" altLang="zh-CN" sz="1400" kern="100" dirty="0">
              <a:latin typeface="Times New Roman" panose="02020603050405020304" pitchFamily="18" charset="0"/>
            </a:endParaRPr>
          </a:p>
        </p:txBody>
      </p:sp>
      <p:sp>
        <p:nvSpPr>
          <p:cNvPr id="3" name="五边形 2"/>
          <p:cNvSpPr/>
          <p:nvPr/>
        </p:nvSpPr>
        <p:spPr>
          <a:xfrm>
            <a:off x="510746" y="2410404"/>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4" name="矩形 3"/>
          <p:cNvSpPr/>
          <p:nvPr/>
        </p:nvSpPr>
        <p:spPr>
          <a:xfrm>
            <a:off x="605481" y="3007120"/>
            <a:ext cx="10890422" cy="923330"/>
          </a:xfrm>
          <a:prstGeom prst="rect">
            <a:avLst/>
          </a:prstGeom>
        </p:spPr>
        <p:txBody>
          <a:bodyPr wrap="square">
            <a:spAutoFit/>
          </a:bodyPr>
          <a:lstStyle/>
          <a:p>
            <a:pPr>
              <a:lnSpc>
                <a:spcPct val="150000"/>
              </a:lnSpc>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为了</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综合考虑各朝向围护结构得失热量的差异，在太阳能丰富的高海拔地区，鼓励建筑师采用长轴朝南的体形，以充分被动利用太阳能，应采用以下公式计算热当量体形系数：</a:t>
            </a:r>
            <a:endPar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7" name="Rectangle 4"/>
          <p:cNvSpPr>
            <a:spLocks noChangeArrowheads="1"/>
          </p:cNvSpPr>
          <p:nvPr/>
        </p:nvSpPr>
        <p:spPr bwMode="auto">
          <a:xfrm>
            <a:off x="4440195" y="422819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8" name="对象 7"/>
          <p:cNvGraphicFramePr>
            <a:graphicFrameLocks noChangeAspect="1"/>
          </p:cNvGraphicFramePr>
          <p:nvPr>
            <p:extLst>
              <p:ext uri="{D42A27DB-BD31-4B8C-83A1-F6EECF244321}">
                <p14:modId xmlns:p14="http://schemas.microsoft.com/office/powerpoint/2010/main" val="3581096262"/>
              </p:ext>
            </p:extLst>
          </p:nvPr>
        </p:nvGraphicFramePr>
        <p:xfrm>
          <a:off x="4440195" y="3911575"/>
          <a:ext cx="1309816" cy="948487"/>
        </p:xfrm>
        <a:graphic>
          <a:graphicData uri="http://schemas.openxmlformats.org/presentationml/2006/ole">
            <mc:AlternateContent xmlns:mc="http://schemas.openxmlformats.org/markup-compatibility/2006">
              <mc:Choice xmlns:v="urn:schemas-microsoft-com:vml" Requires="v">
                <p:oleObj spid="_x0000_s1611" name="公式" r:id="rId3" imgW="812447" imgH="609336" progId="Equation.3">
                  <p:embed/>
                </p:oleObj>
              </mc:Choice>
              <mc:Fallback>
                <p:oleObj name="公式" r:id="rId3" imgW="812447" imgH="609336"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40195" y="3911575"/>
                        <a:ext cx="1309816" cy="948487"/>
                      </a:xfrm>
                      <a:prstGeom prst="rect">
                        <a:avLst/>
                      </a:prstGeom>
                      <a:noFill/>
                    </p:spPr>
                  </p:pic>
                </p:oleObj>
              </mc:Fallback>
            </mc:AlternateContent>
          </a:graphicData>
        </a:graphic>
      </p:graphicFrame>
      <p:sp>
        <p:nvSpPr>
          <p:cNvPr id="16" name="Rectangle 13"/>
          <p:cNvSpPr>
            <a:spLocks noChangeArrowheads="1"/>
          </p:cNvSpPr>
          <p:nvPr/>
        </p:nvSpPr>
        <p:spPr bwMode="auto">
          <a:xfrm>
            <a:off x="691641" y="4929015"/>
            <a:ext cx="118494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304800" algn="l" defTabSz="914400" rtl="0" eaLnBrk="0" fontAlgn="base" latinLnBrk="0" hangingPunct="0">
              <a:lnSpc>
                <a:spcPct val="100000"/>
              </a:lnSpc>
              <a:spcBef>
                <a:spcPct val="0"/>
              </a:spcBef>
              <a:spcAft>
                <a:spcPct val="0"/>
              </a:spcAft>
              <a:buClrTx/>
              <a:buSzTx/>
              <a:buFontTx/>
              <a:buNone/>
              <a:tabLst/>
            </a:pPr>
            <a:r>
              <a:rPr 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式中：</a:t>
            </a:r>
          </a:p>
        </p:txBody>
      </p:sp>
      <p:graphicFrame>
        <p:nvGraphicFramePr>
          <p:cNvPr id="17" name="对象 16"/>
          <p:cNvGraphicFramePr>
            <a:graphicFrameLocks noChangeAspect="1"/>
          </p:cNvGraphicFramePr>
          <p:nvPr>
            <p:extLst>
              <p:ext uri="{D42A27DB-BD31-4B8C-83A1-F6EECF244321}">
                <p14:modId xmlns:p14="http://schemas.microsoft.com/office/powerpoint/2010/main" val="1719126125"/>
              </p:ext>
            </p:extLst>
          </p:nvPr>
        </p:nvGraphicFramePr>
        <p:xfrm>
          <a:off x="1740514" y="5002742"/>
          <a:ext cx="222942" cy="250810"/>
        </p:xfrm>
        <a:graphic>
          <a:graphicData uri="http://schemas.openxmlformats.org/presentationml/2006/ole">
            <mc:AlternateContent xmlns:mc="http://schemas.openxmlformats.org/markup-compatibility/2006">
              <mc:Choice xmlns:v="urn:schemas-microsoft-com:vml" Requires="v">
                <p:oleObj spid="_x0000_s1612" name="公式" r:id="rId5" imgW="152731" imgH="165459" progId="Equation.3">
                  <p:embed/>
                </p:oleObj>
              </mc:Choice>
              <mc:Fallback>
                <p:oleObj name="公式" r:id="rId5" imgW="152731" imgH="165459" progId="Equation.3">
                  <p:embed/>
                  <p:pic>
                    <p:nvPicPr>
                      <p:cNvPr id="0" name="Object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40514" y="5002742"/>
                        <a:ext cx="222942" cy="250810"/>
                      </a:xfrm>
                      <a:prstGeom prst="rect">
                        <a:avLst/>
                      </a:prstGeom>
                      <a:noFill/>
                    </p:spPr>
                  </p:pic>
                </p:oleObj>
              </mc:Fallback>
            </mc:AlternateContent>
          </a:graphicData>
        </a:graphic>
      </p:graphicFrame>
      <p:sp>
        <p:nvSpPr>
          <p:cNvPr id="18" name="Rectangle 14"/>
          <p:cNvSpPr>
            <a:spLocks noChangeArrowheads="1"/>
          </p:cNvSpPr>
          <p:nvPr/>
        </p:nvSpPr>
        <p:spPr bwMode="auto">
          <a:xfrm>
            <a:off x="1644521" y="4947213"/>
            <a:ext cx="256639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304800" algn="l" defTabSz="914400" rtl="0" eaLnBrk="0" fontAlgn="base" latinLnBrk="0" hangingPunct="0">
              <a:lnSpc>
                <a:spcPct val="100000"/>
              </a:lnSpc>
              <a:spcBef>
                <a:spcPct val="0"/>
              </a:spcBef>
              <a:spcAft>
                <a:spcPct val="0"/>
              </a:spcAft>
              <a:buClrTx/>
              <a:buSzTx/>
              <a:buFontTx/>
              <a:buNone/>
              <a:tabLst/>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热量体形系数；</a:t>
            </a:r>
          </a:p>
        </p:txBody>
      </p:sp>
      <p:sp>
        <p:nvSpPr>
          <p:cNvPr id="19" name="Rectangle 16"/>
          <p:cNvSpPr>
            <a:spLocks noChangeArrowheads="1"/>
          </p:cNvSpPr>
          <p:nvPr/>
        </p:nvSpPr>
        <p:spPr bwMode="auto">
          <a:xfrm>
            <a:off x="1741004" y="5027369"/>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0" name="对象 19"/>
          <p:cNvGraphicFramePr>
            <a:graphicFrameLocks noChangeAspect="1"/>
          </p:cNvGraphicFramePr>
          <p:nvPr>
            <p:extLst>
              <p:ext uri="{D42A27DB-BD31-4B8C-83A1-F6EECF244321}">
                <p14:modId xmlns:p14="http://schemas.microsoft.com/office/powerpoint/2010/main" val="1388169528"/>
              </p:ext>
            </p:extLst>
          </p:nvPr>
        </p:nvGraphicFramePr>
        <p:xfrm>
          <a:off x="1740604" y="5313158"/>
          <a:ext cx="288733" cy="375353"/>
        </p:xfrm>
        <a:graphic>
          <a:graphicData uri="http://schemas.openxmlformats.org/presentationml/2006/ole">
            <mc:AlternateContent xmlns:mc="http://schemas.openxmlformats.org/markup-compatibility/2006">
              <mc:Choice xmlns:v="urn:schemas-microsoft-com:vml" Requires="v">
                <p:oleObj spid="_x0000_s1613" name="公式" r:id="rId7" imgW="190914" imgH="229097" progId="Equation.3">
                  <p:embed/>
                </p:oleObj>
              </mc:Choice>
              <mc:Fallback>
                <p:oleObj name="公式" r:id="rId7" imgW="190914" imgH="229097" progId="Equation.3">
                  <p:embed/>
                  <p:pic>
                    <p:nvPicPr>
                      <p:cNvPr id="0" name="Object 1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40604" y="5313158"/>
                        <a:ext cx="288733" cy="375353"/>
                      </a:xfrm>
                      <a:prstGeom prst="rect">
                        <a:avLst/>
                      </a:prstGeom>
                      <a:noFill/>
                    </p:spPr>
                  </p:pic>
                </p:oleObj>
              </mc:Fallback>
            </mc:AlternateContent>
          </a:graphicData>
        </a:graphic>
      </p:graphicFrame>
      <p:sp>
        <p:nvSpPr>
          <p:cNvPr id="21" name="Rectangle 17"/>
          <p:cNvSpPr>
            <a:spLocks noChangeArrowheads="1"/>
          </p:cNvSpPr>
          <p:nvPr/>
        </p:nvSpPr>
        <p:spPr bwMode="auto">
          <a:xfrm>
            <a:off x="1174458" y="5314714"/>
            <a:ext cx="43958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indent="762000" eaLnBrk="0" fontAlgn="base" hangingPunct="0">
              <a:spcBef>
                <a:spcPct val="0"/>
              </a:spcBef>
              <a:spcAft>
                <a:spcPct val="0"/>
              </a:spcAft>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各</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朝向围护结构</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面积</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22" name="Rectangle 22"/>
          <p:cNvSpPr>
            <a:spLocks noChangeArrowheads="1"/>
          </p:cNvSpPr>
          <p:nvPr/>
        </p:nvSpPr>
        <p:spPr bwMode="auto">
          <a:xfrm>
            <a:off x="1741004" y="5372074"/>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3" name="对象 22"/>
          <p:cNvGraphicFramePr>
            <a:graphicFrameLocks noChangeAspect="1"/>
          </p:cNvGraphicFramePr>
          <p:nvPr>
            <p:extLst>
              <p:ext uri="{D42A27DB-BD31-4B8C-83A1-F6EECF244321}">
                <p14:modId xmlns:p14="http://schemas.microsoft.com/office/powerpoint/2010/main" val="2076118081"/>
              </p:ext>
            </p:extLst>
          </p:nvPr>
        </p:nvGraphicFramePr>
        <p:xfrm>
          <a:off x="1691225" y="5700413"/>
          <a:ext cx="321519" cy="348313"/>
        </p:xfrm>
        <a:graphic>
          <a:graphicData uri="http://schemas.openxmlformats.org/presentationml/2006/ole">
            <mc:AlternateContent xmlns:mc="http://schemas.openxmlformats.org/markup-compatibility/2006">
              <mc:Choice xmlns:v="urn:schemas-microsoft-com:vml" Requires="v">
                <p:oleObj spid="_x0000_s1614" name="公式" r:id="rId9" imgW="215806" imgH="228501" progId="Equation.3">
                  <p:embed/>
                </p:oleObj>
              </mc:Choice>
              <mc:Fallback>
                <p:oleObj name="公式" r:id="rId9" imgW="215806" imgH="228501" progId="Equation.3">
                  <p:embed/>
                  <p:pic>
                    <p:nvPicPr>
                      <p:cNvPr id="0" name="Object 2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691225" y="5700413"/>
                        <a:ext cx="321519" cy="348313"/>
                      </a:xfrm>
                      <a:prstGeom prst="rect">
                        <a:avLst/>
                      </a:prstGeom>
                      <a:noFill/>
                    </p:spPr>
                  </p:pic>
                </p:oleObj>
              </mc:Fallback>
            </mc:AlternateContent>
          </a:graphicData>
        </a:graphic>
      </p:graphicFrame>
      <p:sp>
        <p:nvSpPr>
          <p:cNvPr id="24" name="Rectangle 23"/>
          <p:cNvSpPr>
            <a:spLocks noChangeArrowheads="1"/>
          </p:cNvSpPr>
          <p:nvPr/>
        </p:nvSpPr>
        <p:spPr bwMode="auto">
          <a:xfrm>
            <a:off x="1174459" y="5689903"/>
            <a:ext cx="845616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762000" algn="l" defTabSz="914400" rtl="0" eaLnBrk="0" fontAlgn="base" latinLnBrk="0" hangingPunct="0">
              <a:lnSpc>
                <a:spcPct val="100000"/>
              </a:lnSpc>
              <a:spcBef>
                <a:spcPct val="0"/>
              </a:spcBef>
              <a:spcAft>
                <a:spcPct val="0"/>
              </a:spcAft>
              <a:buClrTx/>
              <a:buSzTx/>
              <a:buFontTx/>
              <a:buNone/>
              <a:tabLst/>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各朝向围护结构面积修正系数，根据朝向和辐射照度按</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表</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B.0.1</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取值；</a:t>
            </a:r>
          </a:p>
        </p:txBody>
      </p:sp>
      <p:sp>
        <p:nvSpPr>
          <p:cNvPr id="28" name="矩形 27"/>
          <p:cNvSpPr/>
          <p:nvPr/>
        </p:nvSpPr>
        <p:spPr>
          <a:xfrm>
            <a:off x="1666087" y="6079903"/>
            <a:ext cx="5391219" cy="369332"/>
          </a:xfrm>
          <a:prstGeom prst="rect">
            <a:avLst/>
          </a:prstGeom>
        </p:spPr>
        <p:txBody>
          <a:bodyPr wrap="none">
            <a:spAutoFit/>
          </a:bodyPr>
          <a:lstStyle/>
          <a:p>
            <a:r>
              <a:rPr lang="en-US" altLang="zh-CN" kern="100" dirty="0">
                <a:solidFill>
                  <a:srgbClr val="000000"/>
                </a:solidFill>
                <a:latin typeface="Times New Roman" panose="02020603050405020304" pitchFamily="18" charset="0"/>
              </a:rPr>
              <a:t>V</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——建筑物外表面和底层地面所包围的</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体积</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m³</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1399392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stretch>
            <a:fillRect/>
          </a:stretch>
        </p:blipFill>
        <p:spPr>
          <a:xfrm>
            <a:off x="1562628" y="1325383"/>
            <a:ext cx="9106819" cy="4317535"/>
          </a:xfrm>
          <a:prstGeom prst="rect">
            <a:avLst/>
          </a:prstGeom>
        </p:spPr>
      </p:pic>
    </p:spTree>
    <p:extLst>
      <p:ext uri="{BB962C8B-B14F-4D97-AF65-F5344CB8AC3E}">
        <p14:creationId xmlns:p14="http://schemas.microsoft.com/office/powerpoint/2010/main" val="1660804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35460" y="1293252"/>
            <a:ext cx="9127524" cy="923330"/>
          </a:xfrm>
          <a:prstGeom prst="rect">
            <a:avLst/>
          </a:prstGeom>
        </p:spPr>
        <p:txBody>
          <a:bodyPr wrap="square">
            <a:spAutoFit/>
          </a:bodyPr>
          <a:lstStyle/>
          <a:p>
            <a:pPr algn="just">
              <a:lnSpc>
                <a:spcPct val="150000"/>
              </a:lnSpc>
              <a:spcAft>
                <a:spcPts val="0"/>
              </a:spcAft>
            </a:pPr>
            <a:r>
              <a:rPr lang="en-US" altLang="zh-CN" b="1" kern="0" dirty="0">
                <a:solidFill>
                  <a:srgbClr val="000000"/>
                </a:solidFill>
                <a:latin typeface="Times New Roman" panose="02020603050405020304" pitchFamily="18" charset="0"/>
              </a:rPr>
              <a:t>2.0.5</a:t>
            </a:r>
            <a:r>
              <a:rPr lang="en-US" altLang="zh-CN" kern="0" dirty="0">
                <a:solidFill>
                  <a:srgbClr val="000000"/>
                </a:solidFill>
                <a:latin typeface="Times New Roman" panose="02020603050405020304" pitchFamily="18" charset="0"/>
              </a:rPr>
              <a:t> </a:t>
            </a:r>
            <a:r>
              <a:rPr lang="zh-CN" altLang="zh-CN" kern="0" dirty="0">
                <a:solidFill>
                  <a:srgbClr val="000000"/>
                </a:solidFill>
                <a:latin typeface="Times New Roman" panose="02020603050405020304" pitchFamily="18" charset="0"/>
              </a:rPr>
              <a:t>单一立面窗墙面积比</a:t>
            </a:r>
            <a:r>
              <a:rPr lang="en-US" altLang="zh-CN" kern="0" dirty="0">
                <a:solidFill>
                  <a:srgbClr val="000000"/>
                </a:solidFill>
                <a:latin typeface="Times New Roman" panose="02020603050405020304" pitchFamily="18" charset="0"/>
              </a:rPr>
              <a:t>  single facade window to wall </a:t>
            </a:r>
            <a:r>
              <a:rPr lang="en-US" altLang="zh-CN" kern="0" dirty="0" smtClean="0">
                <a:solidFill>
                  <a:srgbClr val="000000"/>
                </a:solidFill>
                <a:latin typeface="Times New Roman" panose="02020603050405020304" pitchFamily="18" charset="0"/>
              </a:rPr>
              <a:t>ratio </a:t>
            </a:r>
            <a:r>
              <a:rPr lang="zh-CN" altLang="en-US" kern="0" dirty="0" smtClean="0">
                <a:solidFill>
                  <a:srgbClr val="FF0000"/>
                </a:solidFill>
                <a:latin typeface="Times New Roman" panose="02020603050405020304" pitchFamily="18" charset="0"/>
              </a:rPr>
              <a:t>（执行国家标准）</a:t>
            </a:r>
            <a:endParaRPr lang="zh-CN" altLang="zh-CN" sz="1400" kern="100" dirty="0">
              <a:solidFill>
                <a:srgbClr val="FF0000"/>
              </a:solidFill>
              <a:latin typeface="Times New Roman" panose="02020603050405020304" pitchFamily="18" charset="0"/>
            </a:endParaRPr>
          </a:p>
          <a:p>
            <a:pPr indent="152400" algn="just">
              <a:lnSpc>
                <a:spcPct val="150000"/>
              </a:lnSpc>
              <a:spcAft>
                <a:spcPts val="0"/>
              </a:spcAft>
            </a:pPr>
            <a:r>
              <a:rPr lang="zh-CN" altLang="zh-CN" kern="0" dirty="0">
                <a:solidFill>
                  <a:srgbClr val="000000"/>
                </a:solidFill>
                <a:latin typeface="Times New Roman" panose="02020603050405020304" pitchFamily="18" charset="0"/>
              </a:rPr>
              <a:t>建筑某一个立面的窗户洞口面积与该立面的总面积之比，简称窗墙面积比。</a:t>
            </a:r>
            <a:endParaRPr lang="zh-CN" altLang="zh-CN" sz="1400" kern="100" dirty="0">
              <a:latin typeface="Times New Roman" panose="02020603050405020304" pitchFamily="18" charset="0"/>
            </a:endParaRPr>
          </a:p>
        </p:txBody>
      </p:sp>
      <p:sp>
        <p:nvSpPr>
          <p:cNvPr id="3" name="矩形 2"/>
          <p:cNvSpPr/>
          <p:nvPr/>
        </p:nvSpPr>
        <p:spPr>
          <a:xfrm>
            <a:off x="535460" y="3399946"/>
            <a:ext cx="10997513" cy="1754326"/>
          </a:xfrm>
          <a:prstGeom prst="rect">
            <a:avLst/>
          </a:prstGeom>
        </p:spPr>
        <p:txBody>
          <a:bodyPr wrap="square">
            <a:spAutoFit/>
          </a:bodyPr>
          <a:lstStyle/>
          <a:p>
            <a:pPr algn="just">
              <a:lnSpc>
                <a:spcPct val="150000"/>
              </a:lnSpc>
              <a:spcAft>
                <a:spcPts val="0"/>
              </a:spcAft>
            </a:pPr>
            <a:r>
              <a:rPr lang="en-US" altLang="zh-CN" b="1" kern="0" dirty="0">
                <a:solidFill>
                  <a:srgbClr val="000000"/>
                </a:solidFill>
                <a:latin typeface="Times New Roman" panose="02020603050405020304" pitchFamily="18" charset="0"/>
              </a:rPr>
              <a:t>2.0.6 </a:t>
            </a:r>
            <a:r>
              <a:rPr lang="zh-CN" altLang="zh-CN" kern="0" dirty="0">
                <a:solidFill>
                  <a:srgbClr val="000000"/>
                </a:solidFill>
                <a:latin typeface="Times New Roman" panose="02020603050405020304" pitchFamily="18" charset="0"/>
              </a:rPr>
              <a:t>太阳得热系数</a:t>
            </a:r>
            <a:r>
              <a:rPr lang="en-US" altLang="zh-CN" kern="0" dirty="0">
                <a:solidFill>
                  <a:srgbClr val="000000"/>
                </a:solidFill>
                <a:latin typeface="Times New Roman" panose="02020603050405020304" pitchFamily="18" charset="0"/>
              </a:rPr>
              <a:t>(SHGC)  solar heat gain </a:t>
            </a:r>
            <a:r>
              <a:rPr lang="en-US" altLang="zh-CN" kern="0" dirty="0" smtClean="0">
                <a:solidFill>
                  <a:srgbClr val="000000"/>
                </a:solidFill>
                <a:latin typeface="Times New Roman" panose="02020603050405020304" pitchFamily="18" charset="0"/>
              </a:rPr>
              <a:t>coefficient </a:t>
            </a:r>
            <a:r>
              <a:rPr lang="zh-CN" altLang="en-US" kern="0" dirty="0" smtClean="0">
                <a:solidFill>
                  <a:srgbClr val="FF0000"/>
                </a:solidFill>
                <a:latin typeface="Times New Roman" panose="02020603050405020304" pitchFamily="18" charset="0"/>
              </a:rPr>
              <a:t>（执行国家标准）</a:t>
            </a:r>
            <a:endParaRPr lang="zh-CN" altLang="zh-CN" sz="1400" kern="100" dirty="0">
              <a:solidFill>
                <a:srgbClr val="FF0000"/>
              </a:solidFill>
              <a:latin typeface="Times New Roman" panose="02020603050405020304" pitchFamily="18" charset="0"/>
            </a:endParaRPr>
          </a:p>
          <a:p>
            <a:pPr indent="304800" algn="just">
              <a:lnSpc>
                <a:spcPct val="150000"/>
              </a:lnSpc>
              <a:spcAft>
                <a:spcPts val="0"/>
              </a:spcAft>
            </a:pPr>
            <a:r>
              <a:rPr lang="zh-CN" altLang="zh-CN" kern="100" dirty="0">
                <a:solidFill>
                  <a:srgbClr val="000000"/>
                </a:solidFill>
                <a:latin typeface="Times New Roman" panose="02020603050405020304" pitchFamily="18" charset="0"/>
              </a:rPr>
              <a:t>通过透光围护结构</a:t>
            </a:r>
            <a:r>
              <a:rPr lang="en-US" altLang="zh-CN" kern="100" dirty="0">
                <a:solidFill>
                  <a:srgbClr val="000000"/>
                </a:solidFill>
                <a:latin typeface="Times New Roman" panose="02020603050405020304" pitchFamily="18" charset="0"/>
              </a:rPr>
              <a:t>(</a:t>
            </a:r>
            <a:r>
              <a:rPr lang="zh-CN" altLang="zh-CN" kern="100" dirty="0">
                <a:solidFill>
                  <a:srgbClr val="000000"/>
                </a:solidFill>
                <a:latin typeface="Times New Roman" panose="02020603050405020304" pitchFamily="18" charset="0"/>
              </a:rPr>
              <a:t>门窗或透光幕墙</a:t>
            </a:r>
            <a:r>
              <a:rPr lang="en-US" altLang="zh-CN" kern="100" dirty="0">
                <a:solidFill>
                  <a:srgbClr val="000000"/>
                </a:solidFill>
                <a:latin typeface="Times New Roman" panose="02020603050405020304" pitchFamily="18" charset="0"/>
              </a:rPr>
              <a:t>)</a:t>
            </a:r>
            <a:r>
              <a:rPr lang="zh-CN" altLang="zh-CN" kern="100" dirty="0">
                <a:solidFill>
                  <a:srgbClr val="000000"/>
                </a:solidFill>
                <a:latin typeface="Times New Roman" panose="02020603050405020304" pitchFamily="18" charset="0"/>
              </a:rPr>
              <a:t>的太阳辐射室内得热量与投射到透光围护结构</a:t>
            </a:r>
            <a:r>
              <a:rPr lang="en-US" altLang="zh-CN" kern="100" dirty="0">
                <a:solidFill>
                  <a:srgbClr val="000000"/>
                </a:solidFill>
                <a:latin typeface="Times New Roman" panose="02020603050405020304" pitchFamily="18" charset="0"/>
              </a:rPr>
              <a:t>(</a:t>
            </a:r>
            <a:r>
              <a:rPr lang="zh-CN" altLang="zh-CN" kern="100" dirty="0">
                <a:solidFill>
                  <a:srgbClr val="000000"/>
                </a:solidFill>
                <a:latin typeface="Times New Roman" panose="02020603050405020304" pitchFamily="18" charset="0"/>
              </a:rPr>
              <a:t>门窗或透光幕墙</a:t>
            </a:r>
            <a:r>
              <a:rPr lang="en-US" altLang="zh-CN" kern="100" dirty="0">
                <a:solidFill>
                  <a:srgbClr val="000000"/>
                </a:solidFill>
                <a:latin typeface="Times New Roman" panose="02020603050405020304" pitchFamily="18" charset="0"/>
              </a:rPr>
              <a:t>)</a:t>
            </a:r>
            <a:r>
              <a:rPr lang="zh-CN" altLang="zh-CN" kern="100" dirty="0">
                <a:solidFill>
                  <a:srgbClr val="000000"/>
                </a:solidFill>
                <a:latin typeface="Times New Roman" panose="02020603050405020304" pitchFamily="18" charset="0"/>
              </a:rPr>
              <a:t>外表面上的太阳辐射量的比值。太阳辐射室内得热量包括太阳辐射通过辐射透射的得热量和太阳辐射被构件吸收再传入室内的得热量两部分。</a:t>
            </a:r>
            <a:endParaRPr lang="zh-CN" altLang="zh-CN" sz="1400" kern="100" dirty="0">
              <a:latin typeface="Times New Roman" panose="02020603050405020304" pitchFamily="18" charset="0"/>
            </a:endParaRPr>
          </a:p>
        </p:txBody>
      </p:sp>
    </p:spTree>
    <p:extLst>
      <p:ext uri="{BB962C8B-B14F-4D97-AF65-F5344CB8AC3E}">
        <p14:creationId xmlns:p14="http://schemas.microsoft.com/office/powerpoint/2010/main" val="10147596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标题 3"/>
          <p:cNvSpPr txBox="1">
            <a:spLocks/>
          </p:cNvSpPr>
          <p:nvPr/>
        </p:nvSpPr>
        <p:spPr>
          <a:xfrm>
            <a:off x="0" y="2722643"/>
            <a:ext cx="12192000" cy="1008063"/>
          </a:xfrm>
          <a:prstGeom prst="rect">
            <a:avLst/>
          </a:prstGeom>
          <a:gradFill flip="none" rotWithShape="1">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tileRect/>
          </a:gradFill>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50000"/>
              </a:lnSpc>
            </a:pPr>
            <a:r>
              <a:rPr lang="zh-CN" altLang="zh-CN" b="1" dirty="0" smtClean="0"/>
              <a:t>第</a:t>
            </a:r>
            <a:r>
              <a:rPr lang="zh-CN" altLang="en-US" b="1" dirty="0" smtClean="0"/>
              <a:t>一</a:t>
            </a:r>
            <a:r>
              <a:rPr lang="zh-CN" altLang="zh-CN" b="1" dirty="0" smtClean="0"/>
              <a:t>部分</a:t>
            </a:r>
            <a:r>
              <a:rPr lang="zh-CN" altLang="zh-CN" b="1" dirty="0"/>
              <a:t>　</a:t>
            </a:r>
            <a:r>
              <a:rPr lang="zh-CN" altLang="en-US" b="1" dirty="0" smtClean="0"/>
              <a:t>总则</a:t>
            </a:r>
            <a:endParaRPr lang="zh-CN" altLang="zh-CN" sz="2000" b="1" dirty="0"/>
          </a:p>
        </p:txBody>
      </p:sp>
    </p:spTree>
    <p:extLst>
      <p:ext uri="{BB962C8B-B14F-4D97-AF65-F5344CB8AC3E}">
        <p14:creationId xmlns:p14="http://schemas.microsoft.com/office/powerpoint/2010/main" val="22205685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61320" y="991279"/>
            <a:ext cx="11211699" cy="1338828"/>
          </a:xfrm>
          <a:prstGeom prst="rect">
            <a:avLst/>
          </a:prstGeom>
        </p:spPr>
        <p:txBody>
          <a:bodyPr wrap="square">
            <a:spAutoFit/>
          </a:bodyPr>
          <a:lstStyle/>
          <a:p>
            <a:pPr algn="just">
              <a:lnSpc>
                <a:spcPct val="150000"/>
              </a:lnSpc>
              <a:spcAft>
                <a:spcPts val="0"/>
              </a:spcAft>
            </a:pPr>
            <a:r>
              <a:rPr lang="en-US" altLang="zh-CN" b="1" kern="0" dirty="0">
                <a:solidFill>
                  <a:srgbClr val="000000"/>
                </a:solidFill>
                <a:latin typeface="Times New Roman" panose="02020603050405020304" pitchFamily="18" charset="0"/>
              </a:rPr>
              <a:t>2.0.7 </a:t>
            </a:r>
            <a:r>
              <a:rPr lang="zh-CN" altLang="zh-CN" kern="0" dirty="0">
                <a:solidFill>
                  <a:srgbClr val="000000"/>
                </a:solidFill>
                <a:latin typeface="Times New Roman" panose="02020603050405020304" pitchFamily="18" charset="0"/>
              </a:rPr>
              <a:t>综合太阳得热系数</a:t>
            </a:r>
            <a:r>
              <a:rPr lang="en-US" altLang="zh-CN" kern="0" dirty="0">
                <a:solidFill>
                  <a:srgbClr val="000000"/>
                </a:solidFill>
                <a:latin typeface="Times New Roman" panose="02020603050405020304" pitchFamily="18" charset="0"/>
              </a:rPr>
              <a:t>(SHGC</a:t>
            </a:r>
            <a:r>
              <a:rPr lang="en-US" altLang="zh-CN" kern="0" baseline="-25000" dirty="0">
                <a:solidFill>
                  <a:srgbClr val="000000"/>
                </a:solidFill>
                <a:latin typeface="Times New Roman" panose="02020603050405020304" pitchFamily="18" charset="0"/>
              </a:rPr>
              <a:t>I</a:t>
            </a:r>
            <a:r>
              <a:rPr lang="en-US" altLang="zh-CN" kern="0" dirty="0">
                <a:solidFill>
                  <a:srgbClr val="000000"/>
                </a:solidFill>
                <a:latin typeface="Times New Roman" panose="02020603050405020304" pitchFamily="18" charset="0"/>
              </a:rPr>
              <a:t>)  Integrated solar heat gain coefficient</a:t>
            </a:r>
            <a:endParaRPr lang="zh-CN" altLang="zh-CN" sz="1400" kern="100" dirty="0">
              <a:latin typeface="Times New Roman" panose="02020603050405020304" pitchFamily="18" charset="0"/>
            </a:endParaRPr>
          </a:p>
          <a:p>
            <a:pPr indent="304800" algn="just">
              <a:lnSpc>
                <a:spcPct val="150000"/>
              </a:lnSpc>
              <a:spcAft>
                <a:spcPts val="0"/>
              </a:spcAft>
            </a:pPr>
            <a:r>
              <a:rPr lang="zh-CN" altLang="zh-CN" kern="100" dirty="0">
                <a:solidFill>
                  <a:srgbClr val="000000"/>
                </a:solidFill>
                <a:latin typeface="Times New Roman" panose="02020603050405020304" pitchFamily="18" charset="0"/>
              </a:rPr>
              <a:t>综合太阳得热系数为外窗</a:t>
            </a:r>
            <a:r>
              <a:rPr lang="en-US" altLang="zh-CN" kern="100" dirty="0">
                <a:solidFill>
                  <a:srgbClr val="000000"/>
                </a:solidFill>
                <a:latin typeface="Times New Roman" panose="02020603050405020304" pitchFamily="18" charset="0"/>
              </a:rPr>
              <a:t>(</a:t>
            </a:r>
            <a:r>
              <a:rPr lang="zh-CN" altLang="zh-CN" kern="100" dirty="0">
                <a:solidFill>
                  <a:srgbClr val="000000"/>
                </a:solidFill>
                <a:latin typeface="Times New Roman" panose="02020603050405020304" pitchFamily="18" charset="0"/>
              </a:rPr>
              <a:t>含透光幕墙</a:t>
            </a:r>
            <a:r>
              <a:rPr lang="en-US" altLang="zh-CN" kern="100" dirty="0">
                <a:solidFill>
                  <a:srgbClr val="000000"/>
                </a:solidFill>
                <a:latin typeface="Times New Roman" panose="02020603050405020304" pitchFamily="18" charset="0"/>
              </a:rPr>
              <a:t>)</a:t>
            </a:r>
            <a:r>
              <a:rPr lang="zh-CN" altLang="zh-CN" kern="100" dirty="0">
                <a:solidFill>
                  <a:srgbClr val="000000"/>
                </a:solidFill>
                <a:latin typeface="Times New Roman" panose="02020603050405020304" pitchFamily="18" charset="0"/>
              </a:rPr>
              <a:t>本身的太阳得热系数与外遮阳构件的遮阳系数的乘积。当无外遮阳构件时，综合太阳得热系数等于外窗（含透光幕墙）本身的太阳得热系数。</a:t>
            </a:r>
            <a:endParaRPr lang="zh-CN" altLang="zh-CN" sz="1400" kern="100" dirty="0">
              <a:latin typeface="Times New Roman" panose="02020603050405020304" pitchFamily="18" charset="0"/>
            </a:endParaRPr>
          </a:p>
        </p:txBody>
      </p:sp>
      <p:sp>
        <p:nvSpPr>
          <p:cNvPr id="6" name="五边形 5"/>
          <p:cNvSpPr/>
          <p:nvPr/>
        </p:nvSpPr>
        <p:spPr>
          <a:xfrm>
            <a:off x="461320" y="2647985"/>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7" name="矩形 6"/>
          <p:cNvSpPr/>
          <p:nvPr/>
        </p:nvSpPr>
        <p:spPr>
          <a:xfrm>
            <a:off x="722872" y="3394489"/>
            <a:ext cx="10291118" cy="1754326"/>
          </a:xfrm>
          <a:prstGeom prst="rect">
            <a:avLst/>
          </a:prstGeom>
        </p:spPr>
        <p:txBody>
          <a:bodyPr wrap="square">
            <a:spAutoFit/>
          </a:bodyPr>
          <a:lstStyle/>
          <a:p>
            <a:pPr algn="just">
              <a:lnSpc>
                <a:spcPct val="150000"/>
              </a:lnSpc>
              <a:spcAft>
                <a:spcPts val="0"/>
              </a:spcAft>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考虑外遮阳构件的影响，区别于太阳得热系数，定义综合太阳得热系数</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gn="just">
              <a:lnSpc>
                <a:spcPct val="150000"/>
              </a:lnSpc>
              <a:spcAft>
                <a:spcPts val="0"/>
              </a:spcAft>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有外遮阳时，综合太阳得热系数</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窗（含透光幕墙）的太阳得热系数</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ⅹ</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外遮阳构件的遮阳系数</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gn="just">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无外</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遮阳时，综合太阳得热系数</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窗（含透光幕墙）的太阳得热</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系数</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gn="just">
              <a:lnSpc>
                <a:spcPct val="150000"/>
              </a:lnSpc>
            </a:pP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外</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遮阳构件的遮阳系数应按现行国家标准</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民用建筑热工设计规范</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》GB50176</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的有关规定计算。</a:t>
            </a:r>
            <a:endPar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13515249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94270" y="855102"/>
            <a:ext cx="9959546" cy="923330"/>
          </a:xfrm>
          <a:prstGeom prst="rect">
            <a:avLst/>
          </a:prstGeom>
        </p:spPr>
        <p:txBody>
          <a:bodyPr wrap="square">
            <a:spAutoFit/>
          </a:bodyPr>
          <a:lstStyle/>
          <a:p>
            <a:pPr algn="just">
              <a:lnSpc>
                <a:spcPct val="150000"/>
              </a:lnSpc>
              <a:spcAft>
                <a:spcPts val="0"/>
              </a:spcAft>
            </a:pPr>
            <a:r>
              <a:rPr lang="en-US" altLang="zh-CN" b="1" kern="0" dirty="0">
                <a:solidFill>
                  <a:srgbClr val="000000"/>
                </a:solidFill>
                <a:latin typeface="Times New Roman" panose="02020603050405020304" pitchFamily="18" charset="0"/>
              </a:rPr>
              <a:t>2.0.8 </a:t>
            </a:r>
            <a:r>
              <a:rPr lang="zh-CN" altLang="zh-CN" kern="0" dirty="0">
                <a:solidFill>
                  <a:srgbClr val="000000"/>
                </a:solidFill>
                <a:latin typeface="Times New Roman" panose="02020603050405020304" pitchFamily="18" charset="0"/>
              </a:rPr>
              <a:t>可见光透射比</a:t>
            </a:r>
            <a:r>
              <a:rPr lang="en-US" altLang="zh-CN" kern="0" dirty="0">
                <a:solidFill>
                  <a:srgbClr val="000000"/>
                </a:solidFill>
                <a:latin typeface="Times New Roman" panose="02020603050405020304" pitchFamily="18" charset="0"/>
              </a:rPr>
              <a:t> visible </a:t>
            </a:r>
            <a:r>
              <a:rPr lang="en-US" altLang="zh-CN" kern="0" dirty="0" smtClean="0">
                <a:solidFill>
                  <a:srgbClr val="000000"/>
                </a:solidFill>
                <a:latin typeface="Times New Roman" panose="02020603050405020304" pitchFamily="18" charset="0"/>
              </a:rPr>
              <a:t>transmittance </a:t>
            </a:r>
            <a:r>
              <a:rPr lang="zh-CN" altLang="en-US" kern="0" dirty="0" smtClean="0">
                <a:solidFill>
                  <a:srgbClr val="FF0000"/>
                </a:solidFill>
                <a:latin typeface="Times New Roman" panose="02020603050405020304" pitchFamily="18" charset="0"/>
              </a:rPr>
              <a:t>（执行国家标准）</a:t>
            </a:r>
            <a:endParaRPr lang="zh-CN" altLang="zh-CN" sz="1400" kern="100" dirty="0">
              <a:solidFill>
                <a:srgbClr val="FF0000"/>
              </a:solidFill>
              <a:latin typeface="Times New Roman" panose="02020603050405020304" pitchFamily="18" charset="0"/>
            </a:endParaRPr>
          </a:p>
          <a:p>
            <a:pPr>
              <a:lnSpc>
                <a:spcPct val="150000"/>
              </a:lnSpc>
            </a:pPr>
            <a:r>
              <a:rPr lang="en-US" altLang="zh-CN" kern="100" dirty="0" smtClean="0">
                <a:solidFill>
                  <a:srgbClr val="000000"/>
                </a:solidFill>
                <a:latin typeface="Times New Roman" panose="02020603050405020304" pitchFamily="18" charset="0"/>
                <a:cs typeface="Times New Roman" panose="02020603050405020304" pitchFamily="18" charset="0"/>
              </a:rPr>
              <a:t>    </a:t>
            </a:r>
            <a:r>
              <a:rPr lang="zh-CN" altLang="zh-CN" kern="100" dirty="0" smtClean="0">
                <a:solidFill>
                  <a:srgbClr val="000000"/>
                </a:solidFill>
                <a:latin typeface="Times New Roman" panose="02020603050405020304" pitchFamily="18" charset="0"/>
                <a:cs typeface="Times New Roman" panose="02020603050405020304" pitchFamily="18" charset="0"/>
              </a:rPr>
              <a:t>透过</a:t>
            </a:r>
            <a:r>
              <a:rPr lang="zh-CN" altLang="zh-CN" kern="100" dirty="0">
                <a:solidFill>
                  <a:srgbClr val="000000"/>
                </a:solidFill>
                <a:latin typeface="Times New Roman" panose="02020603050405020304" pitchFamily="18" charset="0"/>
                <a:cs typeface="Times New Roman" panose="02020603050405020304" pitchFamily="18" charset="0"/>
              </a:rPr>
              <a:t>透光材料的可见光光通量与投射在其表面上的可见光光通量之比。</a:t>
            </a:r>
            <a:endParaRPr lang="zh-CN" altLang="en-US" dirty="0"/>
          </a:p>
        </p:txBody>
      </p:sp>
      <p:sp>
        <p:nvSpPr>
          <p:cNvPr id="4" name="矩形 3"/>
          <p:cNvSpPr/>
          <p:nvPr/>
        </p:nvSpPr>
        <p:spPr>
          <a:xfrm>
            <a:off x="547816" y="2705269"/>
            <a:ext cx="9852454" cy="923330"/>
          </a:xfrm>
          <a:prstGeom prst="rect">
            <a:avLst/>
          </a:prstGeom>
        </p:spPr>
        <p:txBody>
          <a:bodyPr wrap="square">
            <a:spAutoFit/>
          </a:bodyPr>
          <a:lstStyle/>
          <a:p>
            <a:pPr algn="just">
              <a:lnSpc>
                <a:spcPct val="150000"/>
              </a:lnSpc>
              <a:spcAft>
                <a:spcPts val="0"/>
              </a:spcAft>
            </a:pPr>
            <a:r>
              <a:rPr lang="en-US" altLang="zh-CN" b="1" kern="0" dirty="0">
                <a:solidFill>
                  <a:srgbClr val="000000"/>
                </a:solidFill>
                <a:latin typeface="Times New Roman" panose="02020603050405020304" pitchFamily="18" charset="0"/>
              </a:rPr>
              <a:t>2.0.9 </a:t>
            </a:r>
            <a:r>
              <a:rPr lang="zh-CN" altLang="zh-CN" kern="0" dirty="0">
                <a:solidFill>
                  <a:srgbClr val="000000"/>
                </a:solidFill>
                <a:latin typeface="Times New Roman" panose="02020603050405020304" pitchFamily="18" charset="0"/>
              </a:rPr>
              <a:t>规定性指标设计法 </a:t>
            </a:r>
            <a:r>
              <a:rPr lang="en-US" altLang="zh-CN" kern="0" dirty="0">
                <a:solidFill>
                  <a:srgbClr val="000000"/>
                </a:solidFill>
                <a:latin typeface="Times New Roman" panose="02020603050405020304" pitchFamily="18" charset="0"/>
              </a:rPr>
              <a:t>prescriptive indicator design method</a:t>
            </a:r>
            <a:endParaRPr lang="zh-CN" altLang="zh-CN" sz="1400" kern="100" dirty="0">
              <a:latin typeface="Times New Roman" panose="02020603050405020304" pitchFamily="18" charset="0"/>
            </a:endParaRPr>
          </a:p>
          <a:p>
            <a:pPr>
              <a:lnSpc>
                <a:spcPct val="150000"/>
              </a:lnSpc>
            </a:pPr>
            <a:r>
              <a:rPr lang="zh-CN" altLang="en-US" kern="100" dirty="0" smtClean="0">
                <a:solidFill>
                  <a:srgbClr val="000000"/>
                </a:solidFill>
                <a:latin typeface="Times New Roman" panose="02020603050405020304" pitchFamily="18" charset="0"/>
                <a:cs typeface="Times New Roman" panose="02020603050405020304" pitchFamily="18" charset="0"/>
              </a:rPr>
              <a:t>   建筑</a:t>
            </a:r>
            <a:r>
              <a:rPr lang="zh-CN" altLang="en-US" kern="100" dirty="0">
                <a:solidFill>
                  <a:srgbClr val="000000"/>
                </a:solidFill>
                <a:latin typeface="Times New Roman" panose="02020603050405020304" pitchFamily="18" charset="0"/>
                <a:cs typeface="Times New Roman" panose="02020603050405020304" pitchFamily="18" charset="0"/>
              </a:rPr>
              <a:t>与建筑</a:t>
            </a:r>
            <a:r>
              <a:rPr lang="zh-CN" altLang="zh-CN" kern="100" dirty="0">
                <a:solidFill>
                  <a:srgbClr val="000000"/>
                </a:solidFill>
                <a:latin typeface="Times New Roman" panose="02020603050405020304" pitchFamily="18" charset="0"/>
                <a:cs typeface="Times New Roman" panose="02020603050405020304" pitchFamily="18" charset="0"/>
              </a:rPr>
              <a:t>热工性能</a:t>
            </a:r>
            <a:r>
              <a:rPr lang="zh-CN" altLang="en-US" kern="100" dirty="0">
                <a:solidFill>
                  <a:srgbClr val="000000"/>
                </a:solidFill>
                <a:latin typeface="Times New Roman" panose="02020603050405020304" pitchFamily="18" charset="0"/>
                <a:cs typeface="Times New Roman" panose="02020603050405020304" pitchFamily="18" charset="0"/>
              </a:rPr>
              <a:t>、机电系统性能</a:t>
            </a:r>
            <a:r>
              <a:rPr lang="zh-CN" altLang="zh-CN" kern="100" dirty="0">
                <a:solidFill>
                  <a:srgbClr val="000000"/>
                </a:solidFill>
                <a:latin typeface="Times New Roman" panose="02020603050405020304" pitchFamily="18" charset="0"/>
                <a:cs typeface="Times New Roman" panose="02020603050405020304" pitchFamily="18" charset="0"/>
              </a:rPr>
              <a:t>完全符合规定性指标限值的设计方法。</a:t>
            </a:r>
            <a:endParaRPr lang="en-US" altLang="zh-CN" kern="100" dirty="0">
              <a:solidFill>
                <a:srgbClr val="000000"/>
              </a:solidFill>
              <a:latin typeface="Times New Roman" panose="02020603050405020304" pitchFamily="18" charset="0"/>
              <a:cs typeface="Times New Roman" panose="02020603050405020304" pitchFamily="18" charset="0"/>
            </a:endParaRPr>
          </a:p>
        </p:txBody>
      </p:sp>
      <p:sp>
        <p:nvSpPr>
          <p:cNvPr id="5" name="矩形 4"/>
          <p:cNvSpPr/>
          <p:nvPr/>
        </p:nvSpPr>
        <p:spPr>
          <a:xfrm>
            <a:off x="547816" y="4555436"/>
            <a:ext cx="10985157" cy="923330"/>
          </a:xfrm>
          <a:prstGeom prst="rect">
            <a:avLst/>
          </a:prstGeom>
        </p:spPr>
        <p:txBody>
          <a:bodyPr wrap="square">
            <a:spAutoFit/>
          </a:bodyPr>
          <a:lstStyle/>
          <a:p>
            <a:pPr algn="just">
              <a:lnSpc>
                <a:spcPct val="150000"/>
              </a:lnSpc>
              <a:spcAft>
                <a:spcPts val="0"/>
              </a:spcAft>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本</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标准</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对</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建筑与建筑热工性能、机电系统性能</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提出</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了规定性指标限值。当设计</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建筑</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的热工性能和机电系统性能</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完全</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符合规定性指标限值时，该设计方法称为规定性指标设计法。</a:t>
            </a:r>
          </a:p>
        </p:txBody>
      </p:sp>
      <p:sp>
        <p:nvSpPr>
          <p:cNvPr id="6" name="五边形 5"/>
          <p:cNvSpPr/>
          <p:nvPr/>
        </p:nvSpPr>
        <p:spPr>
          <a:xfrm>
            <a:off x="609600" y="3955618"/>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Tree>
    <p:extLst>
      <p:ext uri="{BB962C8B-B14F-4D97-AF65-F5344CB8AC3E}">
        <p14:creationId xmlns:p14="http://schemas.microsoft.com/office/powerpoint/2010/main" val="38324233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02507" y="884187"/>
            <a:ext cx="10758617" cy="1338828"/>
          </a:xfrm>
          <a:prstGeom prst="rect">
            <a:avLst/>
          </a:prstGeom>
        </p:spPr>
        <p:txBody>
          <a:bodyPr wrap="square">
            <a:spAutoFit/>
          </a:bodyPr>
          <a:lstStyle/>
          <a:p>
            <a:pPr algn="just">
              <a:lnSpc>
                <a:spcPct val="150000"/>
              </a:lnSpc>
              <a:spcAft>
                <a:spcPts val="0"/>
              </a:spcAft>
            </a:pPr>
            <a:r>
              <a:rPr lang="en-US" altLang="zh-CN" b="1" kern="0" dirty="0">
                <a:solidFill>
                  <a:srgbClr val="000000"/>
                </a:solidFill>
                <a:latin typeface="Times New Roman" panose="02020603050405020304" pitchFamily="18" charset="0"/>
              </a:rPr>
              <a:t>2.0.10</a:t>
            </a:r>
            <a:r>
              <a:rPr lang="en-US" altLang="zh-CN" kern="0" dirty="0">
                <a:solidFill>
                  <a:srgbClr val="000000"/>
                </a:solidFill>
                <a:latin typeface="Times New Roman" panose="02020603050405020304" pitchFamily="18" charset="0"/>
              </a:rPr>
              <a:t> </a:t>
            </a:r>
            <a:r>
              <a:rPr lang="zh-CN" altLang="zh-CN" kern="0" dirty="0">
                <a:solidFill>
                  <a:srgbClr val="000000"/>
                </a:solidFill>
                <a:latin typeface="Times New Roman" panose="02020603050405020304" pitchFamily="18" charset="0"/>
              </a:rPr>
              <a:t>围护结构热工性能权衡判断</a:t>
            </a:r>
            <a:r>
              <a:rPr lang="en-US" altLang="zh-CN" kern="0" dirty="0">
                <a:solidFill>
                  <a:srgbClr val="000000"/>
                </a:solidFill>
                <a:latin typeface="Times New Roman" panose="02020603050405020304" pitchFamily="18" charset="0"/>
              </a:rPr>
              <a:t> building envelope thermal performance trade-off</a:t>
            </a:r>
            <a:endParaRPr lang="zh-CN" altLang="zh-CN" sz="1400" kern="100" dirty="0">
              <a:latin typeface="Times New Roman" panose="02020603050405020304" pitchFamily="18" charset="0"/>
            </a:endParaRPr>
          </a:p>
          <a:p>
            <a:pPr indent="304800" algn="just">
              <a:lnSpc>
                <a:spcPct val="150000"/>
              </a:lnSpc>
              <a:spcAft>
                <a:spcPts val="0"/>
              </a:spcAft>
            </a:pPr>
            <a:r>
              <a:rPr lang="zh-CN" altLang="zh-CN" kern="100" dirty="0">
                <a:solidFill>
                  <a:srgbClr val="000000"/>
                </a:solidFill>
                <a:latin typeface="Times New Roman" panose="02020603050405020304" pitchFamily="18" charset="0"/>
              </a:rPr>
              <a:t>当设计建筑不能完全满足围护结构热工设计规定性指标要求时，计算并比较参照建筑和设计建筑的全年供暖和空气调节能耗，判定围护结构的总体热工性能是否符合节能设计要求的方法，简称权衡判断。</a:t>
            </a:r>
            <a:endParaRPr lang="zh-CN" altLang="zh-CN" sz="1400" kern="100" dirty="0">
              <a:latin typeface="Times New Roman" panose="02020603050405020304" pitchFamily="18" charset="0"/>
            </a:endParaRPr>
          </a:p>
        </p:txBody>
      </p:sp>
      <p:sp>
        <p:nvSpPr>
          <p:cNvPr id="3" name="五边形 2"/>
          <p:cNvSpPr/>
          <p:nvPr/>
        </p:nvSpPr>
        <p:spPr>
          <a:xfrm>
            <a:off x="576649" y="2398666"/>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4" name="矩形 3"/>
          <p:cNvSpPr/>
          <p:nvPr/>
        </p:nvSpPr>
        <p:spPr>
          <a:xfrm>
            <a:off x="807306" y="3116642"/>
            <a:ext cx="10585623" cy="2585323"/>
          </a:xfrm>
          <a:prstGeom prst="rect">
            <a:avLst/>
          </a:prstGeom>
        </p:spPr>
        <p:txBody>
          <a:bodyPr wrap="square">
            <a:spAutoFit/>
          </a:bodyPr>
          <a:lstStyle/>
          <a:p>
            <a:pPr>
              <a:lnSpc>
                <a:spcPct val="150000"/>
              </a:lnSpc>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为了</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降低空气调节和供暖能耗，本标准对围护结构的热工性能提出了规定性指标。当设计建筑围护结构的热工性能不能全部满足规定性指标时，可以通过调整个别围护结构热工设计计算参数并进行全年空气调节和供暖能耗计算，达到设计建筑全年的空气调节和供暖能耗之和不大于参照建筑能耗的目的。本标准称这种方法为围护结构热工性能权衡判断。该方法未考虑建筑机电系统的性能，只允许围护结构各部分之间热工性能的相互补偿，而且必须以本标准规定的围护结构热工性能允许值为进入权衡判断的前提。</a:t>
            </a:r>
            <a:endPar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9043844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20128" y="2924467"/>
            <a:ext cx="11088131" cy="3831818"/>
          </a:xfrm>
          <a:prstGeom prst="rect">
            <a:avLst/>
          </a:prstGeom>
        </p:spPr>
        <p:txBody>
          <a:bodyPr wrap="square">
            <a:spAutoFit/>
          </a:bodyPr>
          <a:lstStyle/>
          <a:p>
            <a:pPr algn="just">
              <a:lnSpc>
                <a:spcPct val="150000"/>
              </a:lnSpc>
              <a:spcAft>
                <a:spcPts val="0"/>
              </a:spcAft>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该</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方法的提出是为了实现本标准总则中</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实现建筑能耗和机电系统能效双控的目标</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的基本节能目标。不同类型的公共建筑影响能耗的因素较为繁杂，建筑的体形系数、朝向、规模、空间形态、围护结构的热工性能、供暖空调和照明设备的能效以及运行的状况和时间均对最终设计建筑整体能耗有着直接或间接的约束。统一的建筑节能措施和</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围护结构</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、机电系统</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的</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限值难于将各类公共建筑的整体能耗都控制在合理的范围内。因此，本标准鼓励采用基于数值模拟的性能化设计手段，当采用性能化设计时，个别节能指标可不遵循本标准的相关要求，但建筑的整体设计能耗必须满足现行国家标准《民用建筑能耗标准》</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GB/T 51161</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的相关要求。</a:t>
            </a:r>
          </a:p>
          <a:p>
            <a:pPr indent="304800" algn="just">
              <a:lnSpc>
                <a:spcPct val="150000"/>
              </a:lnSpc>
              <a:spcAft>
                <a:spcPts val="0"/>
              </a:spcAft>
            </a:pP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建筑整体性能化评价方法的计算主要依赖建筑能耗模拟软件，模拟计算对输入参数要求高，同时方法涉及的参数和配置原则较复杂，计算难度大。因此，本标准总则规定当公共建筑节能设计采用性能化设计时，应提交项目完整的设计输入参数和模拟计算模型，组织专家进行专项论证。</a:t>
            </a:r>
          </a:p>
        </p:txBody>
      </p:sp>
      <p:sp>
        <p:nvSpPr>
          <p:cNvPr id="3" name="矩形 2"/>
          <p:cNvSpPr/>
          <p:nvPr/>
        </p:nvSpPr>
        <p:spPr>
          <a:xfrm>
            <a:off x="510745" y="739513"/>
            <a:ext cx="10906898" cy="1754326"/>
          </a:xfrm>
          <a:prstGeom prst="rect">
            <a:avLst/>
          </a:prstGeom>
        </p:spPr>
        <p:txBody>
          <a:bodyPr wrap="square">
            <a:spAutoFit/>
          </a:bodyPr>
          <a:lstStyle/>
          <a:p>
            <a:pPr algn="just">
              <a:lnSpc>
                <a:spcPct val="150000"/>
              </a:lnSpc>
              <a:spcAft>
                <a:spcPts val="0"/>
              </a:spcAft>
            </a:pPr>
            <a:r>
              <a:rPr lang="en-US" altLang="zh-CN" b="1" kern="0" dirty="0">
                <a:solidFill>
                  <a:srgbClr val="000000"/>
                </a:solidFill>
                <a:latin typeface="Times New Roman" panose="02020603050405020304" pitchFamily="18" charset="0"/>
              </a:rPr>
              <a:t>2.0.11 </a:t>
            </a:r>
            <a:r>
              <a:rPr lang="zh-CN" altLang="zh-CN" kern="0" dirty="0">
                <a:solidFill>
                  <a:srgbClr val="000000"/>
                </a:solidFill>
                <a:latin typeface="Times New Roman" panose="02020603050405020304" pitchFamily="18" charset="0"/>
              </a:rPr>
              <a:t>建筑节能整体性能化设计方法 </a:t>
            </a:r>
            <a:r>
              <a:rPr lang="en-US" altLang="zh-CN" kern="0" dirty="0">
                <a:solidFill>
                  <a:srgbClr val="000000"/>
                </a:solidFill>
                <a:latin typeface="Times New Roman" panose="02020603050405020304" pitchFamily="18" charset="0"/>
              </a:rPr>
              <a:t>the performance-based design method</a:t>
            </a:r>
            <a:endParaRPr lang="zh-CN" altLang="zh-CN" sz="1400" kern="100" dirty="0">
              <a:latin typeface="Times New Roman" panose="02020603050405020304" pitchFamily="18" charset="0"/>
            </a:endParaRPr>
          </a:p>
          <a:p>
            <a:pPr>
              <a:lnSpc>
                <a:spcPct val="150000"/>
              </a:lnSpc>
            </a:pPr>
            <a:r>
              <a:rPr lang="en-US" altLang="zh-CN" kern="0" dirty="0" smtClean="0">
                <a:solidFill>
                  <a:srgbClr val="000000"/>
                </a:solidFill>
                <a:latin typeface="Times New Roman" panose="02020603050405020304" pitchFamily="18" charset="0"/>
              </a:rPr>
              <a:t>      </a:t>
            </a:r>
            <a:r>
              <a:rPr lang="zh-CN" altLang="zh-CN" kern="0" dirty="0" smtClean="0">
                <a:solidFill>
                  <a:srgbClr val="000000"/>
                </a:solidFill>
                <a:latin typeface="Times New Roman" panose="02020603050405020304" pitchFamily="18" charset="0"/>
              </a:rPr>
              <a:t>建筑节能</a:t>
            </a:r>
            <a:r>
              <a:rPr lang="zh-CN" altLang="zh-CN" kern="0" dirty="0">
                <a:solidFill>
                  <a:srgbClr val="000000"/>
                </a:solidFill>
                <a:latin typeface="Times New Roman" panose="02020603050405020304" pitchFamily="18" charset="0"/>
              </a:rPr>
              <a:t>整体性能化设计方法是</a:t>
            </a:r>
            <a:r>
              <a:rPr lang="zh-CN" altLang="en-US" kern="0" dirty="0">
                <a:solidFill>
                  <a:srgbClr val="000000"/>
                </a:solidFill>
                <a:latin typeface="Times New Roman" panose="02020603050405020304" pitchFamily="18" charset="0"/>
              </a:rPr>
              <a:t>指通过建筑与建筑热工的优化设计降低供冷、供暖负荷和照明负荷；通过合理利用可再生能源减少能源消耗；通过合理选择机电系统和采用高效设备</a:t>
            </a:r>
            <a:r>
              <a:rPr lang="en-US" altLang="zh-CN" kern="0" dirty="0">
                <a:solidFill>
                  <a:srgbClr val="000000"/>
                </a:solidFill>
                <a:latin typeface="Times New Roman" panose="02020603050405020304" pitchFamily="18" charset="0"/>
              </a:rPr>
              <a:t>,</a:t>
            </a:r>
            <a:r>
              <a:rPr lang="zh-CN" altLang="en-US" kern="0" dirty="0">
                <a:solidFill>
                  <a:srgbClr val="000000"/>
                </a:solidFill>
                <a:latin typeface="Times New Roman" panose="02020603050405020304" pitchFamily="18" charset="0"/>
              </a:rPr>
              <a:t>使机电系统能更灵活、更高效地满足使用需求，从而实现</a:t>
            </a:r>
            <a:r>
              <a:rPr lang="zh-CN" altLang="zh-CN" kern="0" dirty="0">
                <a:solidFill>
                  <a:srgbClr val="000000"/>
                </a:solidFill>
                <a:latin typeface="Times New Roman" panose="02020603050405020304" pitchFamily="18" charset="0"/>
              </a:rPr>
              <a:t>建筑能耗</a:t>
            </a:r>
            <a:r>
              <a:rPr lang="zh-CN" altLang="en-US" kern="0" dirty="0">
                <a:solidFill>
                  <a:srgbClr val="000000"/>
                </a:solidFill>
                <a:latin typeface="Times New Roman" panose="02020603050405020304" pitchFamily="18" charset="0"/>
              </a:rPr>
              <a:t>的预定</a:t>
            </a:r>
            <a:r>
              <a:rPr lang="zh-CN" altLang="zh-CN" kern="0" dirty="0">
                <a:solidFill>
                  <a:srgbClr val="000000"/>
                </a:solidFill>
                <a:latin typeface="Times New Roman" panose="02020603050405020304" pitchFamily="18" charset="0"/>
              </a:rPr>
              <a:t>控制目标</a:t>
            </a:r>
            <a:r>
              <a:rPr lang="zh-CN" altLang="en-US" kern="0" dirty="0" smtClean="0">
                <a:solidFill>
                  <a:srgbClr val="000000"/>
                </a:solidFill>
                <a:latin typeface="Times New Roman" panose="02020603050405020304" pitchFamily="18" charset="0"/>
              </a:rPr>
              <a:t>。</a:t>
            </a:r>
            <a:endParaRPr lang="zh-CN" altLang="zh-CN" kern="0" dirty="0">
              <a:solidFill>
                <a:srgbClr val="000000"/>
              </a:solidFill>
              <a:latin typeface="Times New Roman" panose="02020603050405020304" pitchFamily="18" charset="0"/>
            </a:endParaRPr>
          </a:p>
        </p:txBody>
      </p:sp>
      <p:sp>
        <p:nvSpPr>
          <p:cNvPr id="4" name="五边形 3"/>
          <p:cNvSpPr/>
          <p:nvPr/>
        </p:nvSpPr>
        <p:spPr>
          <a:xfrm>
            <a:off x="510745" y="2495842"/>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Tree>
    <p:extLst>
      <p:ext uri="{BB962C8B-B14F-4D97-AF65-F5344CB8AC3E}">
        <p14:creationId xmlns:p14="http://schemas.microsoft.com/office/powerpoint/2010/main" val="10172439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88325" y="873121"/>
            <a:ext cx="11022226" cy="923330"/>
          </a:xfrm>
          <a:prstGeom prst="rect">
            <a:avLst/>
          </a:prstGeom>
        </p:spPr>
        <p:txBody>
          <a:bodyPr wrap="square">
            <a:spAutoFit/>
          </a:bodyPr>
          <a:lstStyle/>
          <a:p>
            <a:pPr algn="just">
              <a:lnSpc>
                <a:spcPct val="150000"/>
              </a:lnSpc>
              <a:spcAft>
                <a:spcPts val="0"/>
              </a:spcAft>
            </a:pPr>
            <a:r>
              <a:rPr lang="en-US" altLang="zh-CN" b="1" kern="0" dirty="0">
                <a:solidFill>
                  <a:srgbClr val="000000"/>
                </a:solidFill>
                <a:latin typeface="Times New Roman" panose="02020603050405020304" pitchFamily="18" charset="0"/>
              </a:rPr>
              <a:t>2.0.12</a:t>
            </a:r>
            <a:r>
              <a:rPr lang="en-US" altLang="zh-CN" kern="0" dirty="0">
                <a:solidFill>
                  <a:srgbClr val="000000"/>
                </a:solidFill>
                <a:latin typeface="Times New Roman" panose="02020603050405020304" pitchFamily="18" charset="0"/>
              </a:rPr>
              <a:t> </a:t>
            </a:r>
            <a:r>
              <a:rPr lang="zh-CN" altLang="zh-CN" kern="0" dirty="0">
                <a:solidFill>
                  <a:srgbClr val="000000"/>
                </a:solidFill>
                <a:latin typeface="Times New Roman" panose="02020603050405020304" pitchFamily="18" charset="0"/>
              </a:rPr>
              <a:t>参照建筑</a:t>
            </a:r>
            <a:r>
              <a:rPr lang="en-US" altLang="zh-CN" kern="0" dirty="0">
                <a:solidFill>
                  <a:srgbClr val="000000"/>
                </a:solidFill>
                <a:latin typeface="Times New Roman" panose="02020603050405020304" pitchFamily="18" charset="0"/>
              </a:rPr>
              <a:t> reference </a:t>
            </a:r>
            <a:r>
              <a:rPr lang="en-US" altLang="zh-CN" kern="0" dirty="0" smtClean="0">
                <a:solidFill>
                  <a:srgbClr val="000000"/>
                </a:solidFill>
                <a:latin typeface="Times New Roman" panose="02020603050405020304" pitchFamily="18" charset="0"/>
              </a:rPr>
              <a:t>building </a:t>
            </a:r>
            <a:r>
              <a:rPr lang="zh-CN" altLang="en-US" kern="0" dirty="0" smtClean="0">
                <a:solidFill>
                  <a:srgbClr val="FF0000"/>
                </a:solidFill>
                <a:latin typeface="Times New Roman" panose="02020603050405020304" pitchFamily="18" charset="0"/>
              </a:rPr>
              <a:t>（执行国家标准）</a:t>
            </a:r>
            <a:endParaRPr lang="zh-CN" altLang="zh-CN" sz="1400" kern="100" dirty="0">
              <a:solidFill>
                <a:srgbClr val="FF0000"/>
              </a:solidFill>
              <a:latin typeface="Times New Roman" panose="02020603050405020304" pitchFamily="18" charset="0"/>
            </a:endParaRPr>
          </a:p>
          <a:p>
            <a:pPr indent="304800" algn="just">
              <a:lnSpc>
                <a:spcPct val="150000"/>
              </a:lnSpc>
              <a:spcAft>
                <a:spcPts val="0"/>
              </a:spcAft>
            </a:pPr>
            <a:r>
              <a:rPr lang="zh-CN" altLang="zh-CN" kern="100" dirty="0">
                <a:solidFill>
                  <a:srgbClr val="000000"/>
                </a:solidFill>
                <a:latin typeface="Times New Roman" panose="02020603050405020304" pitchFamily="18" charset="0"/>
              </a:rPr>
              <a:t>进行围护结构热工性能权衡判断时，作为计算满足标准要求的全年供暖和空气调节能耗用的基准建筑。</a:t>
            </a:r>
            <a:endParaRPr lang="zh-CN" altLang="zh-CN" sz="1400" kern="100" dirty="0">
              <a:latin typeface="Times New Roman" panose="02020603050405020304" pitchFamily="18" charset="0"/>
            </a:endParaRPr>
          </a:p>
        </p:txBody>
      </p:sp>
      <p:sp>
        <p:nvSpPr>
          <p:cNvPr id="3" name="矩形 2"/>
          <p:cNvSpPr/>
          <p:nvPr/>
        </p:nvSpPr>
        <p:spPr>
          <a:xfrm>
            <a:off x="288324" y="2014574"/>
            <a:ext cx="11318789" cy="1338828"/>
          </a:xfrm>
          <a:prstGeom prst="rect">
            <a:avLst/>
          </a:prstGeom>
        </p:spPr>
        <p:txBody>
          <a:bodyPr wrap="square">
            <a:spAutoFit/>
          </a:bodyPr>
          <a:lstStyle/>
          <a:p>
            <a:pPr algn="just">
              <a:lnSpc>
                <a:spcPct val="150000"/>
              </a:lnSpc>
              <a:spcAft>
                <a:spcPts val="0"/>
              </a:spcAft>
            </a:pPr>
            <a:r>
              <a:rPr lang="en-US" altLang="zh-CN" b="1" kern="0" dirty="0">
                <a:solidFill>
                  <a:srgbClr val="000000"/>
                </a:solidFill>
                <a:latin typeface="Times New Roman" panose="02020603050405020304" pitchFamily="18" charset="0"/>
              </a:rPr>
              <a:t>2.0.13 </a:t>
            </a:r>
            <a:r>
              <a:rPr lang="zh-CN" altLang="zh-CN" kern="0" dirty="0">
                <a:solidFill>
                  <a:srgbClr val="000000"/>
                </a:solidFill>
                <a:latin typeface="Times New Roman" panose="02020603050405020304" pitchFamily="18" charset="0"/>
              </a:rPr>
              <a:t>综合部分负荷性能系数</a:t>
            </a:r>
            <a:r>
              <a:rPr lang="en-US" altLang="zh-CN" kern="0" dirty="0">
                <a:solidFill>
                  <a:srgbClr val="000000"/>
                </a:solidFill>
                <a:latin typeface="Times New Roman" panose="02020603050405020304" pitchFamily="18" charset="0"/>
              </a:rPr>
              <a:t>(IPLV)  integrated part load </a:t>
            </a:r>
            <a:r>
              <a:rPr lang="en-US" altLang="zh-CN" kern="0" dirty="0" smtClean="0">
                <a:solidFill>
                  <a:srgbClr val="000000"/>
                </a:solidFill>
                <a:latin typeface="Times New Roman" panose="02020603050405020304" pitchFamily="18" charset="0"/>
              </a:rPr>
              <a:t>value </a:t>
            </a:r>
            <a:r>
              <a:rPr lang="zh-CN" altLang="en-US" kern="0" dirty="0" smtClean="0">
                <a:solidFill>
                  <a:srgbClr val="FF0000"/>
                </a:solidFill>
                <a:latin typeface="Times New Roman" panose="02020603050405020304" pitchFamily="18" charset="0"/>
              </a:rPr>
              <a:t>（执行国家标准）</a:t>
            </a:r>
            <a:endParaRPr lang="zh-CN" altLang="zh-CN" sz="1400" kern="100" dirty="0">
              <a:solidFill>
                <a:srgbClr val="FF0000"/>
              </a:solidFill>
              <a:latin typeface="Times New Roman" panose="02020603050405020304" pitchFamily="18" charset="0"/>
            </a:endParaRPr>
          </a:p>
          <a:p>
            <a:pPr indent="304800" algn="just">
              <a:lnSpc>
                <a:spcPct val="150000"/>
              </a:lnSpc>
              <a:spcAft>
                <a:spcPts val="0"/>
              </a:spcAft>
            </a:pPr>
            <a:r>
              <a:rPr lang="zh-CN" altLang="zh-CN" kern="100" dirty="0">
                <a:solidFill>
                  <a:srgbClr val="000000"/>
                </a:solidFill>
                <a:latin typeface="Times New Roman" panose="02020603050405020304" pitchFamily="18" charset="0"/>
              </a:rPr>
              <a:t>基于机组部分负荷时的性能系数值，按机组在各种负荷条件下的累积负荷百分比进行加权计算获得的表示空气调节用冷水机组部分负荷效率的单一数值。</a:t>
            </a:r>
            <a:endParaRPr lang="zh-CN" altLang="zh-CN" sz="1400" kern="100" dirty="0">
              <a:latin typeface="Times New Roman" panose="02020603050405020304" pitchFamily="18" charset="0"/>
            </a:endParaRPr>
          </a:p>
        </p:txBody>
      </p:sp>
      <p:sp>
        <p:nvSpPr>
          <p:cNvPr id="7" name="矩形 6"/>
          <p:cNvSpPr/>
          <p:nvPr/>
        </p:nvSpPr>
        <p:spPr>
          <a:xfrm>
            <a:off x="288324" y="3571525"/>
            <a:ext cx="11585223" cy="923330"/>
          </a:xfrm>
          <a:prstGeom prst="rect">
            <a:avLst/>
          </a:prstGeom>
        </p:spPr>
        <p:txBody>
          <a:bodyPr wrap="none">
            <a:spAutoFit/>
          </a:bodyPr>
          <a:lstStyle/>
          <a:p>
            <a:pPr>
              <a:lnSpc>
                <a:spcPct val="150000"/>
              </a:lnSpc>
            </a:pPr>
            <a:r>
              <a:rPr lang="en-US" altLang="zh-CN" b="1" dirty="0">
                <a:solidFill>
                  <a:srgbClr val="000000"/>
                </a:solidFill>
                <a:latin typeface="Times New Roman" panose="02020603050405020304" pitchFamily="18" charset="0"/>
              </a:rPr>
              <a:t>2.0.14</a:t>
            </a:r>
            <a:r>
              <a:rPr lang="en-US" altLang="zh-CN" dirty="0">
                <a:solidFill>
                  <a:srgbClr val="000000"/>
                </a:solidFill>
                <a:latin typeface="Times New Roman" panose="02020603050405020304" pitchFamily="18" charset="0"/>
              </a:rPr>
              <a:t> </a:t>
            </a:r>
            <a:r>
              <a:rPr lang="zh-CN" altLang="zh-CN" dirty="0">
                <a:solidFill>
                  <a:srgbClr val="000000"/>
                </a:solidFill>
                <a:latin typeface="Times New Roman" panose="02020603050405020304" pitchFamily="18" charset="0"/>
                <a:cs typeface="Times New Roman" panose="02020603050405020304" pitchFamily="18" charset="0"/>
              </a:rPr>
              <a:t>集中供暖系统耗电输热</a:t>
            </a:r>
            <a:r>
              <a:rPr lang="zh-CN" altLang="zh-CN" dirty="0" smtClean="0">
                <a:solidFill>
                  <a:srgbClr val="000000"/>
                </a:solidFill>
                <a:latin typeface="Times New Roman" panose="02020603050405020304" pitchFamily="18" charset="0"/>
                <a:cs typeface="Times New Roman" panose="02020603050405020304" pitchFamily="18" charset="0"/>
              </a:rPr>
              <a:t>比</a:t>
            </a:r>
            <a:r>
              <a:rPr lang="zh-CN" altLang="en-US" dirty="0" smtClean="0">
                <a:solidFill>
                  <a:srgbClr val="000000"/>
                </a:solidFill>
                <a:latin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cs typeface="Times New Roman" panose="02020603050405020304" pitchFamily="18" charset="0"/>
              </a:rPr>
              <a:t>E</a:t>
            </a:r>
            <a:r>
              <a:rPr lang="en-US" altLang="zh-CN" dirty="0" smtClean="0">
                <a:solidFill>
                  <a:srgbClr val="000000"/>
                </a:solidFill>
                <a:latin typeface="Times New Roman" panose="02020603050405020304" pitchFamily="18" charset="0"/>
                <a:cs typeface="Times New Roman" panose="02020603050405020304" pitchFamily="18" charset="0"/>
              </a:rPr>
              <a:t>HR-h</a:t>
            </a:r>
            <a:r>
              <a:rPr lang="zh-CN" altLang="en-US" dirty="0" smtClean="0">
                <a:solidFill>
                  <a:srgbClr val="000000"/>
                </a:solidFill>
                <a:latin typeface="Times New Roman" panose="02020603050405020304" pitchFamily="18" charset="0"/>
                <a:cs typeface="Times New Roman" panose="02020603050405020304" pitchFamily="18" charset="0"/>
              </a:rPr>
              <a:t>）</a:t>
            </a:r>
            <a:r>
              <a:rPr lang="en-US" altLang="zh-CN" dirty="0">
                <a:latin typeface="Times New Roman" panose="02020603050405020304" pitchFamily="18" charset="0"/>
                <a:cs typeface="Times New Roman" panose="02020603050405020304" pitchFamily="18" charset="0"/>
              </a:rPr>
              <a:t>electricity consumption to transferred heat quantity </a:t>
            </a:r>
            <a:r>
              <a:rPr lang="en-US" altLang="zh-CN" dirty="0" smtClean="0">
                <a:latin typeface="Times New Roman" panose="02020603050405020304" pitchFamily="18" charset="0"/>
                <a:cs typeface="Times New Roman" panose="02020603050405020304" pitchFamily="18" charset="0"/>
              </a:rPr>
              <a:t>ratio </a:t>
            </a:r>
            <a:r>
              <a:rPr lang="zh-CN" altLang="en-US" kern="0" dirty="0" smtClean="0">
                <a:solidFill>
                  <a:srgbClr val="FF0000"/>
                </a:solidFill>
                <a:latin typeface="Times New Roman" panose="02020603050405020304" pitchFamily="18" charset="0"/>
              </a:rPr>
              <a:t>（执行国家标准）</a:t>
            </a:r>
            <a:endParaRPr lang="en-US" altLang="zh-CN" kern="0" dirty="0" smtClean="0">
              <a:solidFill>
                <a:srgbClr val="FF0000"/>
              </a:solidFill>
              <a:latin typeface="Times New Roman" panose="02020603050405020304" pitchFamily="18" charset="0"/>
            </a:endParaRPr>
          </a:p>
          <a:p>
            <a:pPr>
              <a:lnSpc>
                <a:spcPct val="150000"/>
              </a:lnSpc>
            </a:pPr>
            <a:r>
              <a:rPr lang="en-US" altLang="zh-CN" dirty="0" smtClean="0">
                <a:solidFill>
                  <a:srgbClr val="000000"/>
                </a:solidFill>
                <a:latin typeface="Times New Roman" panose="02020603050405020304" pitchFamily="18" charset="0"/>
                <a:cs typeface="Times New Roman" panose="02020603050405020304" pitchFamily="18" charset="0"/>
              </a:rPr>
              <a:t>     </a:t>
            </a:r>
            <a:r>
              <a:rPr lang="zh-CN" altLang="zh-CN" dirty="0" smtClean="0">
                <a:solidFill>
                  <a:srgbClr val="000000"/>
                </a:solidFill>
                <a:latin typeface="Times New Roman" panose="02020603050405020304" pitchFamily="18" charset="0"/>
                <a:cs typeface="Times New Roman" panose="02020603050405020304" pitchFamily="18" charset="0"/>
              </a:rPr>
              <a:t>设计</a:t>
            </a:r>
            <a:r>
              <a:rPr lang="zh-CN" altLang="zh-CN" dirty="0">
                <a:solidFill>
                  <a:srgbClr val="000000"/>
                </a:solidFill>
                <a:latin typeface="Times New Roman" panose="02020603050405020304" pitchFamily="18" charset="0"/>
                <a:cs typeface="Times New Roman" panose="02020603050405020304" pitchFamily="18" charset="0"/>
              </a:rPr>
              <a:t>工况下，集中供暖系统循环水泵总功耗</a:t>
            </a:r>
            <a:r>
              <a:rPr lang="en-US" altLang="zh-CN" dirty="0">
                <a:solidFill>
                  <a:srgbClr val="000000"/>
                </a:solidFill>
                <a:latin typeface="Times New Roman" panose="02020603050405020304" pitchFamily="18" charset="0"/>
                <a:cs typeface="Times New Roman" panose="02020603050405020304" pitchFamily="18" charset="0"/>
              </a:rPr>
              <a:t>(kW)</a:t>
            </a:r>
            <a:r>
              <a:rPr lang="zh-CN" altLang="zh-CN" dirty="0">
                <a:solidFill>
                  <a:srgbClr val="000000"/>
                </a:solidFill>
                <a:latin typeface="Times New Roman" panose="02020603050405020304" pitchFamily="18" charset="0"/>
                <a:cs typeface="Times New Roman" panose="02020603050405020304" pitchFamily="18" charset="0"/>
              </a:rPr>
              <a:t>与设计热负荷</a:t>
            </a:r>
            <a:r>
              <a:rPr lang="en-US" altLang="zh-CN" dirty="0">
                <a:solidFill>
                  <a:srgbClr val="000000"/>
                </a:solidFill>
                <a:latin typeface="Times New Roman" panose="02020603050405020304" pitchFamily="18" charset="0"/>
                <a:cs typeface="Times New Roman" panose="02020603050405020304" pitchFamily="18" charset="0"/>
              </a:rPr>
              <a:t>(kW)</a:t>
            </a:r>
            <a:r>
              <a:rPr lang="zh-CN" altLang="zh-CN" dirty="0">
                <a:solidFill>
                  <a:srgbClr val="000000"/>
                </a:solidFill>
                <a:latin typeface="Times New Roman" panose="02020603050405020304" pitchFamily="18" charset="0"/>
                <a:cs typeface="Times New Roman" panose="02020603050405020304" pitchFamily="18" charset="0"/>
              </a:rPr>
              <a:t>的比值</a:t>
            </a:r>
            <a:r>
              <a:rPr lang="zh-CN" altLang="zh-CN" dirty="0" smtClean="0">
                <a:solidFill>
                  <a:srgbClr val="000000"/>
                </a:solidFill>
                <a:latin typeface="Times New Roman" panose="02020603050405020304" pitchFamily="18" charset="0"/>
                <a:cs typeface="Times New Roman" panose="02020603050405020304" pitchFamily="18" charset="0"/>
              </a:rPr>
              <a:t>。</a:t>
            </a:r>
            <a:endParaRPr lang="zh-CN" altLang="en-US" dirty="0">
              <a:latin typeface="Times New Roman" panose="02020603050405020304" pitchFamily="18" charset="0"/>
              <a:cs typeface="Times New Roman" panose="02020603050405020304" pitchFamily="18" charset="0"/>
            </a:endParaRPr>
          </a:p>
        </p:txBody>
      </p:sp>
      <p:sp>
        <p:nvSpPr>
          <p:cNvPr id="8" name="矩形 7"/>
          <p:cNvSpPr/>
          <p:nvPr/>
        </p:nvSpPr>
        <p:spPr>
          <a:xfrm>
            <a:off x="288324" y="4846632"/>
            <a:ext cx="11739111" cy="1754326"/>
          </a:xfrm>
          <a:prstGeom prst="rect">
            <a:avLst/>
          </a:prstGeom>
        </p:spPr>
        <p:txBody>
          <a:bodyPr wrap="none">
            <a:spAutoFit/>
          </a:bodyPr>
          <a:lstStyle/>
          <a:p>
            <a:pPr>
              <a:lnSpc>
                <a:spcPct val="150000"/>
              </a:lnSpc>
            </a:pPr>
            <a:r>
              <a:rPr lang="en-US" altLang="zh-CN" b="1" dirty="0">
                <a:solidFill>
                  <a:srgbClr val="000000"/>
                </a:solidFill>
                <a:latin typeface="Times New Roman" panose="02020603050405020304" pitchFamily="18" charset="0"/>
              </a:rPr>
              <a:t>2.0.15</a:t>
            </a:r>
            <a:r>
              <a:rPr lang="en-US" altLang="zh-CN" dirty="0">
                <a:solidFill>
                  <a:srgbClr val="000000"/>
                </a:solidFill>
                <a:latin typeface="Times New Roman" panose="02020603050405020304" pitchFamily="18" charset="0"/>
              </a:rPr>
              <a:t> </a:t>
            </a:r>
            <a:r>
              <a:rPr lang="zh-CN" altLang="zh-CN" dirty="0">
                <a:solidFill>
                  <a:srgbClr val="000000"/>
                </a:solidFill>
                <a:latin typeface="Times New Roman" panose="02020603050405020304" pitchFamily="18" charset="0"/>
                <a:cs typeface="Times New Roman" panose="02020603050405020304" pitchFamily="18" charset="0"/>
              </a:rPr>
              <a:t>空调冷</a:t>
            </a:r>
            <a:r>
              <a:rPr lang="en-US" altLang="zh-CN" dirty="0">
                <a:solidFill>
                  <a:srgbClr val="000000"/>
                </a:solidFill>
                <a:latin typeface="Times New Roman" panose="02020603050405020304" pitchFamily="18" charset="0"/>
              </a:rPr>
              <a:t>(</a:t>
            </a:r>
            <a:r>
              <a:rPr lang="zh-CN" altLang="zh-CN" dirty="0">
                <a:solidFill>
                  <a:srgbClr val="000000"/>
                </a:solidFill>
                <a:latin typeface="Times New Roman" panose="02020603050405020304" pitchFamily="18" charset="0"/>
                <a:cs typeface="Times New Roman" panose="02020603050405020304" pitchFamily="18" charset="0"/>
              </a:rPr>
              <a:t>热</a:t>
            </a:r>
            <a:r>
              <a:rPr lang="en-US" altLang="zh-CN" dirty="0">
                <a:solidFill>
                  <a:srgbClr val="000000"/>
                </a:solidFill>
                <a:latin typeface="Times New Roman" panose="02020603050405020304" pitchFamily="18" charset="0"/>
              </a:rPr>
              <a:t>)</a:t>
            </a:r>
            <a:r>
              <a:rPr lang="zh-CN" altLang="zh-CN" dirty="0">
                <a:solidFill>
                  <a:srgbClr val="000000"/>
                </a:solidFill>
                <a:latin typeface="Times New Roman" panose="02020603050405020304" pitchFamily="18" charset="0"/>
                <a:cs typeface="Times New Roman" panose="02020603050405020304" pitchFamily="18" charset="0"/>
              </a:rPr>
              <a:t>水系统耗电输冷</a:t>
            </a:r>
            <a:r>
              <a:rPr lang="en-US" altLang="zh-CN" dirty="0">
                <a:solidFill>
                  <a:srgbClr val="000000"/>
                </a:solidFill>
                <a:latin typeface="Times New Roman" panose="02020603050405020304" pitchFamily="18" charset="0"/>
              </a:rPr>
              <a:t>(</a:t>
            </a:r>
            <a:r>
              <a:rPr lang="zh-CN" altLang="zh-CN" dirty="0">
                <a:solidFill>
                  <a:srgbClr val="000000"/>
                </a:solidFill>
                <a:latin typeface="Times New Roman" panose="02020603050405020304" pitchFamily="18" charset="0"/>
                <a:cs typeface="Times New Roman" panose="02020603050405020304" pitchFamily="18" charset="0"/>
              </a:rPr>
              <a:t>热</a:t>
            </a:r>
            <a:r>
              <a:rPr lang="en-US" altLang="zh-CN" dirty="0">
                <a:solidFill>
                  <a:srgbClr val="000000"/>
                </a:solidFill>
                <a:latin typeface="Times New Roman" panose="02020603050405020304" pitchFamily="18" charset="0"/>
              </a:rPr>
              <a:t>)</a:t>
            </a:r>
            <a:r>
              <a:rPr lang="zh-CN" altLang="zh-CN" dirty="0" smtClean="0">
                <a:solidFill>
                  <a:srgbClr val="000000"/>
                </a:solidFill>
                <a:latin typeface="Times New Roman" panose="02020603050405020304" pitchFamily="18" charset="0"/>
                <a:cs typeface="Times New Roman" panose="02020603050405020304" pitchFamily="18" charset="0"/>
              </a:rPr>
              <a:t>比</a:t>
            </a:r>
            <a:r>
              <a:rPr lang="en-US" altLang="zh-CN" dirty="0" smtClean="0">
                <a:solidFill>
                  <a:srgbClr val="000000"/>
                </a:solidFill>
                <a:latin typeface="Times New Roman" panose="02020603050405020304" pitchFamily="18" charset="0"/>
                <a:cs typeface="Times New Roman" panose="02020603050405020304" pitchFamily="18" charset="0"/>
              </a:rPr>
              <a:t>                          </a:t>
            </a:r>
            <a:r>
              <a:rPr lang="en-US" altLang="zh-CN" dirty="0">
                <a:latin typeface="Times New Roman" panose="02020603050405020304" pitchFamily="18" charset="0"/>
                <a:cs typeface="Times New Roman" panose="02020603050405020304" pitchFamily="18" charset="0"/>
              </a:rPr>
              <a:t>electricity consumption to transferred cooling (heat) quantity </a:t>
            </a:r>
            <a:r>
              <a:rPr lang="en-US" altLang="zh-CN" dirty="0" smtClean="0">
                <a:latin typeface="Times New Roman" panose="02020603050405020304" pitchFamily="18" charset="0"/>
                <a:cs typeface="Times New Roman" panose="02020603050405020304" pitchFamily="18" charset="0"/>
              </a:rPr>
              <a:t>ratio</a:t>
            </a:r>
          </a:p>
          <a:p>
            <a:pPr>
              <a:lnSpc>
                <a:spcPct val="150000"/>
              </a:lnSpc>
            </a:pPr>
            <a:r>
              <a:rPr lang="zh-CN" altLang="en-US" kern="0" dirty="0" smtClean="0">
                <a:solidFill>
                  <a:srgbClr val="FF0000"/>
                </a:solidFill>
                <a:latin typeface="Times New Roman" panose="02020603050405020304" pitchFamily="18" charset="0"/>
              </a:rPr>
              <a:t>（执行国家标准）</a:t>
            </a:r>
            <a:endParaRPr lang="en-US" altLang="zh-CN" kern="0" dirty="0" smtClean="0">
              <a:solidFill>
                <a:srgbClr val="FF0000"/>
              </a:solidFill>
              <a:latin typeface="Times New Roman" panose="02020603050405020304" pitchFamily="18" charset="0"/>
            </a:endParaRPr>
          </a:p>
          <a:p>
            <a:pPr>
              <a:lnSpc>
                <a:spcPct val="150000"/>
              </a:lnSpc>
            </a:pPr>
            <a:r>
              <a:rPr lang="en-US" altLang="zh-CN" dirty="0" smtClean="0"/>
              <a:t>     </a:t>
            </a:r>
            <a:r>
              <a:rPr lang="zh-CN" altLang="zh-CN" dirty="0" smtClean="0"/>
              <a:t>设计</a:t>
            </a:r>
            <a:r>
              <a:rPr lang="zh-CN" altLang="zh-CN" dirty="0"/>
              <a:t>工况下，空调冷</a:t>
            </a:r>
            <a:r>
              <a:rPr lang="en-US" altLang="zh-CN" dirty="0"/>
              <a:t>(</a:t>
            </a:r>
            <a:r>
              <a:rPr lang="zh-CN" altLang="zh-CN" dirty="0"/>
              <a:t>热</a:t>
            </a:r>
            <a:r>
              <a:rPr lang="en-US" altLang="zh-CN" dirty="0"/>
              <a:t>)</a:t>
            </a:r>
            <a:r>
              <a:rPr lang="zh-CN" altLang="zh-CN" dirty="0"/>
              <a:t>水系统循环水泵总功耗</a:t>
            </a:r>
            <a:r>
              <a:rPr lang="en-US" altLang="zh-CN" dirty="0"/>
              <a:t>(kW)</a:t>
            </a:r>
            <a:r>
              <a:rPr lang="zh-CN" altLang="zh-CN" dirty="0"/>
              <a:t>与设计冷</a:t>
            </a:r>
            <a:r>
              <a:rPr lang="en-US" altLang="zh-CN" dirty="0"/>
              <a:t>(</a:t>
            </a:r>
            <a:r>
              <a:rPr lang="zh-CN" altLang="zh-CN" dirty="0"/>
              <a:t>热</a:t>
            </a:r>
            <a:r>
              <a:rPr lang="en-US" altLang="zh-CN" dirty="0"/>
              <a:t>)</a:t>
            </a:r>
            <a:r>
              <a:rPr lang="zh-CN" altLang="zh-CN" dirty="0"/>
              <a:t>负荷</a:t>
            </a:r>
            <a:r>
              <a:rPr lang="en-US" altLang="zh-CN" dirty="0"/>
              <a:t>(kW) </a:t>
            </a:r>
            <a:r>
              <a:rPr lang="zh-CN" altLang="zh-CN" dirty="0"/>
              <a:t>的比值</a:t>
            </a:r>
            <a:r>
              <a:rPr lang="zh-CN" altLang="zh-CN" dirty="0" smtClean="0"/>
              <a:t>。</a:t>
            </a:r>
            <a:endParaRPr lang="zh-CN" altLang="zh-CN" dirty="0">
              <a:latin typeface="Times New Roman" panose="02020603050405020304" pitchFamily="18" charset="0"/>
              <a:cs typeface="Times New Roman" panose="02020603050405020304" pitchFamily="18" charset="0"/>
            </a:endParaRPr>
          </a:p>
          <a:p>
            <a:pPr>
              <a:lnSpc>
                <a:spcPct val="150000"/>
              </a:lnSpc>
            </a:pPr>
            <a:endParaRPr lang="zh-CN" altLang="en-US" dirty="0">
              <a:latin typeface="Times New Roman" panose="02020603050405020304" pitchFamily="18" charset="0"/>
              <a:cs typeface="Times New Roman" panose="02020603050405020304" pitchFamily="18" charset="0"/>
            </a:endParaRPr>
          </a:p>
        </p:txBody>
      </p:sp>
      <p:pic>
        <p:nvPicPr>
          <p:cNvPr id="9" name="图片 8"/>
          <p:cNvPicPr>
            <a:picLocks noChangeAspect="1"/>
          </p:cNvPicPr>
          <p:nvPr/>
        </p:nvPicPr>
        <p:blipFill>
          <a:blip r:embed="rId2"/>
          <a:stretch>
            <a:fillRect/>
          </a:stretch>
        </p:blipFill>
        <p:spPr>
          <a:xfrm>
            <a:off x="4334687" y="4951098"/>
            <a:ext cx="1400000" cy="400000"/>
          </a:xfrm>
          <a:prstGeom prst="rect">
            <a:avLst/>
          </a:prstGeom>
        </p:spPr>
      </p:pic>
    </p:spTree>
    <p:extLst>
      <p:ext uri="{BB962C8B-B14F-4D97-AF65-F5344CB8AC3E}">
        <p14:creationId xmlns:p14="http://schemas.microsoft.com/office/powerpoint/2010/main" val="39190594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38973" y="830877"/>
            <a:ext cx="10768669" cy="923330"/>
          </a:xfrm>
          <a:prstGeom prst="rect">
            <a:avLst/>
          </a:prstGeom>
        </p:spPr>
        <p:txBody>
          <a:bodyPr wrap="square">
            <a:spAutoFit/>
          </a:bodyPr>
          <a:lstStyle/>
          <a:p>
            <a:pPr algn="just">
              <a:lnSpc>
                <a:spcPct val="150000"/>
              </a:lnSpc>
              <a:spcAft>
                <a:spcPts val="0"/>
              </a:spcAft>
            </a:pPr>
            <a:r>
              <a:rPr lang="en-US" altLang="zh-CN" b="1" kern="0" dirty="0">
                <a:solidFill>
                  <a:srgbClr val="000000"/>
                </a:solidFill>
                <a:latin typeface="Times New Roman" panose="02020603050405020304" pitchFamily="18" charset="0"/>
              </a:rPr>
              <a:t>2.0.16 </a:t>
            </a:r>
            <a:r>
              <a:rPr lang="zh-CN" altLang="zh-CN" kern="0" dirty="0">
                <a:solidFill>
                  <a:srgbClr val="000000"/>
                </a:solidFill>
                <a:latin typeface="Times New Roman" panose="02020603050405020304" pitchFamily="18" charset="0"/>
              </a:rPr>
              <a:t>电冷源综合制冷性能系数</a:t>
            </a:r>
            <a:r>
              <a:rPr lang="en-US" altLang="zh-CN" kern="0" dirty="0">
                <a:solidFill>
                  <a:srgbClr val="000000"/>
                </a:solidFill>
                <a:latin typeface="Times New Roman" panose="02020603050405020304" pitchFamily="18" charset="0"/>
              </a:rPr>
              <a:t>(SCOP)  system coefficient of refrigeration </a:t>
            </a:r>
            <a:r>
              <a:rPr lang="en-US" altLang="zh-CN" kern="0" dirty="0" smtClean="0">
                <a:solidFill>
                  <a:srgbClr val="000000"/>
                </a:solidFill>
                <a:latin typeface="Times New Roman" panose="02020603050405020304" pitchFamily="18" charset="0"/>
              </a:rPr>
              <a:t>performance </a:t>
            </a:r>
            <a:r>
              <a:rPr lang="zh-CN" altLang="en-US" kern="0" dirty="0" smtClean="0">
                <a:solidFill>
                  <a:srgbClr val="FF0000"/>
                </a:solidFill>
                <a:latin typeface="Times New Roman" panose="02020603050405020304" pitchFamily="18" charset="0"/>
              </a:rPr>
              <a:t>（执行国家标准）</a:t>
            </a:r>
            <a:endParaRPr lang="zh-CN" altLang="zh-CN" sz="1400" kern="100" dirty="0">
              <a:solidFill>
                <a:srgbClr val="FF0000"/>
              </a:solidFill>
              <a:latin typeface="Times New Roman" panose="02020603050405020304" pitchFamily="18" charset="0"/>
            </a:endParaRPr>
          </a:p>
          <a:p>
            <a:pPr indent="304800" algn="just">
              <a:lnSpc>
                <a:spcPct val="150000"/>
              </a:lnSpc>
              <a:spcAft>
                <a:spcPts val="0"/>
              </a:spcAft>
            </a:pPr>
            <a:r>
              <a:rPr lang="zh-CN" altLang="zh-CN" kern="100" dirty="0">
                <a:solidFill>
                  <a:srgbClr val="000000"/>
                </a:solidFill>
                <a:latin typeface="Times New Roman" panose="02020603050405020304" pitchFamily="18" charset="0"/>
              </a:rPr>
              <a:t>设计工况下，电驱动的制冷系统的制冷量与制冷机、冷却水泵及冷却塔净输入能量之比。</a:t>
            </a:r>
            <a:endParaRPr lang="zh-CN" altLang="zh-CN" sz="1400" kern="100" dirty="0">
              <a:latin typeface="Times New Roman" panose="02020603050405020304" pitchFamily="18" charset="0"/>
            </a:endParaRPr>
          </a:p>
        </p:txBody>
      </p:sp>
      <p:sp>
        <p:nvSpPr>
          <p:cNvPr id="3" name="矩形 2"/>
          <p:cNvSpPr/>
          <p:nvPr/>
        </p:nvSpPr>
        <p:spPr>
          <a:xfrm>
            <a:off x="638973" y="2705852"/>
            <a:ext cx="11298927" cy="369332"/>
          </a:xfrm>
          <a:prstGeom prst="rect">
            <a:avLst/>
          </a:prstGeom>
        </p:spPr>
        <p:txBody>
          <a:bodyPr wrap="none">
            <a:spAutoFit/>
          </a:bodyPr>
          <a:lstStyle/>
          <a:p>
            <a:r>
              <a:rPr lang="en-US" altLang="zh-CN" b="1" dirty="0" smtClean="0">
                <a:solidFill>
                  <a:srgbClr val="000000"/>
                </a:solidFill>
                <a:latin typeface="Times New Roman" panose="02020603050405020304" pitchFamily="18" charset="0"/>
              </a:rPr>
              <a:t>2.0.17</a:t>
            </a:r>
            <a:r>
              <a:rPr lang="en-US" altLang="zh-CN" dirty="0" smtClean="0">
                <a:solidFill>
                  <a:srgbClr val="000000"/>
                </a:solidFill>
                <a:latin typeface="Times New Roman" panose="02020603050405020304" pitchFamily="18" charset="0"/>
              </a:rPr>
              <a:t> </a:t>
            </a:r>
            <a:r>
              <a:rPr lang="zh-CN" altLang="zh-CN" dirty="0" smtClean="0">
                <a:solidFill>
                  <a:srgbClr val="000000"/>
                </a:solidFill>
                <a:latin typeface="Times New Roman" panose="02020603050405020304" pitchFamily="18" charset="0"/>
                <a:cs typeface="Times New Roman" panose="02020603050405020304" pitchFamily="18" charset="0"/>
              </a:rPr>
              <a:t>风道系统单位风量耗功率</a:t>
            </a:r>
            <a:r>
              <a:rPr lang="en-US" altLang="zh-CN" dirty="0" smtClean="0">
                <a:solidFill>
                  <a:srgbClr val="000000"/>
                </a:solidFill>
                <a:latin typeface="Times New Roman" panose="02020603050405020304" pitchFamily="18" charset="0"/>
                <a:cs typeface="Times New Roman" panose="02020603050405020304" pitchFamily="18" charset="0"/>
              </a:rPr>
              <a:t>           </a:t>
            </a:r>
            <a:r>
              <a:rPr lang="en-US" altLang="zh-CN" dirty="0" smtClean="0">
                <a:latin typeface="Times New Roman" panose="02020603050405020304" pitchFamily="18" charset="0"/>
                <a:cs typeface="Times New Roman" panose="02020603050405020304" pitchFamily="18" charset="0"/>
              </a:rPr>
              <a:t>energy consumption per unit air volume of air duct system </a:t>
            </a:r>
            <a:r>
              <a:rPr lang="zh-CN" altLang="en-US" dirty="0" smtClean="0">
                <a:solidFill>
                  <a:srgbClr val="FF0000"/>
                </a:solidFill>
                <a:latin typeface="Times New Roman" panose="02020603050405020304" pitchFamily="18" charset="0"/>
                <a:cs typeface="Times New Roman" panose="02020603050405020304" pitchFamily="18" charset="0"/>
              </a:rPr>
              <a:t>（执行国家标准）</a:t>
            </a:r>
            <a:endParaRPr lang="zh-CN" altLang="en-US" dirty="0">
              <a:solidFill>
                <a:srgbClr val="FF0000"/>
              </a:solidFill>
              <a:latin typeface="Times New Roman" panose="02020603050405020304" pitchFamily="18" charset="0"/>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3885859" y="2705852"/>
            <a:ext cx="514286" cy="390476"/>
          </a:xfrm>
          <a:prstGeom prst="rect">
            <a:avLst/>
          </a:prstGeom>
        </p:spPr>
      </p:pic>
      <p:sp>
        <p:nvSpPr>
          <p:cNvPr id="5" name="矩形 4"/>
          <p:cNvSpPr/>
          <p:nvPr/>
        </p:nvSpPr>
        <p:spPr>
          <a:xfrm>
            <a:off x="638974" y="4055145"/>
            <a:ext cx="10687550" cy="1338828"/>
          </a:xfrm>
          <a:prstGeom prst="rect">
            <a:avLst/>
          </a:prstGeom>
        </p:spPr>
        <p:txBody>
          <a:bodyPr wrap="square">
            <a:spAutoFit/>
          </a:bodyPr>
          <a:lstStyle/>
          <a:p>
            <a:pPr algn="just">
              <a:lnSpc>
                <a:spcPct val="150000"/>
              </a:lnSpc>
              <a:spcAft>
                <a:spcPts val="0"/>
              </a:spcAft>
            </a:pPr>
            <a:r>
              <a:rPr lang="en-US" altLang="zh-CN" b="1" kern="0" dirty="0">
                <a:solidFill>
                  <a:srgbClr val="000000"/>
                </a:solidFill>
                <a:latin typeface="Times New Roman" panose="02020603050405020304" pitchFamily="18" charset="0"/>
              </a:rPr>
              <a:t>2.0.18</a:t>
            </a:r>
            <a:r>
              <a:rPr lang="en-US" altLang="zh-CN" kern="0" dirty="0">
                <a:solidFill>
                  <a:srgbClr val="000000"/>
                </a:solidFill>
                <a:latin typeface="宋体" panose="02010600030101010101" pitchFamily="2" charset="-122"/>
              </a:rPr>
              <a:t> </a:t>
            </a:r>
            <a:r>
              <a:rPr lang="zh-CN" altLang="zh-CN" kern="0" dirty="0">
                <a:solidFill>
                  <a:srgbClr val="000000"/>
                </a:solidFill>
                <a:latin typeface="Times New Roman" panose="02020603050405020304" pitchFamily="18" charset="0"/>
              </a:rPr>
              <a:t>建筑能耗 </a:t>
            </a:r>
            <a:r>
              <a:rPr lang="en-US" altLang="zh-CN" kern="0" dirty="0">
                <a:solidFill>
                  <a:srgbClr val="000000"/>
                </a:solidFill>
                <a:latin typeface="Times New Roman" panose="02020603050405020304" pitchFamily="18" charset="0"/>
              </a:rPr>
              <a:t>building energy consumption</a:t>
            </a:r>
            <a:endParaRPr lang="zh-CN" altLang="zh-CN" sz="1400" kern="100" dirty="0">
              <a:latin typeface="Times New Roman" panose="02020603050405020304" pitchFamily="18" charset="0"/>
            </a:endParaRPr>
          </a:p>
          <a:p>
            <a:pPr indent="304800" algn="just">
              <a:lnSpc>
                <a:spcPct val="150000"/>
              </a:lnSpc>
              <a:spcAft>
                <a:spcPts val="0"/>
              </a:spcAft>
            </a:pPr>
            <a:r>
              <a:rPr lang="zh-CN" altLang="zh-CN" kern="0" dirty="0">
                <a:solidFill>
                  <a:srgbClr val="000000"/>
                </a:solidFill>
                <a:latin typeface="Times New Roman" panose="02020603050405020304" pitchFamily="18" charset="0"/>
              </a:rPr>
              <a:t>建筑能耗是指建筑使用过程中由外部输入的能源，包括维持建筑环境的用能（如供暖、制冷、通风、空调和照明等）和各类建筑内活动（如办公、家电、电梯、生活热水等）的用能。</a:t>
            </a:r>
            <a:endParaRPr lang="zh-CN" altLang="zh-CN" sz="1400" kern="100" dirty="0">
              <a:latin typeface="Times New Roman" panose="02020603050405020304" pitchFamily="18" charset="0"/>
            </a:endParaRPr>
          </a:p>
        </p:txBody>
      </p:sp>
    </p:spTree>
    <p:extLst>
      <p:ext uri="{BB962C8B-B14F-4D97-AF65-F5344CB8AC3E}">
        <p14:creationId xmlns:p14="http://schemas.microsoft.com/office/powerpoint/2010/main" val="31687167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581937" y="2416351"/>
            <a:ext cx="10989277" cy="1338828"/>
          </a:xfrm>
          <a:prstGeom prst="rect">
            <a:avLst/>
          </a:prstGeom>
        </p:spPr>
        <p:txBody>
          <a:bodyPr wrap="square">
            <a:spAutoFit/>
          </a:bodyPr>
          <a:lstStyle/>
          <a:p>
            <a:pPr algn="just">
              <a:lnSpc>
                <a:spcPct val="150000"/>
              </a:lnSpc>
              <a:spcAft>
                <a:spcPts val="0"/>
              </a:spcAft>
            </a:pPr>
            <a:r>
              <a:rPr lang="en-US" altLang="zh-CN" b="1" kern="0" dirty="0">
                <a:solidFill>
                  <a:srgbClr val="000000"/>
                </a:solidFill>
                <a:latin typeface="Times New Roman" panose="02020603050405020304" pitchFamily="18" charset="0"/>
              </a:rPr>
              <a:t>2.0.20</a:t>
            </a:r>
            <a:r>
              <a:rPr lang="en-US" altLang="zh-CN" kern="0" dirty="0">
                <a:solidFill>
                  <a:srgbClr val="000000"/>
                </a:solidFill>
                <a:latin typeface="Times New Roman" panose="02020603050405020304" pitchFamily="18" charset="0"/>
              </a:rPr>
              <a:t> </a:t>
            </a:r>
            <a:r>
              <a:rPr lang="zh-CN" altLang="zh-CN" kern="0" dirty="0">
                <a:solidFill>
                  <a:srgbClr val="000000"/>
                </a:solidFill>
                <a:latin typeface="Times New Roman" panose="02020603050405020304" pitchFamily="18" charset="0"/>
              </a:rPr>
              <a:t>能耗监测系统 </a:t>
            </a:r>
            <a:r>
              <a:rPr lang="en-US" altLang="zh-CN" kern="0" dirty="0">
                <a:solidFill>
                  <a:srgbClr val="000000"/>
                </a:solidFill>
                <a:latin typeface="Times New Roman" panose="02020603050405020304" pitchFamily="18" charset="0"/>
              </a:rPr>
              <a:t>energy consumption monitoring system</a:t>
            </a:r>
            <a:endParaRPr lang="zh-CN" altLang="zh-CN" sz="1400" kern="100" dirty="0">
              <a:latin typeface="Times New Roman" panose="02020603050405020304" pitchFamily="18" charset="0"/>
            </a:endParaRPr>
          </a:p>
          <a:p>
            <a:pPr indent="304800" algn="just">
              <a:lnSpc>
                <a:spcPct val="150000"/>
              </a:lnSpc>
              <a:spcAft>
                <a:spcPts val="0"/>
              </a:spcAft>
            </a:pPr>
            <a:r>
              <a:rPr lang="zh-CN" altLang="zh-CN" kern="0" dirty="0">
                <a:solidFill>
                  <a:srgbClr val="000000"/>
                </a:solidFill>
                <a:latin typeface="Times New Roman" panose="02020603050405020304" pitchFamily="18" charset="0"/>
              </a:rPr>
              <a:t>能耗监测系统是指通过安装分类和分项能耗计量装置，采用远程传输等手段及时采集能耗数据，实现建筑能耗的在线监测和动态分析功能的硬件系统和软件系统的统称。</a:t>
            </a:r>
            <a:endParaRPr lang="zh-CN" altLang="zh-CN" sz="1400" kern="100" dirty="0">
              <a:latin typeface="Times New Roman" panose="02020603050405020304" pitchFamily="18" charset="0"/>
            </a:endParaRPr>
          </a:p>
        </p:txBody>
      </p:sp>
      <p:sp>
        <p:nvSpPr>
          <p:cNvPr id="5" name="矩形 4"/>
          <p:cNvSpPr/>
          <p:nvPr/>
        </p:nvSpPr>
        <p:spPr>
          <a:xfrm>
            <a:off x="581937" y="651496"/>
            <a:ext cx="11124030" cy="1800493"/>
          </a:xfrm>
          <a:prstGeom prst="rect">
            <a:avLst/>
          </a:prstGeom>
        </p:spPr>
        <p:txBody>
          <a:bodyPr wrap="square">
            <a:spAutoFit/>
          </a:bodyPr>
          <a:lstStyle/>
          <a:p>
            <a:pPr algn="just">
              <a:lnSpc>
                <a:spcPct val="150000"/>
              </a:lnSpc>
              <a:spcAft>
                <a:spcPts val="0"/>
              </a:spcAft>
            </a:pPr>
            <a:r>
              <a:rPr lang="en-US" altLang="zh-CN" b="1" kern="0" dirty="0">
                <a:solidFill>
                  <a:srgbClr val="000000"/>
                </a:solidFill>
                <a:latin typeface="Times New Roman" panose="02020603050405020304" pitchFamily="18" charset="0"/>
              </a:rPr>
              <a:t>2.0.19</a:t>
            </a:r>
            <a:r>
              <a:rPr lang="en-US" altLang="zh-CN" kern="0" dirty="0">
                <a:solidFill>
                  <a:srgbClr val="000000"/>
                </a:solidFill>
                <a:latin typeface="Times New Roman" panose="02020603050405020304" pitchFamily="18" charset="0"/>
              </a:rPr>
              <a:t> </a:t>
            </a:r>
            <a:r>
              <a:rPr lang="zh-CN" altLang="zh-CN" kern="0" dirty="0">
                <a:solidFill>
                  <a:srgbClr val="000000"/>
                </a:solidFill>
                <a:latin typeface="Times New Roman" panose="02020603050405020304" pitchFamily="18" charset="0"/>
              </a:rPr>
              <a:t>建筑设备能源管理系统</a:t>
            </a:r>
            <a:r>
              <a:rPr lang="zh-CN" altLang="zh-CN" sz="2000" kern="100" dirty="0">
                <a:solidFill>
                  <a:srgbClr val="000000"/>
                </a:solidFill>
                <a:latin typeface="Times New Roman" panose="02020603050405020304" pitchFamily="18" charset="0"/>
              </a:rPr>
              <a:t> </a:t>
            </a:r>
            <a:r>
              <a:rPr lang="en-US" altLang="zh-CN" kern="0" dirty="0">
                <a:solidFill>
                  <a:srgbClr val="000000"/>
                </a:solidFill>
                <a:latin typeface="Times New Roman" panose="02020603050405020304" pitchFamily="18" charset="0"/>
              </a:rPr>
              <a:t>energy management system of construction equipment</a:t>
            </a:r>
            <a:endParaRPr lang="zh-CN" altLang="zh-CN" kern="100" dirty="0">
              <a:latin typeface="Times New Roman" panose="02020603050405020304" pitchFamily="18" charset="0"/>
            </a:endParaRPr>
          </a:p>
          <a:p>
            <a:pPr indent="304800" algn="just">
              <a:lnSpc>
                <a:spcPct val="150000"/>
              </a:lnSpc>
              <a:spcAft>
                <a:spcPts val="0"/>
              </a:spcAft>
            </a:pPr>
            <a:r>
              <a:rPr lang="zh-CN" altLang="zh-CN" kern="0" dirty="0">
                <a:solidFill>
                  <a:srgbClr val="000000"/>
                </a:solidFill>
                <a:latin typeface="Times New Roman" panose="02020603050405020304" pitchFamily="18" charset="0"/>
              </a:rPr>
              <a:t>建筑设备能源管理系统是一种智能化集成系统，一般具备下列功能：采集能源消耗数据，收集运行信息；分析各类机电系统运行中能源传输、变换与消耗的特征，为系统优化控制提供决策依据；采用合理的控制算法和策略，确保机电设备及系统运行在高效率区，</a:t>
            </a:r>
            <a:r>
              <a:rPr lang="zh-CN" altLang="zh-CN" kern="100" dirty="0">
                <a:solidFill>
                  <a:srgbClr val="000000"/>
                </a:solidFill>
                <a:latin typeface="Times New Roman" panose="02020603050405020304" pitchFamily="18" charset="0"/>
              </a:rPr>
              <a:t>达到提高机电系统运行能效，减少建筑能耗的目的</a:t>
            </a:r>
            <a:r>
              <a:rPr lang="zh-CN" altLang="zh-CN" kern="0" dirty="0">
                <a:solidFill>
                  <a:srgbClr val="000000"/>
                </a:solidFill>
                <a:latin typeface="Times New Roman" panose="02020603050405020304" pitchFamily="18" charset="0"/>
              </a:rPr>
              <a:t>。</a:t>
            </a:r>
            <a:endParaRPr lang="zh-CN" altLang="zh-CN" kern="100" dirty="0">
              <a:latin typeface="Times New Roman" panose="02020603050405020304" pitchFamily="18" charset="0"/>
            </a:endParaRPr>
          </a:p>
        </p:txBody>
      </p:sp>
      <p:sp>
        <p:nvSpPr>
          <p:cNvPr id="2" name="矩形 1"/>
          <p:cNvSpPr/>
          <p:nvPr/>
        </p:nvSpPr>
        <p:spPr>
          <a:xfrm>
            <a:off x="581937" y="4510380"/>
            <a:ext cx="10989277" cy="1754326"/>
          </a:xfrm>
          <a:prstGeom prst="rect">
            <a:avLst/>
          </a:prstGeom>
        </p:spPr>
        <p:txBody>
          <a:bodyPr wrap="square">
            <a:spAutoFit/>
          </a:bodyPr>
          <a:lstStyle/>
          <a:p>
            <a:pPr algn="just">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与</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国标相比，本标准单独形成建筑设备监控与能源管理一章，并重点提出能耗监测系统和建筑设备能源管理系统的概念。</a:t>
            </a:r>
            <a:endPar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gn="just">
              <a:lnSpc>
                <a:spcPct val="150000"/>
              </a:lnSpc>
              <a:spcAft>
                <a:spcPts val="0"/>
              </a:spcAft>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能耗</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监测</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系统</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重点在于对建筑能耗的</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在线</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监测和动态分析</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建筑设备能源管理系统重点在于基于能耗的在线监测和分析，采用合理的控制策略，提高机电系统运行能效，减少建筑能耗。</a:t>
            </a:r>
            <a:endPar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10" name="五边形 9"/>
          <p:cNvSpPr/>
          <p:nvPr/>
        </p:nvSpPr>
        <p:spPr>
          <a:xfrm>
            <a:off x="581938" y="3965380"/>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Tree>
    <p:extLst>
      <p:ext uri="{BB962C8B-B14F-4D97-AF65-F5344CB8AC3E}">
        <p14:creationId xmlns:p14="http://schemas.microsoft.com/office/powerpoint/2010/main" val="30586187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370702" y="764225"/>
            <a:ext cx="10931611" cy="923330"/>
          </a:xfrm>
          <a:prstGeom prst="rect">
            <a:avLst/>
          </a:prstGeom>
        </p:spPr>
        <p:txBody>
          <a:bodyPr wrap="square">
            <a:spAutoFit/>
          </a:bodyPr>
          <a:lstStyle/>
          <a:p>
            <a:pPr algn="just">
              <a:lnSpc>
                <a:spcPct val="150000"/>
              </a:lnSpc>
              <a:spcAft>
                <a:spcPts val="0"/>
              </a:spcAft>
            </a:pPr>
            <a:r>
              <a:rPr lang="en-US" altLang="zh-CN" b="1" kern="0" dirty="0" smtClean="0">
                <a:solidFill>
                  <a:srgbClr val="000000"/>
                </a:solidFill>
                <a:latin typeface="Times New Roman" panose="02020603050405020304" pitchFamily="18" charset="0"/>
              </a:rPr>
              <a:t>2.0.21</a:t>
            </a:r>
            <a:r>
              <a:rPr lang="en-US" altLang="zh-CN" kern="0" dirty="0" smtClean="0">
                <a:solidFill>
                  <a:srgbClr val="000000"/>
                </a:solidFill>
                <a:latin typeface="Times New Roman" panose="02020603050405020304" pitchFamily="18" charset="0"/>
              </a:rPr>
              <a:t> </a:t>
            </a:r>
            <a:r>
              <a:rPr lang="zh-CN" altLang="zh-CN" kern="0" dirty="0" smtClean="0">
                <a:solidFill>
                  <a:srgbClr val="000000"/>
                </a:solidFill>
                <a:latin typeface="Times New Roman" panose="02020603050405020304" pitchFamily="18" charset="0"/>
              </a:rPr>
              <a:t>集热器瞬时效率截距 </a:t>
            </a:r>
            <a:r>
              <a:rPr lang="en-US" altLang="zh-CN" kern="0" dirty="0" smtClean="0">
                <a:solidFill>
                  <a:srgbClr val="000000"/>
                </a:solidFill>
                <a:latin typeface="Times New Roman" panose="02020603050405020304" pitchFamily="18" charset="0"/>
              </a:rPr>
              <a:t>collector instantaneous efficiency intercept</a:t>
            </a:r>
            <a:endParaRPr lang="zh-CN" altLang="zh-CN" sz="1400" kern="100" dirty="0" smtClean="0">
              <a:latin typeface="Times New Roman" panose="02020603050405020304" pitchFamily="18" charset="0"/>
            </a:endParaRPr>
          </a:p>
          <a:p>
            <a:pPr indent="304800" algn="just">
              <a:lnSpc>
                <a:spcPct val="150000"/>
              </a:lnSpc>
              <a:spcAft>
                <a:spcPts val="0"/>
              </a:spcAft>
            </a:pPr>
            <a:r>
              <a:rPr lang="zh-CN" altLang="zh-CN" kern="0" dirty="0" smtClean="0">
                <a:solidFill>
                  <a:srgbClr val="000000"/>
                </a:solidFill>
                <a:latin typeface="Times New Roman" panose="02020603050405020304" pitchFamily="18" charset="0"/>
              </a:rPr>
              <a:t>归一化温差等于零时集热器的瞬时效率，即集热器效率与归一化温差的关系曲线在纵坐标轴上的截距。</a:t>
            </a:r>
            <a:endParaRPr lang="zh-CN" altLang="zh-CN" sz="1400" kern="100" dirty="0">
              <a:latin typeface="Times New Roman" panose="02020603050405020304" pitchFamily="18" charset="0"/>
            </a:endParaRPr>
          </a:p>
        </p:txBody>
      </p:sp>
      <p:sp>
        <p:nvSpPr>
          <p:cNvPr id="9" name="矩形 8"/>
          <p:cNvSpPr/>
          <p:nvPr/>
        </p:nvSpPr>
        <p:spPr>
          <a:xfrm>
            <a:off x="370702" y="1687555"/>
            <a:ext cx="10602097" cy="923330"/>
          </a:xfrm>
          <a:prstGeom prst="rect">
            <a:avLst/>
          </a:prstGeom>
        </p:spPr>
        <p:txBody>
          <a:bodyPr wrap="square">
            <a:spAutoFit/>
          </a:bodyPr>
          <a:lstStyle/>
          <a:p>
            <a:pPr algn="just">
              <a:lnSpc>
                <a:spcPct val="150000"/>
              </a:lnSpc>
              <a:spcAft>
                <a:spcPts val="0"/>
              </a:spcAft>
            </a:pPr>
            <a:r>
              <a:rPr lang="en-US" altLang="zh-CN" b="1" kern="0" dirty="0">
                <a:solidFill>
                  <a:srgbClr val="000000"/>
                </a:solidFill>
                <a:latin typeface="Times New Roman" panose="02020603050405020304" pitchFamily="18" charset="0"/>
              </a:rPr>
              <a:t>2.0.22</a:t>
            </a:r>
            <a:r>
              <a:rPr lang="en-US" altLang="zh-CN" kern="0" dirty="0">
                <a:solidFill>
                  <a:srgbClr val="000000"/>
                </a:solidFill>
                <a:latin typeface="Times New Roman" panose="02020603050405020304" pitchFamily="18" charset="0"/>
              </a:rPr>
              <a:t> </a:t>
            </a:r>
            <a:r>
              <a:rPr lang="zh-CN" altLang="zh-CN" kern="0" dirty="0">
                <a:solidFill>
                  <a:srgbClr val="000000"/>
                </a:solidFill>
                <a:latin typeface="Times New Roman" panose="02020603050405020304" pitchFamily="18" charset="0"/>
              </a:rPr>
              <a:t>集热器总热</a:t>
            </a:r>
            <a:r>
              <a:rPr lang="zh-CN" altLang="zh-CN" kern="0" dirty="0" smtClean="0">
                <a:solidFill>
                  <a:srgbClr val="000000"/>
                </a:solidFill>
                <a:latin typeface="Times New Roman" panose="02020603050405020304" pitchFamily="18" charset="0"/>
              </a:rPr>
              <a:t>损系数 </a:t>
            </a:r>
            <a:r>
              <a:rPr lang="en-US" altLang="zh-CN" kern="0" dirty="0">
                <a:solidFill>
                  <a:srgbClr val="000000"/>
                </a:solidFill>
                <a:latin typeface="Times New Roman" panose="02020603050405020304" pitchFamily="18" charset="0"/>
              </a:rPr>
              <a:t>collector overall heat loss </a:t>
            </a:r>
            <a:r>
              <a:rPr lang="en-US" altLang="zh-CN" kern="0" dirty="0" err="1">
                <a:solidFill>
                  <a:srgbClr val="000000"/>
                </a:solidFill>
                <a:latin typeface="Times New Roman" panose="02020603050405020304" pitchFamily="18" charset="0"/>
              </a:rPr>
              <a:t>coefficien</a:t>
            </a:r>
            <a:endParaRPr lang="zh-CN" altLang="zh-CN" sz="1400" kern="100" dirty="0">
              <a:latin typeface="Times New Roman" panose="02020603050405020304" pitchFamily="18" charset="0"/>
            </a:endParaRPr>
          </a:p>
          <a:p>
            <a:pPr indent="304800" algn="just">
              <a:lnSpc>
                <a:spcPct val="150000"/>
              </a:lnSpc>
              <a:spcAft>
                <a:spcPts val="0"/>
              </a:spcAft>
            </a:pPr>
            <a:r>
              <a:rPr lang="zh-CN" altLang="zh-CN" kern="0" dirty="0">
                <a:solidFill>
                  <a:srgbClr val="000000"/>
                </a:solidFill>
                <a:latin typeface="Times New Roman" panose="02020603050405020304" pitchFamily="18" charset="0"/>
              </a:rPr>
              <a:t>集热器中吸热体对环境空气的平均传热系数，单位为 </a:t>
            </a:r>
            <a:r>
              <a:rPr lang="en-US" altLang="zh-CN" kern="0" dirty="0">
                <a:solidFill>
                  <a:srgbClr val="000000"/>
                </a:solidFill>
                <a:latin typeface="Times New Roman" panose="02020603050405020304" pitchFamily="18" charset="0"/>
              </a:rPr>
              <a:t>[W(/m</a:t>
            </a:r>
            <a:r>
              <a:rPr lang="en-US" altLang="zh-CN" kern="0" baseline="30000" dirty="0">
                <a:solidFill>
                  <a:srgbClr val="000000"/>
                </a:solidFill>
                <a:latin typeface="Times New Roman" panose="02020603050405020304" pitchFamily="18" charset="0"/>
              </a:rPr>
              <a:t>2</a:t>
            </a:r>
            <a:r>
              <a:rPr lang="zh-CN" altLang="zh-CN" kern="0" dirty="0">
                <a:solidFill>
                  <a:srgbClr val="000000"/>
                </a:solidFill>
                <a:latin typeface="Times New Roman" panose="02020603050405020304" pitchFamily="18" charset="0"/>
              </a:rPr>
              <a:t>·</a:t>
            </a:r>
            <a:r>
              <a:rPr lang="en-US" altLang="zh-CN" kern="0" dirty="0">
                <a:solidFill>
                  <a:srgbClr val="000000"/>
                </a:solidFill>
                <a:latin typeface="Times New Roman" panose="02020603050405020304" pitchFamily="18" charset="0"/>
              </a:rPr>
              <a:t>K)]</a:t>
            </a:r>
            <a:r>
              <a:rPr lang="zh-CN" altLang="zh-CN" kern="0" dirty="0">
                <a:solidFill>
                  <a:srgbClr val="000000"/>
                </a:solidFill>
                <a:latin typeface="Times New Roman" panose="02020603050405020304" pitchFamily="18" charset="0"/>
              </a:rPr>
              <a:t>。</a:t>
            </a:r>
            <a:endParaRPr lang="zh-CN" altLang="zh-CN" sz="1400" kern="100" dirty="0">
              <a:latin typeface="Times New Roman" panose="02020603050405020304" pitchFamily="18" charset="0"/>
            </a:endParaRPr>
          </a:p>
        </p:txBody>
      </p:sp>
      <p:sp>
        <p:nvSpPr>
          <p:cNvPr id="5" name="五边形 4"/>
          <p:cNvSpPr/>
          <p:nvPr/>
        </p:nvSpPr>
        <p:spPr>
          <a:xfrm>
            <a:off x="483084" y="2704991"/>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2" name="矩形 1"/>
          <p:cNvSpPr/>
          <p:nvPr/>
        </p:nvSpPr>
        <p:spPr>
          <a:xfrm>
            <a:off x="573700" y="3305086"/>
            <a:ext cx="11033413" cy="2585323"/>
          </a:xfrm>
          <a:prstGeom prst="rect">
            <a:avLst/>
          </a:prstGeom>
        </p:spPr>
        <p:txBody>
          <a:bodyPr wrap="square">
            <a:spAutoFit/>
          </a:bodyPr>
          <a:lstStyle/>
          <a:p>
            <a:pPr algn="just">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此</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两个概念均为太阳能集热器的性能参数</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gn="just">
              <a:lnSpc>
                <a:spcPct val="150000"/>
              </a:lnSpc>
              <a:buFont typeface="Wingdings" panose="05000000000000000000" pitchFamily="2" charset="2"/>
              <a:buChar char="l"/>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归一化温差</a:t>
            </a:r>
            <a:endParaRPr lang="en-US" altLang="zh-CN" kern="100" dirty="0" smtClean="0">
              <a:latin typeface="Times New Roman" panose="02020603050405020304" pitchFamily="18" charset="0"/>
            </a:endParaRPr>
          </a:p>
          <a:p>
            <a:pPr indent="228600" algn="just">
              <a:lnSpc>
                <a:spcPct val="150000"/>
              </a:lnSpc>
              <a:spcAft>
                <a:spcPts val="0"/>
              </a:spcAft>
            </a:pP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工质进口温度（或工质平均温度）和环境温度的差值与太阳辐照度之比，单位</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为</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K/W </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gn="just">
              <a:lnSpc>
                <a:spcPct val="150000"/>
              </a:lnSpc>
              <a:spcAft>
                <a:spcPts val="0"/>
              </a:spcAft>
              <a:buFont typeface="Wingdings" panose="05000000000000000000" pitchFamily="2" charset="2"/>
              <a:buChar char="l"/>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集</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热</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器效率</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gn="just">
              <a:lnSpc>
                <a:spcPct val="150000"/>
              </a:lnSpc>
              <a:spcAft>
                <a:spcPts val="0"/>
              </a:spcAft>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在</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稳态（或准稳态）条件下，集热器传热工质在规定时段内输出的能量与同一时段内入射在集热器上的太阳辐照量和集热面积的乘积之比。</a:t>
            </a:r>
          </a:p>
        </p:txBody>
      </p:sp>
    </p:spTree>
    <p:extLst>
      <p:ext uri="{BB962C8B-B14F-4D97-AF65-F5344CB8AC3E}">
        <p14:creationId xmlns:p14="http://schemas.microsoft.com/office/powerpoint/2010/main" val="9486537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4247622" y="4856598"/>
            <a:ext cx="3877985" cy="369332"/>
          </a:xfrm>
          <a:prstGeom prst="rect">
            <a:avLst/>
          </a:prstGeom>
        </p:spPr>
        <p:txBody>
          <a:bodyPr wrap="none">
            <a:spAutoFit/>
          </a:bodyPr>
          <a:lstStyle/>
          <a:p>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集热器效率与归一化温差的关系曲线</a:t>
            </a:r>
            <a:endPar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grpSp>
        <p:nvGrpSpPr>
          <p:cNvPr id="14" name="组合 13"/>
          <p:cNvGrpSpPr/>
          <p:nvPr/>
        </p:nvGrpSpPr>
        <p:grpSpPr>
          <a:xfrm>
            <a:off x="841573" y="753367"/>
            <a:ext cx="7918566" cy="4103231"/>
            <a:chOff x="750956" y="786319"/>
            <a:chExt cx="7918566" cy="4103231"/>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76487" y="786319"/>
              <a:ext cx="5493035" cy="4103231"/>
            </a:xfrm>
            <a:prstGeom prst="rect">
              <a:avLst/>
            </a:prstGeom>
          </p:spPr>
        </p:pic>
        <p:sp>
          <p:nvSpPr>
            <p:cNvPr id="6" name="左大括号 5"/>
            <p:cNvSpPr/>
            <p:nvPr/>
          </p:nvSpPr>
          <p:spPr>
            <a:xfrm>
              <a:off x="3080573" y="1738183"/>
              <a:ext cx="273830" cy="2561967"/>
            </a:xfrm>
            <a:prstGeom prst="leftBrace">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FF0000"/>
                </a:solidFill>
              </a:endParaRPr>
            </a:p>
          </p:txBody>
        </p:sp>
        <p:sp>
          <p:nvSpPr>
            <p:cNvPr id="12" name="矩形 11"/>
            <p:cNvSpPr/>
            <p:nvPr/>
          </p:nvSpPr>
          <p:spPr>
            <a:xfrm>
              <a:off x="750956" y="2834500"/>
              <a:ext cx="2377574" cy="369332"/>
            </a:xfrm>
            <a:prstGeom prst="rect">
              <a:avLst/>
            </a:prstGeom>
          </p:spPr>
          <p:txBody>
            <a:bodyPr wrap="none">
              <a:spAutoFit/>
            </a:bodyPr>
            <a:lstStyle/>
            <a:p>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集热器瞬时效率截距 </a:t>
              </a:r>
              <a:endPar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grpSp>
      <p:sp>
        <p:nvSpPr>
          <p:cNvPr id="13" name="矩形 12"/>
          <p:cNvSpPr/>
          <p:nvPr/>
        </p:nvSpPr>
        <p:spPr>
          <a:xfrm>
            <a:off x="1926719" y="5511799"/>
            <a:ext cx="9342643" cy="923330"/>
          </a:xfrm>
          <a:prstGeom prst="rect">
            <a:avLst/>
          </a:prstGeom>
        </p:spPr>
        <p:txBody>
          <a:bodyPr wrap="square">
            <a:spAutoFit/>
          </a:bodyPr>
          <a:lstStyle/>
          <a:p>
            <a:pPr marL="285750" indent="-285750">
              <a:lnSpc>
                <a:spcPct val="150000"/>
              </a:lnSpc>
              <a:buFont typeface="Wingdings" panose="05000000000000000000" pitchFamily="2" charset="2"/>
              <a:buChar char="Ø"/>
            </a:pP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集热器瞬时效率截距越大，表明集热器光学损失越小，越有利于效率</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提升</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50000"/>
              </a:lnSpc>
              <a:buFont typeface="Wingdings" panose="05000000000000000000" pitchFamily="2" charset="2"/>
              <a:buChar char="Ø"/>
            </a:pP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集热器总热损失系数越小，表明集热器热损失率越</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小。</a:t>
            </a:r>
            <a:endPar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37791578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43696" y="1041888"/>
            <a:ext cx="10972801" cy="923330"/>
          </a:xfrm>
          <a:prstGeom prst="rect">
            <a:avLst/>
          </a:prstGeom>
        </p:spPr>
        <p:txBody>
          <a:bodyPr wrap="square">
            <a:spAutoFit/>
          </a:bodyPr>
          <a:lstStyle/>
          <a:p>
            <a:pPr algn="just">
              <a:lnSpc>
                <a:spcPct val="150000"/>
              </a:lnSpc>
              <a:spcAft>
                <a:spcPts val="0"/>
              </a:spcAft>
            </a:pPr>
            <a:r>
              <a:rPr lang="en-US" altLang="zh-CN" b="1" kern="100" dirty="0">
                <a:solidFill>
                  <a:srgbClr val="000000"/>
                </a:solidFill>
                <a:latin typeface="Times New Roman" panose="02020603050405020304" pitchFamily="18" charset="0"/>
              </a:rPr>
              <a:t>1.0.1 </a:t>
            </a:r>
            <a:r>
              <a:rPr lang="zh-CN" altLang="zh-CN" kern="0" dirty="0">
                <a:solidFill>
                  <a:srgbClr val="000000"/>
                </a:solidFill>
                <a:latin typeface="Times New Roman" panose="02020603050405020304" pitchFamily="18" charset="0"/>
              </a:rPr>
              <a:t>为了在四川省公共建筑设计中贯彻执行国家及地方的相关法律法规和方针政策，改善室内环境，合理利用资源、能源，促进建筑节能技术的工程应用，制定本标准。</a:t>
            </a:r>
            <a:endParaRPr lang="zh-CN" altLang="zh-CN" sz="1400" kern="100" dirty="0">
              <a:latin typeface="Times New Roman" panose="02020603050405020304" pitchFamily="18" charset="0"/>
            </a:endParaRPr>
          </a:p>
        </p:txBody>
      </p:sp>
      <p:sp>
        <p:nvSpPr>
          <p:cNvPr id="11" name="五边形 10"/>
          <p:cNvSpPr/>
          <p:nvPr/>
        </p:nvSpPr>
        <p:spPr>
          <a:xfrm>
            <a:off x="692422" y="2163605"/>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4" name="矩形 3"/>
          <p:cNvSpPr/>
          <p:nvPr/>
        </p:nvSpPr>
        <p:spPr>
          <a:xfrm>
            <a:off x="634314" y="2900655"/>
            <a:ext cx="10882184" cy="1754326"/>
          </a:xfrm>
          <a:prstGeom prst="rect">
            <a:avLst/>
          </a:prstGeom>
        </p:spPr>
        <p:txBody>
          <a:bodyPr wrap="square">
            <a:spAutoFit/>
          </a:bodyPr>
          <a:lstStyle/>
          <a:p>
            <a:pPr algn="just">
              <a:lnSpc>
                <a:spcPct val="150000"/>
              </a:lnSpc>
              <a:spcAft>
                <a:spcPts val="0"/>
              </a:spcAft>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四川省</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地形气候复杂，涵盖了高海拔严寒（寒冷）地区、夏热冬冷地区、温和地区几个气候分区，有其独特的地域特征及经济发展水平，根据四川省独有的气候特点、建筑特征和能源状况，制定并实施四川省公共建筑节能设计标准，有利于改善公共建筑的室内环境，合理利用资源和能源，降低公共建筑的能耗水平，为实现国家节约能源和保护环境的战略，贯彻有关政策和法规做出贡献。</a:t>
            </a:r>
          </a:p>
        </p:txBody>
      </p:sp>
    </p:spTree>
    <p:extLst>
      <p:ext uri="{BB962C8B-B14F-4D97-AF65-F5344CB8AC3E}">
        <p14:creationId xmlns:p14="http://schemas.microsoft.com/office/powerpoint/2010/main" val="38051634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43697" y="941192"/>
            <a:ext cx="10972801" cy="369332"/>
          </a:xfrm>
          <a:prstGeom prst="rect">
            <a:avLst/>
          </a:prstGeom>
        </p:spPr>
        <p:txBody>
          <a:bodyPr wrap="square">
            <a:spAutoFit/>
          </a:bodyPr>
          <a:lstStyle/>
          <a:p>
            <a:r>
              <a:rPr lang="en-US" altLang="zh-CN" b="1" dirty="0"/>
              <a:t>1.0.2</a:t>
            </a:r>
            <a:r>
              <a:rPr lang="en-US" altLang="zh-CN" dirty="0"/>
              <a:t> </a:t>
            </a:r>
            <a:r>
              <a:rPr lang="zh-CN" altLang="zh-CN" dirty="0"/>
              <a:t>本标准适用于四川省新建、扩建和改建的公共建筑节能设计。</a:t>
            </a:r>
          </a:p>
        </p:txBody>
      </p:sp>
      <p:sp>
        <p:nvSpPr>
          <p:cNvPr id="11" name="五边形 10"/>
          <p:cNvSpPr/>
          <p:nvPr/>
        </p:nvSpPr>
        <p:spPr>
          <a:xfrm>
            <a:off x="634314" y="1579160"/>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4" name="矩形 3"/>
          <p:cNvSpPr/>
          <p:nvPr/>
        </p:nvSpPr>
        <p:spPr>
          <a:xfrm>
            <a:off x="634314" y="2175725"/>
            <a:ext cx="10882184" cy="3831818"/>
          </a:xfrm>
          <a:prstGeom prst="rect">
            <a:avLst/>
          </a:prstGeom>
        </p:spPr>
        <p:txBody>
          <a:bodyPr wrap="square">
            <a:spAutoFit/>
          </a:bodyPr>
          <a:lstStyle/>
          <a:p>
            <a:pPr marL="285750" indent="-285750">
              <a:lnSpc>
                <a:spcPct val="150000"/>
              </a:lnSpc>
              <a:buFont typeface="Wingdings" panose="05000000000000000000" pitchFamily="2" charset="2"/>
              <a:buChar char="u"/>
            </a:pP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对</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四川省新建、扩建和改建的公共建筑，本标准从建筑与建筑热工、供暖通风与空气调节、给水排水、</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电气</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可再生能源</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利</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用</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和建筑设备监控与能源管理</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等</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方面提出了节能设计要求</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nSpc>
                <a:spcPct val="150000"/>
              </a:lnSpc>
              <a:buFont typeface="Wingdings" panose="05000000000000000000" pitchFamily="2" charset="2"/>
              <a:buChar char="u"/>
            </a:pP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其中</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扩建是指保留原有建筑，在其基础上增加另外的功能、形式、规模，使得新建部分成为与原有建筑相关的新建建筑；改建是指对原有建筑的功能或者形式进行改变，而建筑的规模和建筑的占地面积均不改变的改造建筑</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。新建</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扩建和改建的公共建筑的装修工程设计也应执行本标准。不设置供暖供冷设施的建筑的围护结构热工参数可不强制执行本标准，如：不设置供暖空调设施的自行车库和汽车库、城镇农贸市场、材料市场等，但应结合气候特点，考虑室内舒适度要求，围护结构采取一些合理的措施。</a:t>
            </a:r>
          </a:p>
          <a:p>
            <a:pPr marL="285750" indent="-285750">
              <a:lnSpc>
                <a:spcPct val="150000"/>
              </a:lnSpc>
              <a:buFont typeface="Wingdings" panose="05000000000000000000" pitchFamily="2" charset="2"/>
              <a:buChar char="u"/>
            </a:pP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宗教建筑</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、独立公共卫生间和使用年限在</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5</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年以下的临时建筑的围护结构热工参数可不强制执行本标准。</a:t>
            </a:r>
          </a:p>
          <a:p>
            <a:pPr marL="285750" indent="-285750">
              <a:lnSpc>
                <a:spcPct val="150000"/>
              </a:lnSpc>
              <a:buFont typeface="Wingdings" panose="05000000000000000000" pitchFamily="2" charset="2"/>
              <a:buChar char="u"/>
            </a:pP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幼儿园、托儿所和工业建筑中独立建设的办公、科研建筑也属于此标准范围。</a:t>
            </a:r>
          </a:p>
        </p:txBody>
      </p:sp>
    </p:spTree>
    <p:extLst>
      <p:ext uri="{BB962C8B-B14F-4D97-AF65-F5344CB8AC3E}">
        <p14:creationId xmlns:p14="http://schemas.microsoft.com/office/powerpoint/2010/main" val="18132971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五边形 10"/>
          <p:cNvSpPr/>
          <p:nvPr/>
        </p:nvSpPr>
        <p:spPr>
          <a:xfrm>
            <a:off x="691978" y="2007088"/>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2" name="矩形 1"/>
          <p:cNvSpPr/>
          <p:nvPr/>
        </p:nvSpPr>
        <p:spPr>
          <a:xfrm>
            <a:off x="510747" y="867229"/>
            <a:ext cx="10948086" cy="923330"/>
          </a:xfrm>
          <a:prstGeom prst="rect">
            <a:avLst/>
          </a:prstGeom>
        </p:spPr>
        <p:txBody>
          <a:bodyPr wrap="square">
            <a:spAutoFit/>
          </a:bodyPr>
          <a:lstStyle/>
          <a:p>
            <a:pPr algn="just">
              <a:lnSpc>
                <a:spcPct val="150000"/>
              </a:lnSpc>
              <a:spcAft>
                <a:spcPts val="0"/>
              </a:spcAft>
            </a:pPr>
            <a:r>
              <a:rPr lang="en-US" altLang="zh-CN" b="1" kern="100" dirty="0">
                <a:solidFill>
                  <a:srgbClr val="000000"/>
                </a:solidFill>
                <a:latin typeface="Times New Roman" panose="02020603050405020304" pitchFamily="18" charset="0"/>
              </a:rPr>
              <a:t>1.0.3</a:t>
            </a:r>
            <a:r>
              <a:rPr lang="en-US" altLang="zh-CN" kern="100" dirty="0">
                <a:solidFill>
                  <a:srgbClr val="000000"/>
                </a:solidFill>
                <a:latin typeface="Times New Roman" panose="02020603050405020304" pitchFamily="18" charset="0"/>
              </a:rPr>
              <a:t> </a:t>
            </a:r>
            <a:r>
              <a:rPr lang="zh-CN" altLang="zh-CN" kern="0" dirty="0">
                <a:solidFill>
                  <a:srgbClr val="000000"/>
                </a:solidFill>
                <a:latin typeface="Times New Roman" panose="02020603050405020304" pitchFamily="18" charset="0"/>
              </a:rPr>
              <a:t>公共建筑节能设计应根据当地气候条件、建筑功能与能耗特征，因地制宜地确定相应的节能措施，实现建筑能耗和机电系统能效双控的目标。</a:t>
            </a:r>
            <a:endParaRPr lang="zh-CN" altLang="zh-CN" sz="1400" kern="100" dirty="0">
              <a:latin typeface="Times New Roman" panose="02020603050405020304" pitchFamily="18" charset="0"/>
            </a:endParaRPr>
          </a:p>
        </p:txBody>
      </p:sp>
      <p:sp>
        <p:nvSpPr>
          <p:cNvPr id="3" name="矩形 2"/>
          <p:cNvSpPr/>
          <p:nvPr/>
        </p:nvSpPr>
        <p:spPr>
          <a:xfrm>
            <a:off x="601362" y="2868771"/>
            <a:ext cx="10766855" cy="2585323"/>
          </a:xfrm>
          <a:prstGeom prst="rect">
            <a:avLst/>
          </a:prstGeom>
        </p:spPr>
        <p:txBody>
          <a:bodyPr wrap="square">
            <a:spAutoFit/>
          </a:bodyPr>
          <a:lstStyle/>
          <a:p>
            <a:pPr algn="just">
              <a:lnSpc>
                <a:spcPct val="150000"/>
              </a:lnSpc>
              <a:spcAft>
                <a:spcPts val="0"/>
              </a:spcAft>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本</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条中建筑能耗是指建筑使用过程中由外部输入的能源，包括维持建筑环境的用能（如供暖、制冷、通风、空调和照明等）和各类建筑内活动（如办公、家电、电梯、生活热水等）的用能。但一些特殊类建筑的工艺性设备本身的能耗不计入，如实验室设备、交通建筑类的行李系统等能耗不计入建筑能耗。</a:t>
            </a:r>
          </a:p>
          <a:p>
            <a:pPr indent="304800" algn="just">
              <a:lnSpc>
                <a:spcPct val="150000"/>
              </a:lnSpc>
              <a:spcAft>
                <a:spcPts val="0"/>
              </a:spcAft>
            </a:pP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建筑机电系统是指为建筑使用功能服务的用能设备及其配套设施的集合，主要包括暖通空调、给水排水、电气三个子系统。暖通空调系统能效、给水排水系统能效、电气系统能效是反映公共建筑机电系统能效的三个重要方面。</a:t>
            </a:r>
          </a:p>
        </p:txBody>
      </p:sp>
    </p:spTree>
    <p:extLst>
      <p:ext uri="{BB962C8B-B14F-4D97-AF65-F5344CB8AC3E}">
        <p14:creationId xmlns:p14="http://schemas.microsoft.com/office/powerpoint/2010/main" val="40883874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五边形 10"/>
          <p:cNvSpPr/>
          <p:nvPr/>
        </p:nvSpPr>
        <p:spPr>
          <a:xfrm>
            <a:off x="461320" y="1867044"/>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2" name="矩形 1"/>
          <p:cNvSpPr/>
          <p:nvPr/>
        </p:nvSpPr>
        <p:spPr>
          <a:xfrm>
            <a:off x="403654" y="778958"/>
            <a:ext cx="11186983" cy="923330"/>
          </a:xfrm>
          <a:prstGeom prst="rect">
            <a:avLst/>
          </a:prstGeom>
        </p:spPr>
        <p:txBody>
          <a:bodyPr wrap="square">
            <a:spAutoFit/>
          </a:bodyPr>
          <a:lstStyle/>
          <a:p>
            <a:pPr algn="just">
              <a:lnSpc>
                <a:spcPct val="150000"/>
              </a:lnSpc>
              <a:spcAft>
                <a:spcPts val="0"/>
              </a:spcAft>
            </a:pPr>
            <a:r>
              <a:rPr lang="en-US" altLang="zh-CN" b="1" kern="100" dirty="0" smtClean="0">
                <a:solidFill>
                  <a:srgbClr val="000000"/>
                </a:solidFill>
                <a:latin typeface="Times New Roman" panose="02020603050405020304" pitchFamily="18" charset="0"/>
              </a:rPr>
              <a:t>1.0.4 </a:t>
            </a:r>
            <a:r>
              <a:rPr lang="zh-CN" altLang="zh-CN" kern="0" dirty="0" smtClean="0">
                <a:solidFill>
                  <a:srgbClr val="000000"/>
                </a:solidFill>
                <a:latin typeface="Times New Roman" panose="02020603050405020304" pitchFamily="18" charset="0"/>
              </a:rPr>
              <a:t>公共建筑</a:t>
            </a:r>
            <a:r>
              <a:rPr lang="zh-CN" altLang="zh-CN" kern="0" dirty="0">
                <a:solidFill>
                  <a:srgbClr val="000000"/>
                </a:solidFill>
                <a:latin typeface="Times New Roman" panose="02020603050405020304" pitchFamily="18" charset="0"/>
              </a:rPr>
              <a:t>节能设计鼓励采用以结果为导向的建筑节能整体性能化设计方法，使建筑的设计能耗满足现行国家标准《民用建筑能耗标准》</a:t>
            </a:r>
            <a:r>
              <a:rPr lang="en-US" altLang="zh-CN" kern="0" dirty="0">
                <a:solidFill>
                  <a:srgbClr val="000000"/>
                </a:solidFill>
                <a:latin typeface="Times New Roman" panose="02020603050405020304" pitchFamily="18" charset="0"/>
              </a:rPr>
              <a:t>GB/T 51161</a:t>
            </a:r>
            <a:r>
              <a:rPr lang="zh-CN" altLang="zh-CN" kern="0" dirty="0">
                <a:solidFill>
                  <a:srgbClr val="000000"/>
                </a:solidFill>
                <a:latin typeface="Times New Roman" panose="02020603050405020304" pitchFamily="18" charset="0"/>
              </a:rPr>
              <a:t>及相关标准的要求。</a:t>
            </a:r>
            <a:endParaRPr lang="zh-CN" altLang="zh-CN" sz="1400" kern="100" dirty="0">
              <a:latin typeface="Times New Roman" panose="02020603050405020304" pitchFamily="18" charset="0"/>
            </a:endParaRPr>
          </a:p>
        </p:txBody>
      </p:sp>
      <p:sp>
        <p:nvSpPr>
          <p:cNvPr id="3" name="矩形 2"/>
          <p:cNvSpPr/>
          <p:nvPr/>
        </p:nvSpPr>
        <p:spPr>
          <a:xfrm>
            <a:off x="461320" y="2633420"/>
            <a:ext cx="11186983" cy="3416320"/>
          </a:xfrm>
          <a:prstGeom prst="rect">
            <a:avLst/>
          </a:prstGeom>
        </p:spPr>
        <p:txBody>
          <a:bodyPr wrap="square">
            <a:spAutoFit/>
          </a:bodyPr>
          <a:lstStyle/>
          <a:p>
            <a:pPr>
              <a:lnSpc>
                <a:spcPct val="150000"/>
              </a:lnSpc>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不同</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类型的公共建筑影响能耗的因素较为繁杂，建筑的体形系数、朝向、规模、空间形态、围护结构的热工性能、供暖空调和照明设备的能效以及运行的状况和时间均对最终设计</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建筑</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的</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整体</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能耗有着直接或间接的影响。统一的建筑节能措施和围护结构的限值难于将各类公共建筑的整体能耗都控制在合理的范围内。因此，本标准鼓励采用以能耗目标为导向的建筑节能整体性能化设计方法，达到控制建筑能耗的最终目的</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当</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采用建筑节能整体性能化设计时，不要求所有节能设计指标都满足本标准的</a:t>
            </a:r>
            <a:r>
              <a:rPr lang="zh-CN" altLang="zh-CN"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规定性指标</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，包括围护结构的热工参数和机电系统的节能指标等，但设计建筑的最终能耗必须满足相关能耗标准的要求。</a:t>
            </a:r>
            <a:r>
              <a:rPr lang="zh-CN" altLang="zh-CN"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建筑节能整体性能化设计方法</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不同于</a:t>
            </a:r>
            <a:r>
              <a:rPr lang="zh-CN" altLang="zh-CN"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围护结构热工性能权衡判断</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endPar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673486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34315" y="1165962"/>
            <a:ext cx="10799804" cy="4597862"/>
          </a:xfrm>
          <a:prstGeom prst="rect">
            <a:avLst/>
          </a:prstGeom>
        </p:spPr>
        <p:txBody>
          <a:bodyPr wrap="square">
            <a:spAutoFit/>
          </a:bodyPr>
          <a:lstStyle/>
          <a:p>
            <a:pPr marL="285750" indent="-285750" algn="just">
              <a:lnSpc>
                <a:spcPct val="150000"/>
              </a:lnSpc>
              <a:buFont typeface="Wingdings" panose="05000000000000000000" pitchFamily="2" charset="2"/>
              <a:buChar char="l"/>
            </a:pP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规定性指标设计法</a:t>
            </a:r>
            <a:endPar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gn="just">
              <a:lnSpc>
                <a:spcPct val="150000"/>
              </a:lnSpc>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建筑与建筑</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热工性能</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、机电系统性能</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完全符合规定性指标限值的设计方法。</a:t>
            </a:r>
            <a:endPar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gn="just">
              <a:lnSpc>
                <a:spcPct val="150000"/>
              </a:lnSpc>
              <a:buFont typeface="Wingdings" panose="05000000000000000000" pitchFamily="2" charset="2"/>
              <a:buChar char="l"/>
            </a:pP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围护结构</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热工性能权衡判断</a:t>
            </a:r>
            <a:endPar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gn="just">
              <a:lnSpc>
                <a:spcPct val="150000"/>
              </a:lnSpc>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当设计建筑不能完全满足围护结构热工设计规定性指标要求时，计算并比较参照建筑和设计建筑的全年供暖和空气调节能耗，判定围护结构的总体热工性能是否符合节能设计要求的方法，简称权衡判断</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marL="285750" indent="-285750" algn="just">
              <a:lnSpc>
                <a:spcPct val="150000"/>
              </a:lnSpc>
              <a:buFont typeface="Wingdings" panose="05000000000000000000" pitchFamily="2" charset="2"/>
              <a:buChar char="l"/>
            </a:pP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建筑节能</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整体性能化设计方法</a:t>
            </a:r>
            <a:endPar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gn="just">
              <a:lnSpc>
                <a:spcPct val="150000"/>
              </a:lnSpc>
            </a:pP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建筑节能整体性能化设计方法是</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指通过建筑与建筑热工的优化设计降低供冷、供暖负荷和照明负荷；通过合理利用可再生能源减少能源消耗；通过合理选择机电系统和采用高效设备</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使机电系统能更灵活、更高效地满足使用需求，从而实现</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建筑能耗</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的预定</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控制目标</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。设计应从建筑与机电系统的综合优化角度出发，并</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利用数值模拟</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手段对所建筑能耗和节能效果进行计算分析，使节能设计实现更合理、更有效、更经济的目标。</a:t>
            </a:r>
            <a:endPar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36802144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34312" y="1004927"/>
            <a:ext cx="10873947" cy="3462486"/>
          </a:xfrm>
          <a:prstGeom prst="rect">
            <a:avLst/>
          </a:prstGeom>
        </p:spPr>
        <p:txBody>
          <a:bodyPr wrap="square">
            <a:spAutoFit/>
          </a:bodyPr>
          <a:lstStyle/>
          <a:p>
            <a:pPr algn="just">
              <a:lnSpc>
                <a:spcPct val="150000"/>
              </a:lnSpc>
            </a:pPr>
            <a:r>
              <a:rPr lang="zh-CN" altLang="en-US" sz="2000"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实施要点：</a:t>
            </a:r>
            <a:endParaRPr lang="en-US" altLang="zh-CN" sz="2000"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gn="just">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建筑的能耗应包含建筑所使用的所有能耗（包括空调、供暖、通风、照明、生活热水、电梯、办公设备等）。</a:t>
            </a:r>
            <a:endPar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gn="just">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2</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《民用建筑能耗标准》</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GB/T 51161</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主要包括</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了办公建筑、旅馆建筑和商场建筑三大类，</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一些</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特殊类建筑的</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能耗</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标准</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尚在制定中</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，如文化、体育、交通、广播电影电视建筑等</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，随着相关国家、行业标准的出台，同步执行该条文</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gn="just">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3</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）根据所属气候区、建筑功能以及分类，公共建筑的设计</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能耗应小于</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《民用建筑能耗标准》</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GB/T </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51161</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所规定的指标约束值，宜小于指标引导值。</a:t>
            </a:r>
            <a:endPar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38404444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五边形 10"/>
          <p:cNvSpPr/>
          <p:nvPr/>
        </p:nvSpPr>
        <p:spPr>
          <a:xfrm>
            <a:off x="617839" y="1899996"/>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2" name="矩形 1"/>
          <p:cNvSpPr/>
          <p:nvPr/>
        </p:nvSpPr>
        <p:spPr>
          <a:xfrm>
            <a:off x="510746" y="853098"/>
            <a:ext cx="10865708" cy="923330"/>
          </a:xfrm>
          <a:prstGeom prst="rect">
            <a:avLst/>
          </a:prstGeom>
        </p:spPr>
        <p:txBody>
          <a:bodyPr wrap="square">
            <a:spAutoFit/>
          </a:bodyPr>
          <a:lstStyle/>
          <a:p>
            <a:pPr algn="just">
              <a:lnSpc>
                <a:spcPct val="150000"/>
              </a:lnSpc>
              <a:spcAft>
                <a:spcPts val="0"/>
              </a:spcAft>
            </a:pPr>
            <a:r>
              <a:rPr lang="en-US" altLang="zh-CN" b="1" kern="100" dirty="0">
                <a:solidFill>
                  <a:srgbClr val="000000"/>
                </a:solidFill>
                <a:latin typeface="Times New Roman" panose="02020603050405020304" pitchFamily="18" charset="0"/>
              </a:rPr>
              <a:t>1.0.5 </a:t>
            </a:r>
            <a:r>
              <a:rPr lang="zh-CN" altLang="zh-CN" kern="0" dirty="0">
                <a:solidFill>
                  <a:srgbClr val="000000"/>
                </a:solidFill>
                <a:latin typeface="Times New Roman" panose="02020603050405020304" pitchFamily="18" charset="0"/>
              </a:rPr>
              <a:t>当公共建筑节能设计采用建筑节能整体性能化设计方法时，应提交项目完整的设计输入参数、模拟计算模型及输出计算报告，并组织专家进行专项论证。</a:t>
            </a:r>
            <a:endParaRPr lang="zh-CN" altLang="zh-CN" sz="1400" kern="100" dirty="0">
              <a:latin typeface="Times New Roman" panose="02020603050405020304" pitchFamily="18" charset="0"/>
            </a:endParaRPr>
          </a:p>
        </p:txBody>
      </p:sp>
      <p:sp>
        <p:nvSpPr>
          <p:cNvPr id="3" name="矩形 2"/>
          <p:cNvSpPr/>
          <p:nvPr/>
        </p:nvSpPr>
        <p:spPr>
          <a:xfrm>
            <a:off x="617839" y="2658135"/>
            <a:ext cx="10824518" cy="2169825"/>
          </a:xfrm>
          <a:prstGeom prst="rect">
            <a:avLst/>
          </a:prstGeom>
        </p:spPr>
        <p:txBody>
          <a:bodyPr wrap="square">
            <a:spAutoFit/>
          </a:bodyPr>
          <a:lstStyle/>
          <a:p>
            <a:pPr algn="just">
              <a:lnSpc>
                <a:spcPct val="150000"/>
              </a:lnSpc>
              <a:spcAft>
                <a:spcPts val="0"/>
              </a:spcAft>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当</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公共建筑节能设计采用建筑节能整体性能化设计方法时，应通过专家论证，复核其建筑节能设计特别是建筑设计和能源</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系统</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、机电系统</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设计</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方案</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的合理性。</a:t>
            </a:r>
          </a:p>
          <a:p>
            <a:pPr indent="304800" algn="just">
              <a:lnSpc>
                <a:spcPct val="150000"/>
              </a:lnSpc>
              <a:spcAft>
                <a:spcPts val="0"/>
              </a:spcAft>
            </a:pP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此类建筑的性能化设计论证，除满足本规范要求外，还需提交项目完整的设计输入参数、模拟计算模型及输出计算报告等支撑材料</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indent="304800" algn="just">
              <a:lnSpc>
                <a:spcPct val="150000"/>
              </a:lnSpc>
              <a:spcAft>
                <a:spcPts val="0"/>
              </a:spcAft>
            </a:pPr>
            <a:r>
              <a:rPr lang="zh-CN" altLang="en-US" kern="100" dirty="0" smtClean="0">
                <a:solidFill>
                  <a:schemeClr val="accent1">
                    <a:lumMod val="75000"/>
                  </a:schemeClr>
                </a:solidFill>
                <a:latin typeface="Times New Roman" panose="02020603050405020304" pitchFamily="18" charset="0"/>
                <a:ea typeface="楷体" panose="02010609060101010101" pitchFamily="49" charset="-122"/>
                <a:cs typeface="Times New Roman" panose="02020603050405020304" pitchFamily="18" charset="0"/>
              </a:rPr>
              <a:t>模拟软件有</a:t>
            </a:r>
            <a:r>
              <a:rPr lang="en-US" altLang="zh-CN" kern="100" dirty="0" err="1" smtClean="0">
                <a:solidFill>
                  <a:schemeClr val="accent1">
                    <a:lumMod val="75000"/>
                  </a:schemeClr>
                </a:solidFill>
                <a:latin typeface="Times New Roman" panose="02020603050405020304" pitchFamily="18" charset="0"/>
                <a:ea typeface="楷体" panose="02010609060101010101" pitchFamily="49" charset="-122"/>
                <a:cs typeface="Times New Roman" panose="02020603050405020304" pitchFamily="18" charset="0"/>
              </a:rPr>
              <a:t>Energyplus</a:t>
            </a:r>
            <a:r>
              <a:rPr lang="zh-CN" altLang="en-US" kern="100" dirty="0" smtClean="0">
                <a:solidFill>
                  <a:schemeClr val="accent1">
                    <a:lumMod val="75000"/>
                  </a:schemeClr>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kern="100" dirty="0" err="1">
                <a:solidFill>
                  <a:schemeClr val="accent1">
                    <a:lumMod val="75000"/>
                  </a:schemeClr>
                </a:solidFill>
                <a:latin typeface="Times New Roman" panose="02020603050405020304" pitchFamily="18" charset="0"/>
                <a:ea typeface="楷体" panose="02010609060101010101" pitchFamily="49" charset="-122"/>
                <a:cs typeface="Times New Roman" panose="02020603050405020304" pitchFamily="18" charset="0"/>
              </a:rPr>
              <a:t>DesignBuilder</a:t>
            </a:r>
            <a:r>
              <a:rPr lang="zh-CN" altLang="en-US" kern="100" dirty="0">
                <a:solidFill>
                  <a:schemeClr val="accent1">
                    <a:lumMod val="75000"/>
                  </a:schemeClr>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kern="100" dirty="0" smtClean="0">
                <a:solidFill>
                  <a:schemeClr val="accent1">
                    <a:lumMod val="75000"/>
                  </a:schemeClr>
                </a:solidFill>
                <a:latin typeface="Times New Roman" panose="02020603050405020304" pitchFamily="18" charset="0"/>
                <a:ea typeface="楷体" panose="02010609060101010101" pitchFamily="49" charset="-122"/>
                <a:cs typeface="Times New Roman" panose="02020603050405020304" pitchFamily="18" charset="0"/>
              </a:rPr>
              <a:t>TRNSYS</a:t>
            </a:r>
            <a:r>
              <a:rPr lang="zh-CN" altLang="en-US" kern="100" dirty="0" smtClean="0">
                <a:solidFill>
                  <a:schemeClr val="accent1">
                    <a:lumMod val="75000"/>
                  </a:schemeClr>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kern="100" dirty="0" err="1" smtClean="0">
                <a:solidFill>
                  <a:schemeClr val="accent1">
                    <a:lumMod val="75000"/>
                  </a:schemeClr>
                </a:solidFill>
                <a:latin typeface="Times New Roman" panose="02020603050405020304" pitchFamily="18" charset="0"/>
                <a:ea typeface="楷体" panose="02010609060101010101" pitchFamily="49" charset="-122"/>
                <a:cs typeface="Times New Roman" panose="02020603050405020304" pitchFamily="18" charset="0"/>
              </a:rPr>
              <a:t>Openstudio</a:t>
            </a:r>
            <a:r>
              <a:rPr lang="zh-CN" altLang="en-US" kern="100" dirty="0" smtClean="0">
                <a:solidFill>
                  <a:schemeClr val="accent1">
                    <a:lumMod val="75000"/>
                  </a:schemeClr>
                </a:solidFill>
                <a:latin typeface="Times New Roman" panose="02020603050405020304" pitchFamily="18" charset="0"/>
                <a:ea typeface="楷体" panose="02010609060101010101" pitchFamily="49" charset="-122"/>
                <a:cs typeface="Times New Roman" panose="02020603050405020304" pitchFamily="18" charset="0"/>
              </a:rPr>
              <a:t>等。</a:t>
            </a:r>
            <a:endParaRPr lang="zh-CN" altLang="zh-CN" kern="100" dirty="0">
              <a:solidFill>
                <a:schemeClr val="accent1">
                  <a:lumMod val="75000"/>
                </a:schemeClr>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34964675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1">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12991</TotalTime>
  <Words>3917</Words>
  <Application>Microsoft Office PowerPoint</Application>
  <PresentationFormat>宽屏</PresentationFormat>
  <Paragraphs>143</Paragraphs>
  <Slides>28</Slides>
  <Notes>0</Notes>
  <HiddenSlides>0</HiddenSlides>
  <MMClips>0</MMClips>
  <ScaleCrop>false</ScaleCrop>
  <HeadingPairs>
    <vt:vector size="8" baseType="variant">
      <vt:variant>
        <vt:lpstr>已用的字体</vt:lpstr>
      </vt:variant>
      <vt:variant>
        <vt:i4>10</vt:i4>
      </vt:variant>
      <vt:variant>
        <vt:lpstr>主题</vt:lpstr>
      </vt:variant>
      <vt:variant>
        <vt:i4>2</vt:i4>
      </vt:variant>
      <vt:variant>
        <vt:lpstr>嵌入 OLE 服务器</vt:lpstr>
      </vt:variant>
      <vt:variant>
        <vt:i4>1</vt:i4>
      </vt:variant>
      <vt:variant>
        <vt:lpstr>幻灯片标题</vt:lpstr>
      </vt:variant>
      <vt:variant>
        <vt:i4>28</vt:i4>
      </vt:variant>
    </vt:vector>
  </HeadingPairs>
  <TitlesOfParts>
    <vt:vector size="41" baseType="lpstr">
      <vt:lpstr>方正粗活意简体</vt:lpstr>
      <vt:lpstr>黑体</vt:lpstr>
      <vt:lpstr>楷体</vt:lpstr>
      <vt:lpstr>宋体</vt:lpstr>
      <vt:lpstr>微软雅黑</vt:lpstr>
      <vt:lpstr>Arial</vt:lpstr>
      <vt:lpstr>Calibri</vt:lpstr>
      <vt:lpstr>Calibri Light</vt:lpstr>
      <vt:lpstr>Times New Roman</vt:lpstr>
      <vt:lpstr>Wingdings</vt:lpstr>
      <vt:lpstr>Office Theme</vt:lpstr>
      <vt:lpstr>Custom Design1</vt:lpstr>
      <vt:lpstr>公式</vt:lpstr>
      <vt:lpstr> 《四川省公共建筑节能设计标准》 DBJ51/143-2020 宣贯（第一、二章）</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CSWADI</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aaaaa</dc:title>
  <dc:creator>刘希臣</dc:creator>
  <cp:lastModifiedBy>闵晓丹</cp:lastModifiedBy>
  <cp:revision>692</cp:revision>
  <dcterms:created xsi:type="dcterms:W3CDTF">2016-12-01T02:01:25Z</dcterms:created>
  <dcterms:modified xsi:type="dcterms:W3CDTF">2020-05-19T02:56:23Z</dcterms:modified>
</cp:coreProperties>
</file>